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88" autoAdjust="0"/>
    <p:restoredTop sz="95611" autoAdjust="0"/>
  </p:normalViewPr>
  <p:slideViewPr>
    <p:cSldViewPr>
      <p:cViewPr varScale="1">
        <p:scale>
          <a:sx n="137" d="100"/>
          <a:sy n="137" d="100"/>
        </p:scale>
        <p:origin x="512" y="152"/>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12/2/16</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12/2/16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eaLnBrk="1" hangingPunct="1">
              <a:lnSpc>
                <a:spcPct val="80000"/>
              </a:lnSpc>
            </a:pPr>
            <a:r>
              <a:rPr lang="en-US" sz="700" b="0" dirty="0" smtClean="0"/>
              <a:t>text</a:t>
            </a:r>
          </a:p>
          <a:p>
            <a:pPr eaLnBrk="1" hangingPunct="1">
              <a:lnSpc>
                <a:spcPct val="80000"/>
              </a:lnSpc>
            </a:pPr>
            <a:endParaRPr lang="en-US" sz="700" b="1" dirty="0" smtClean="0"/>
          </a:p>
          <a:p>
            <a:pPr eaLnBrk="1" hangingPunct="1">
              <a:lnSpc>
                <a:spcPct val="80000"/>
              </a:lnSpc>
            </a:pPr>
            <a:r>
              <a:rPr lang="en-US" sz="700" b="1" dirty="0" smtClean="0"/>
              <a:t>Title again</a:t>
            </a:r>
            <a:r>
              <a:rPr lang="en-US" sz="700" b="1" baseline="0" dirty="0" smtClean="0"/>
              <a:t>:</a:t>
            </a:r>
            <a:endParaRPr lang="en-US" sz="700" b="1" dirty="0" smtClean="0"/>
          </a:p>
          <a:p>
            <a:pPr eaLnBrk="1" hangingPunct="1">
              <a:lnSpc>
                <a:spcPct val="80000"/>
              </a:lnSpc>
            </a:pPr>
            <a:r>
              <a:rPr lang="en-US" sz="700" dirty="0" smtClean="0"/>
              <a:t>Text 1-2 </a:t>
            </a:r>
            <a:r>
              <a:rPr lang="en-US" sz="700" smtClean="0"/>
              <a:t>sentence summary?</a:t>
            </a:r>
            <a:endParaRPr lang="en-US" sz="700" dirty="0" smtClean="0"/>
          </a:p>
        </p:txBody>
      </p:sp>
    </p:spTree>
    <p:extLst>
      <p:ext uri="{BB962C8B-B14F-4D97-AF65-F5344CB8AC3E}">
        <p14:creationId xmlns:p14="http://schemas.microsoft.com/office/powerpoint/2010/main" val="415253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3124200" y="152400"/>
            <a:ext cx="5791200" cy="830997"/>
          </a:xfrm>
          <a:prstGeom prst="rect">
            <a:avLst/>
          </a:prstGeom>
          <a:noFill/>
        </p:spPr>
        <p:txBody>
          <a:bodyPr wrap="square" rtlCol="0">
            <a:spAutoFit/>
          </a:bodyPr>
          <a:lstStyle/>
          <a:p>
            <a:r>
              <a:rPr lang="en-US" sz="2400" b="1" dirty="0" smtClean="0"/>
              <a:t>Design of biofuel supply chains with </a:t>
            </a:r>
          </a:p>
          <a:p>
            <a:r>
              <a:rPr lang="en-US" sz="2400" b="1" dirty="0" smtClean="0"/>
              <a:t>regional depots</a:t>
            </a:r>
            <a:endParaRPr lang="en-US" sz="2400" b="1" dirty="0">
              <a:latin typeface="+mn-lt"/>
            </a:endParaRPr>
          </a:p>
        </p:txBody>
      </p:sp>
      <p:sp>
        <p:nvSpPr>
          <p:cNvPr id="6" name="TextBox 5"/>
          <p:cNvSpPr txBox="1"/>
          <p:nvPr/>
        </p:nvSpPr>
        <p:spPr>
          <a:xfrm>
            <a:off x="12873" y="6290846"/>
            <a:ext cx="9131127" cy="338554"/>
          </a:xfrm>
          <a:prstGeom prst="rect">
            <a:avLst/>
          </a:prstGeom>
          <a:noFill/>
        </p:spPr>
        <p:txBody>
          <a:bodyPr wrap="square" rtlCol="0">
            <a:spAutoFit/>
          </a:bodyPr>
          <a:lstStyle/>
          <a:p>
            <a:r>
              <a:rPr lang="en-US" sz="800" dirty="0"/>
              <a:t>Ng RTL, </a:t>
            </a:r>
            <a:r>
              <a:rPr lang="en-US" sz="800" dirty="0" err="1"/>
              <a:t>Maravelias</a:t>
            </a:r>
            <a:r>
              <a:rPr lang="en-US" sz="800" dirty="0"/>
              <a:t> </a:t>
            </a:r>
            <a:r>
              <a:rPr lang="en-US" sz="800" dirty="0" smtClean="0"/>
              <a:t>CT. </a:t>
            </a:r>
            <a:r>
              <a:rPr lang="en-US" sz="800" dirty="0"/>
              <a:t>“Design of Cellulosic Ethanol Supply Chains with Regional Depots”. </a:t>
            </a:r>
            <a:r>
              <a:rPr lang="en-US" sz="800" i="1" dirty="0"/>
              <a:t>I&amp;EC Research</a:t>
            </a:r>
            <a:r>
              <a:rPr lang="en-US" sz="800" dirty="0"/>
              <a:t> (2016) [DOI: 10.1021/acs.iecr.5b03677]</a:t>
            </a:r>
          </a:p>
          <a:p>
            <a:r>
              <a:rPr lang="en-US" sz="800" dirty="0"/>
              <a:t>Ng RTL, </a:t>
            </a:r>
            <a:r>
              <a:rPr lang="en-US" sz="800" dirty="0" err="1"/>
              <a:t>Maravelias</a:t>
            </a:r>
            <a:r>
              <a:rPr lang="en-US" sz="800" dirty="0"/>
              <a:t> </a:t>
            </a:r>
            <a:r>
              <a:rPr lang="en-US" sz="800" dirty="0" smtClean="0"/>
              <a:t>CT. </a:t>
            </a:r>
            <a:r>
              <a:rPr lang="en-US" sz="800" dirty="0"/>
              <a:t>“Design of Biofuel Supply Chains with Variable Regional Depot and </a:t>
            </a:r>
            <a:r>
              <a:rPr lang="en-US" sz="800" dirty="0" err="1"/>
              <a:t>Biorefinery</a:t>
            </a:r>
            <a:r>
              <a:rPr lang="en-US" sz="800" dirty="0"/>
              <a:t> Locations”. </a:t>
            </a:r>
            <a:r>
              <a:rPr lang="en-US" sz="800" i="1" dirty="0"/>
              <a:t>Renewable Energy</a:t>
            </a:r>
            <a:r>
              <a:rPr lang="en-US" sz="800" dirty="0"/>
              <a:t> (</a:t>
            </a:r>
            <a:r>
              <a:rPr lang="en-US" sz="800" dirty="0" smtClean="0"/>
              <a:t>2017) </a:t>
            </a:r>
            <a:r>
              <a:rPr lang="en-US" sz="800" dirty="0"/>
              <a:t>[DOI: 10.1016/j.renene.2016.05.009]</a:t>
            </a:r>
          </a:p>
        </p:txBody>
      </p:sp>
      <p:sp>
        <p:nvSpPr>
          <p:cNvPr id="7" name="TextBox 6"/>
          <p:cNvSpPr txBox="1"/>
          <p:nvPr/>
        </p:nvSpPr>
        <p:spPr>
          <a:xfrm>
            <a:off x="12873" y="993592"/>
            <a:ext cx="4591393" cy="861774"/>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a:t>
            </a:r>
            <a:endParaRPr lang="en-US" sz="1550" dirty="0">
              <a:latin typeface="Calibri"/>
              <a:cs typeface="Calibri"/>
            </a:endParaRPr>
          </a:p>
          <a:p>
            <a:pPr marL="283464" indent="-283464">
              <a:buFont typeface="Wingdings" pitchFamily="2" charset="2"/>
              <a:buChar char="Ø"/>
            </a:pPr>
            <a:r>
              <a:rPr lang="en-US" sz="1500" dirty="0" smtClean="0">
                <a:latin typeface="Calibri"/>
                <a:cs typeface="Calibri"/>
              </a:rPr>
              <a:t>Perform simultaneous design and operational planning of biofuel supply chains with depots</a:t>
            </a:r>
            <a:endParaRPr lang="en-US" sz="1500" dirty="0">
              <a:latin typeface="+mn-lt"/>
            </a:endParaRPr>
          </a:p>
        </p:txBody>
      </p:sp>
      <p:sp>
        <p:nvSpPr>
          <p:cNvPr id="8" name="TextBox 7"/>
          <p:cNvSpPr txBox="1"/>
          <p:nvPr/>
        </p:nvSpPr>
        <p:spPr>
          <a:xfrm>
            <a:off x="0" y="1785878"/>
            <a:ext cx="4648213" cy="3093154"/>
          </a:xfrm>
          <a:prstGeom prst="rect">
            <a:avLst/>
          </a:prstGeom>
          <a:noFill/>
        </p:spPr>
        <p:txBody>
          <a:bodyPr wrap="square" rtlCol="0">
            <a:spAutoFit/>
          </a:bodyPr>
          <a:lstStyle/>
          <a:p>
            <a:pPr>
              <a:spcAft>
                <a:spcPts val="400"/>
              </a:spcAft>
            </a:pPr>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marL="283464" indent="-283464">
              <a:spcAft>
                <a:spcPts val="400"/>
              </a:spcAft>
              <a:buFont typeface="Wingdings" pitchFamily="2" charset="2"/>
              <a:buChar char="Ø"/>
            </a:pPr>
            <a:r>
              <a:rPr lang="en-US" sz="1500" dirty="0" smtClean="0">
                <a:latin typeface="Calibri"/>
                <a:cs typeface="Calibri"/>
              </a:rPr>
              <a:t>Develop optimization model that accounts for geographically and temporally distributed biomass availability, intermediates produced at the regional depots (e.g. AFEX treated pellets) and shipped to the biorefinery, and final product demand specifications.</a:t>
            </a:r>
          </a:p>
          <a:p>
            <a:pPr marL="283464" indent="-283464">
              <a:spcAft>
                <a:spcPts val="400"/>
              </a:spcAft>
              <a:buFont typeface="Wingdings" pitchFamily="2" charset="2"/>
              <a:buChar char="Ø"/>
            </a:pPr>
            <a:r>
              <a:rPr lang="en-US" sz="1500" dirty="0" smtClean="0">
                <a:latin typeface="Calibri"/>
                <a:cs typeface="Calibri"/>
              </a:rPr>
              <a:t>Model determines the optimal number, capacity, and location of depots and </a:t>
            </a:r>
            <a:r>
              <a:rPr lang="en-US" sz="1500" dirty="0" err="1" smtClean="0">
                <a:latin typeface="Calibri"/>
                <a:cs typeface="Calibri"/>
              </a:rPr>
              <a:t>biorefineries</a:t>
            </a:r>
            <a:r>
              <a:rPr lang="en-US" sz="1500" dirty="0" smtClean="0">
                <a:latin typeface="Calibri"/>
                <a:cs typeface="Calibri"/>
              </a:rPr>
              <a:t>, as well as the production, inventory, and shipment profiles along all the connections in the </a:t>
            </a:r>
            <a:r>
              <a:rPr lang="en-US" sz="1500" dirty="0" smtClean="0">
                <a:latin typeface="Calibri"/>
                <a:cs typeface="Calibri"/>
              </a:rPr>
              <a:t>biofuel </a:t>
            </a:r>
            <a:r>
              <a:rPr lang="en-US" sz="1500" dirty="0" smtClean="0">
                <a:latin typeface="Calibri"/>
                <a:cs typeface="Calibri"/>
              </a:rPr>
              <a:t>supply chain system so that the total annual cost is minimized.</a:t>
            </a:r>
          </a:p>
          <a:p>
            <a:pPr marL="283464" indent="-283464">
              <a:spcAft>
                <a:spcPts val="400"/>
              </a:spcAft>
              <a:buFont typeface="Wingdings" pitchFamily="2" charset="2"/>
              <a:buChar char="Ø"/>
            </a:pPr>
            <a:endParaRPr lang="en-US" sz="1500" dirty="0" smtClean="0">
              <a:latin typeface="Calibri"/>
              <a:cs typeface="Calibri"/>
            </a:endParaRPr>
          </a:p>
        </p:txBody>
      </p:sp>
      <p:sp>
        <p:nvSpPr>
          <p:cNvPr id="9" name="TextBox 8"/>
          <p:cNvSpPr txBox="1"/>
          <p:nvPr/>
        </p:nvSpPr>
        <p:spPr>
          <a:xfrm>
            <a:off x="0" y="4591536"/>
            <a:ext cx="9144000" cy="1656864"/>
          </a:xfrm>
          <a:prstGeom prst="rect">
            <a:avLst/>
          </a:prstGeom>
          <a:noFill/>
        </p:spPr>
        <p:txBody>
          <a:bodyPr wrap="square" rtlCol="0">
            <a:spAutoFit/>
          </a:bodyPr>
          <a:lstStyle/>
          <a:p>
            <a:pPr>
              <a:spcBef>
                <a:spcPts val="0"/>
              </a:spcBef>
              <a:spcAft>
                <a:spcPts val="400"/>
              </a:spcAft>
            </a:pPr>
            <a:r>
              <a:rPr lang="en-US" sz="2000" b="1" u="sng" dirty="0" smtClean="0">
                <a:solidFill>
                  <a:schemeClr val="accent1">
                    <a:lumMod val="75000"/>
                  </a:schemeClr>
                </a:solidFill>
                <a:latin typeface="+mn-lt"/>
              </a:rPr>
              <a:t>Result/Impacts</a:t>
            </a:r>
          </a:p>
          <a:p>
            <a:pPr marL="285750" indent="-285750">
              <a:spcBef>
                <a:spcPts val="0"/>
              </a:spcBef>
              <a:spcAft>
                <a:spcPts val="400"/>
              </a:spcAft>
              <a:buFont typeface="Wingdings" panose="05000000000000000000" pitchFamily="2" charset="2"/>
              <a:buChar char="Ø"/>
            </a:pPr>
            <a:r>
              <a:rPr lang="en-US" sz="1500" dirty="0" smtClean="0">
                <a:latin typeface="Calibri"/>
                <a:cs typeface="Calibri"/>
              </a:rPr>
              <a:t>The amount of biomass to be converted to fuels is an optimization decision subject to availability constraints, and the biomass harvested in one site can in principle be shipped to different depots or </a:t>
            </a:r>
            <a:r>
              <a:rPr lang="en-US" sz="1500" dirty="0" err="1" smtClean="0">
                <a:latin typeface="Calibri"/>
                <a:cs typeface="Calibri"/>
              </a:rPr>
              <a:t>biorefineries</a:t>
            </a:r>
            <a:r>
              <a:rPr lang="en-US" sz="1500" dirty="0" smtClean="0">
                <a:latin typeface="Calibri"/>
                <a:cs typeface="Calibri"/>
              </a:rPr>
              <a:t>.</a:t>
            </a:r>
          </a:p>
          <a:p>
            <a:pPr marL="285750" indent="-285750">
              <a:spcBef>
                <a:spcPts val="0"/>
              </a:spcBef>
              <a:spcAft>
                <a:spcPts val="400"/>
              </a:spcAft>
              <a:buFont typeface="Wingdings" panose="05000000000000000000" pitchFamily="2" charset="2"/>
              <a:buChar char="Ø"/>
            </a:pPr>
            <a:r>
              <a:rPr lang="en-US" sz="1500" dirty="0" smtClean="0">
                <a:latin typeface="Calibri"/>
                <a:cs typeface="Calibri"/>
              </a:rPr>
              <a:t>To account for realistic restrictions, the models can be modified to identify (</a:t>
            </a:r>
            <a:r>
              <a:rPr lang="en-US" sz="1500" dirty="0">
                <a:latin typeface="Calibri"/>
                <a:cs typeface="Calibri"/>
              </a:rPr>
              <a:t>near</a:t>
            </a:r>
            <a:r>
              <a:rPr lang="en-US" sz="1500" dirty="0" smtClean="0">
                <a:latin typeface="Calibri"/>
                <a:cs typeface="Calibri"/>
              </a:rPr>
              <a:t>) optimal “static” </a:t>
            </a:r>
            <a:r>
              <a:rPr lang="en-US" sz="1500" dirty="0" smtClean="0">
                <a:latin typeface="+mn-lt"/>
                <a:cs typeface="Calibri"/>
              </a:rPr>
              <a:t>configurations where </a:t>
            </a:r>
            <a:r>
              <a:rPr lang="en-US" sz="1500" dirty="0" smtClean="0">
                <a:latin typeface="+mn-lt"/>
              </a:rPr>
              <a:t>all </a:t>
            </a:r>
            <a:r>
              <a:rPr lang="en-US" sz="1500" dirty="0">
                <a:latin typeface="+mn-lt"/>
              </a:rPr>
              <a:t>biomass from a </a:t>
            </a:r>
            <a:r>
              <a:rPr lang="en-US" sz="1500" dirty="0" smtClean="0">
                <a:latin typeface="+mn-lt"/>
              </a:rPr>
              <a:t>site </a:t>
            </a:r>
            <a:r>
              <a:rPr lang="en-US" sz="1500" dirty="0">
                <a:latin typeface="+mn-lt"/>
              </a:rPr>
              <a:t>is shipped to a single downstream depot or biorefinery, if the harvesting site is selected; and the intermediate from each depot is shipped to only one biorefinery</a:t>
            </a:r>
            <a:r>
              <a:rPr lang="en-US" sz="1500" dirty="0" smtClean="0">
                <a:latin typeface="+mn-lt"/>
                <a:cs typeface="Calibri"/>
              </a:rPr>
              <a:t>. </a:t>
            </a: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381000" y="325444"/>
            <a:ext cx="1676400" cy="741356"/>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December </a:t>
            </a:r>
            <a:r>
              <a:rPr lang="en-US" sz="1200" b="1" dirty="0" smtClean="0">
                <a:solidFill>
                  <a:schemeClr val="bg1"/>
                </a:solidFill>
                <a:latin typeface="+mn-lt"/>
                <a:ea typeface="Rod"/>
                <a:cs typeface="Rod"/>
              </a:rPr>
              <a:t>2016</a:t>
            </a:r>
            <a:endParaRPr lang="en-US" sz="1200" b="1" dirty="0">
              <a:solidFill>
                <a:schemeClr val="bg1"/>
              </a:solidFill>
              <a:latin typeface="+mn-lt"/>
              <a:ea typeface="Rod"/>
              <a:cs typeface="Rod"/>
            </a:endParaRPr>
          </a:p>
        </p:txBody>
      </p:sp>
      <p:sp>
        <p:nvSpPr>
          <p:cNvPr id="11" name="TextBox 10"/>
          <p:cNvSpPr txBox="1"/>
          <p:nvPr/>
        </p:nvSpPr>
        <p:spPr>
          <a:xfrm>
            <a:off x="5181600" y="4081790"/>
            <a:ext cx="3810000" cy="261610"/>
          </a:xfrm>
          <a:prstGeom prst="rect">
            <a:avLst/>
          </a:prstGeom>
          <a:noFill/>
        </p:spPr>
        <p:txBody>
          <a:bodyPr wrap="square" rtlCol="0">
            <a:spAutoFit/>
          </a:bodyPr>
          <a:lstStyle/>
          <a:p>
            <a:r>
              <a:rPr lang="en-US" sz="1100" b="1" dirty="0" smtClean="0"/>
              <a:t>Figure X. </a:t>
            </a:r>
            <a:r>
              <a:rPr lang="en-US" sz="1100" dirty="0" smtClean="0"/>
              <a:t>Biofuel </a:t>
            </a:r>
            <a:r>
              <a:rPr lang="en-US" sz="1100" dirty="0" smtClean="0"/>
              <a:t>Supply Chain Configuration</a:t>
            </a:r>
            <a:endParaRPr lang="en-US" sz="1100" dirty="0"/>
          </a:p>
        </p:txBody>
      </p:sp>
      <p:sp>
        <p:nvSpPr>
          <p:cNvPr id="2" name="TextBox 1"/>
          <p:cNvSpPr txBox="1"/>
          <p:nvPr/>
        </p:nvSpPr>
        <p:spPr>
          <a:xfrm>
            <a:off x="6781800" y="1447800"/>
            <a:ext cx="184666" cy="369332"/>
          </a:xfrm>
          <a:prstGeom prst="rect">
            <a:avLst/>
          </a:prstGeom>
          <a:noFill/>
        </p:spPr>
        <p:txBody>
          <a:bodyPr wrap="none" rtlCol="0">
            <a:spAutoFit/>
          </a:bodyPr>
          <a:lstStyle/>
          <a:p>
            <a:endParaRPr lang="en-US" dirty="0"/>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53394" y="2194560"/>
            <a:ext cx="4490606" cy="1920240"/>
          </a:xfrm>
          <a:prstGeom prst="rect">
            <a:avLst/>
          </a:prstGeom>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Ready for comms</Comments_x002c__x0020_Notes_x002c__x0020_etc>
    <PublishingExpirationDate xmlns="http://schemas.microsoft.com/sharepoint/v3" xsi:nil="true"/>
    <PublishingStartDate xmlns="http://schemas.microsoft.com/sharepoint/v3" xsi:nil="true"/>
    <_dlc_DocId xmlns="f66da2ca-f37c-4205-929f-e8e9af1907d3">HUBDOC-169-556</_dlc_DocId>
    <_dlc_DocIdUrl xmlns="f66da2ca-f37c-4205-929f-e8e9af1907d3">
      <Url>https://intranet.wei.wisc.edu/glbrc/doe/_layouts/15/DocIdRedir.aspx?ID=HUBDOC-169-556</Url>
      <Description>HUBDOC-169-556</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15692F6A-4BEE-4D45-94A4-A57D4D5242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46916</TotalTime>
  <Words>278</Words>
  <Application>Microsoft Macintosh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Rod</vt:lpstr>
      <vt:lpstr>Times New Roman</vt:lpstr>
      <vt:lpstr>Wingdings</vt:lpstr>
      <vt:lpstr>Arial</vt:lpstr>
      <vt:lpstr>Office Theme</vt:lpstr>
      <vt:lpstr>PowerPoint Presentation</vt:lpstr>
    </vt:vector>
  </TitlesOfParts>
  <Company>US Department of Energy (SC)</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Biorefinery models</dc:title>
  <dc:creator>palmian</dc:creator>
  <cp:keywords/>
  <cp:lastModifiedBy>Microsoft Office User</cp:lastModifiedBy>
  <cp:revision>948</cp:revision>
  <dcterms:created xsi:type="dcterms:W3CDTF">2010-02-04T19:54:00Z</dcterms:created>
  <dcterms:modified xsi:type="dcterms:W3CDTF">2016-12-02T19:11:59Z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e7b3724d-4d82-4b83-a8eb-7eb1e4ead992</vt:lpwstr>
  </property>
  <property fmtid="{D5CDD505-2E9C-101B-9397-08002B2CF9AE}" pid="4" name="TaxKeyword">
    <vt:lpwstr/>
  </property>
</Properties>
</file>