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9738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730"/>
    <p:restoredTop sz="94740"/>
  </p:normalViewPr>
  <p:slideViewPr>
    <p:cSldViewPr snapToGrid="0" snapToObjects="1">
      <p:cViewPr varScale="1">
        <p:scale>
          <a:sx n="124" d="100"/>
          <a:sy n="124" d="100"/>
        </p:scale>
        <p:origin x="76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612C8E-59B1-1D42-BC24-DD754907BD75}" type="datetimeFigureOut">
              <a:rPr lang="en-US" smtClean="0"/>
              <a:t>8/3/23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5B5F00-53FA-0E43-8879-A7011B7A14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9897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5A18FC56-60B1-5C46-BFFE-6F0084C666F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95D8114-882F-684A-A097-FAFE1417254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023112" y="421517"/>
            <a:ext cx="5605671" cy="1655761"/>
          </a:xfrm>
        </p:spPr>
        <p:txBody>
          <a:bodyPr anchor="t">
            <a:normAutofit/>
          </a:bodyPr>
          <a:lstStyle>
            <a:lvl1pPr algn="ctr">
              <a:defRPr sz="5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3DCC115-6824-0B4B-B08D-928B17377565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023112" y="3602038"/>
            <a:ext cx="5605671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Meeting Date and Location</a:t>
            </a:r>
          </a:p>
          <a:p>
            <a:endParaRPr lang="en-US" dirty="0"/>
          </a:p>
          <a:p>
            <a:r>
              <a:rPr lang="en-US" dirty="0"/>
              <a:t>Presenter</a:t>
            </a:r>
          </a:p>
        </p:txBody>
      </p:sp>
    </p:spTree>
    <p:extLst>
      <p:ext uri="{BB962C8B-B14F-4D97-AF65-F5344CB8AC3E}">
        <p14:creationId xmlns:p14="http://schemas.microsoft.com/office/powerpoint/2010/main" val="24396327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4A0072-2E20-2940-BA81-7241142AA7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30D94DD-2BF8-D249-85D5-AE1A286B0F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3EF9BC8-8DA3-B94A-AAE6-F39AD1B7DBA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6350000"/>
            <a:ext cx="12192000" cy="5080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10F731DE-EE6E-C646-AFF6-BBBFB31F5D83}"/>
              </a:ext>
            </a:extLst>
          </p:cNvPr>
          <p:cNvSpPr txBox="1"/>
          <p:nvPr userDrawn="1"/>
        </p:nvSpPr>
        <p:spPr>
          <a:xfrm>
            <a:off x="8448260" y="6492875"/>
            <a:ext cx="36669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</a:rPr>
              <a:t>Office of Biological and Environmental Research</a:t>
            </a:r>
          </a:p>
        </p:txBody>
      </p:sp>
    </p:spTree>
    <p:extLst>
      <p:ext uri="{BB962C8B-B14F-4D97-AF65-F5344CB8AC3E}">
        <p14:creationId xmlns:p14="http://schemas.microsoft.com/office/powerpoint/2010/main" val="20660244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F034875-671D-7B45-8F92-A732F6CCDD3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FBC2862-6DD7-FE4C-9469-064AA4C8B6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25BA4F7-2DDD-BF45-BC73-92D09E4101D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6350000"/>
            <a:ext cx="12192000" cy="5080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B0CE8192-85E1-F740-B6D5-21C68585BF10}"/>
              </a:ext>
            </a:extLst>
          </p:cNvPr>
          <p:cNvSpPr txBox="1"/>
          <p:nvPr userDrawn="1"/>
        </p:nvSpPr>
        <p:spPr>
          <a:xfrm>
            <a:off x="8448260" y="6492875"/>
            <a:ext cx="36669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</a:rPr>
              <a:t>Office of Biological and Environmental Research</a:t>
            </a:r>
          </a:p>
        </p:txBody>
      </p:sp>
    </p:spTree>
    <p:extLst>
      <p:ext uri="{BB962C8B-B14F-4D97-AF65-F5344CB8AC3E}">
        <p14:creationId xmlns:p14="http://schemas.microsoft.com/office/powerpoint/2010/main" val="28641738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AA2B3E-D8AF-5348-B24D-BA52E18C76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9EA578-5A30-A64F-B262-C1D90701BA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3B5EF1DA-B5A1-9E4F-B5A6-81EFFC1925A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6356350"/>
            <a:ext cx="12192000" cy="508000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BB418334-A270-9542-93AB-C1F974359F4D}"/>
              </a:ext>
            </a:extLst>
          </p:cNvPr>
          <p:cNvSpPr txBox="1"/>
          <p:nvPr userDrawn="1"/>
        </p:nvSpPr>
        <p:spPr>
          <a:xfrm>
            <a:off x="8448260" y="6492875"/>
            <a:ext cx="36669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</a:rPr>
              <a:t>Office of Biological and Environmental Research</a:t>
            </a:r>
          </a:p>
        </p:txBody>
      </p:sp>
    </p:spTree>
    <p:extLst>
      <p:ext uri="{BB962C8B-B14F-4D97-AF65-F5344CB8AC3E}">
        <p14:creationId xmlns:p14="http://schemas.microsoft.com/office/powerpoint/2010/main" val="12193838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051A2C-4B00-024E-8F62-A7D0E4A42E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8DA608C-7CF3-9140-97A8-4B511B4C73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C2A211A-9A0F-B243-8C01-E15317CB840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6350000"/>
            <a:ext cx="12192000" cy="50800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AE433580-A182-6046-B5AF-CA554A5F25C2}"/>
              </a:ext>
            </a:extLst>
          </p:cNvPr>
          <p:cNvSpPr txBox="1"/>
          <p:nvPr userDrawn="1"/>
        </p:nvSpPr>
        <p:spPr>
          <a:xfrm>
            <a:off x="8448260" y="6492875"/>
            <a:ext cx="36669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</a:rPr>
              <a:t>Office of Biological and Environmental Research</a:t>
            </a:r>
          </a:p>
        </p:txBody>
      </p:sp>
    </p:spTree>
    <p:extLst>
      <p:ext uri="{BB962C8B-B14F-4D97-AF65-F5344CB8AC3E}">
        <p14:creationId xmlns:p14="http://schemas.microsoft.com/office/powerpoint/2010/main" val="15016128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C40158-55C7-5D4F-ACF0-6DEFD84723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4A1F77-661B-F24E-862F-17B5388ADB9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5B802C4-922C-F54A-BB36-5DDAE1BE62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CDB8D08-D012-9445-BD93-BAE282EEC64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6350000"/>
            <a:ext cx="12192000" cy="50800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472874DD-72E0-8440-9479-48CA7A81328F}"/>
              </a:ext>
            </a:extLst>
          </p:cNvPr>
          <p:cNvSpPr txBox="1"/>
          <p:nvPr userDrawn="1"/>
        </p:nvSpPr>
        <p:spPr>
          <a:xfrm>
            <a:off x="8448260" y="6492875"/>
            <a:ext cx="36669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</a:rPr>
              <a:t>Office of Biological and Environmental Research</a:t>
            </a:r>
          </a:p>
        </p:txBody>
      </p:sp>
    </p:spTree>
    <p:extLst>
      <p:ext uri="{BB962C8B-B14F-4D97-AF65-F5344CB8AC3E}">
        <p14:creationId xmlns:p14="http://schemas.microsoft.com/office/powerpoint/2010/main" val="26673134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DD6146-7C3F-8742-8CE9-D39F8FC4DE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1735CC-C3BA-1F48-8952-20C876A02B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426A4CA-9A26-D14F-981F-2B8CC2EB8A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0E25E9D-A475-F445-999C-C6F286A9490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7DB8B70-0A7F-234C-AF9B-E193A91DDC4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C3336532-633F-8D46-AF65-65AB43946B1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6350000"/>
            <a:ext cx="12192000" cy="508000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495B24A5-BDED-4A4E-9507-C7D9E16AF801}"/>
              </a:ext>
            </a:extLst>
          </p:cNvPr>
          <p:cNvSpPr txBox="1"/>
          <p:nvPr userDrawn="1"/>
        </p:nvSpPr>
        <p:spPr>
          <a:xfrm>
            <a:off x="8448260" y="6492875"/>
            <a:ext cx="36669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</a:rPr>
              <a:t>Office of Biological and Environmental Research</a:t>
            </a:r>
          </a:p>
        </p:txBody>
      </p:sp>
    </p:spTree>
    <p:extLst>
      <p:ext uri="{BB962C8B-B14F-4D97-AF65-F5344CB8AC3E}">
        <p14:creationId xmlns:p14="http://schemas.microsoft.com/office/powerpoint/2010/main" val="1957870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DC6F89-CF9A-9048-9B16-A05965ADE3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CE3EEC7-090F-3345-B692-F75D335F68F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6350000"/>
            <a:ext cx="12192000" cy="5080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03C87452-0A34-9B42-88FE-1CB849EA55F9}"/>
              </a:ext>
            </a:extLst>
          </p:cNvPr>
          <p:cNvSpPr txBox="1"/>
          <p:nvPr userDrawn="1"/>
        </p:nvSpPr>
        <p:spPr>
          <a:xfrm>
            <a:off x="8448260" y="6492875"/>
            <a:ext cx="36669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</a:rPr>
              <a:t>Office of Biological and Environmental Research</a:t>
            </a:r>
          </a:p>
        </p:txBody>
      </p:sp>
    </p:spTree>
    <p:extLst>
      <p:ext uri="{BB962C8B-B14F-4D97-AF65-F5344CB8AC3E}">
        <p14:creationId xmlns:p14="http://schemas.microsoft.com/office/powerpoint/2010/main" val="9792045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9ED39EC1-395D-7C4A-8B9A-87E03797C8D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6350000"/>
            <a:ext cx="12192000" cy="50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9D14FA4-C5F4-284C-A40D-AD005531144A}"/>
              </a:ext>
            </a:extLst>
          </p:cNvPr>
          <p:cNvSpPr txBox="1"/>
          <p:nvPr userDrawn="1"/>
        </p:nvSpPr>
        <p:spPr>
          <a:xfrm>
            <a:off x="8448260" y="6492875"/>
            <a:ext cx="36669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</a:rPr>
              <a:t>Office of Biological and Environmental Research</a:t>
            </a:r>
          </a:p>
        </p:txBody>
      </p:sp>
    </p:spTree>
    <p:extLst>
      <p:ext uri="{BB962C8B-B14F-4D97-AF65-F5344CB8AC3E}">
        <p14:creationId xmlns:p14="http://schemas.microsoft.com/office/powerpoint/2010/main" val="11614536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9541BC-E281-C74A-B479-3FEE55BBCE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78FC01-D6A3-964D-B39F-F8726E8C09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03C53A-163A-C343-A952-48E91A852A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9853A3B-4C40-7949-A53F-2BCD70C981D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6350000"/>
            <a:ext cx="12192000" cy="50800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0B25D9D9-9D88-AD41-ABA4-166842B9A83E}"/>
              </a:ext>
            </a:extLst>
          </p:cNvPr>
          <p:cNvSpPr txBox="1"/>
          <p:nvPr userDrawn="1"/>
        </p:nvSpPr>
        <p:spPr>
          <a:xfrm>
            <a:off x="8448260" y="6492875"/>
            <a:ext cx="36669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</a:rPr>
              <a:t>Office of Biological and Environmental Research</a:t>
            </a:r>
          </a:p>
        </p:txBody>
      </p:sp>
    </p:spTree>
    <p:extLst>
      <p:ext uri="{BB962C8B-B14F-4D97-AF65-F5344CB8AC3E}">
        <p14:creationId xmlns:p14="http://schemas.microsoft.com/office/powerpoint/2010/main" val="18596574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E6BBF9-95C8-7D47-9BCF-32BB79F339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C3B3A42-EDCD-D544-AEDD-061E5BA1EC0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D34EADF-45C6-A649-9A26-2957005201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7FC6680-2A5B-A44B-923C-2F9BDC547ED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6350000"/>
            <a:ext cx="12192000" cy="50800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DFB18BCF-8023-1845-B5BB-3682630D6023}"/>
              </a:ext>
            </a:extLst>
          </p:cNvPr>
          <p:cNvSpPr txBox="1"/>
          <p:nvPr userDrawn="1"/>
        </p:nvSpPr>
        <p:spPr>
          <a:xfrm>
            <a:off x="8448260" y="6492875"/>
            <a:ext cx="36669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</a:rPr>
              <a:t>Office of Biological and Environmental Research</a:t>
            </a:r>
          </a:p>
        </p:txBody>
      </p:sp>
    </p:spTree>
    <p:extLst>
      <p:ext uri="{BB962C8B-B14F-4D97-AF65-F5344CB8AC3E}">
        <p14:creationId xmlns:p14="http://schemas.microsoft.com/office/powerpoint/2010/main" val="11217469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FF62308-208A-864E-9302-B432B79D91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FC5FE6-1A03-0D46-AE7D-4D087C60ED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5AF269-9E3A-7948-AC05-C280B8EC31D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7EE2ED-5802-A842-9A3B-98E12D171BB4}" type="datetimeFigureOut">
              <a:rPr lang="en-US" smtClean="0"/>
              <a:t>8/3/23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2643C3-40AF-0343-8E78-0EEE03FF797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643D55-BA74-B24E-AD8C-B7C17FCE5A3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577F7A-9E1F-EB4D-B507-2E289D7DA6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9560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ciencedirect.com/science/article/pii/S0016236122014867#b13" TargetMode="External"/><Relationship Id="rId7" Type="http://schemas.openxmlformats.org/officeDocument/2006/relationships/image" Target="../media/image4.jpeg"/><Relationship Id="rId2" Type="http://schemas.openxmlformats.org/officeDocument/2006/relationships/hyperlink" Target="Relative%20particle%20emission%20tendencies%20of%202-methyl-3-buten-2-ol&#8211;gasoline,%20isobutanol&#8211;gasoline,%20and%20ethanol&#8211;gasoline%20blends%20from%20premixed%20combustion%20in%20a%20spark-ignition%20engine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hyperlink" Target="https://www.sciencedirect.com/science/article/pii/S0010218023000706?via%3Dihub" TargetMode="External"/><Relationship Id="rId4" Type="http://schemas.openxmlformats.org/officeDocument/2006/relationships/hyperlink" Target="https://www.osti.gov/pages/biblio/1960990-auto-ignition-propensity-ethanol-isobutanol-methyl-buten-ol-gasoline-blends-under-premixed-prevaporized-conditions-spark-ignition-engin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2B1AF7-DF86-49FE-9909-6FF38472B9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93530" y="157176"/>
            <a:ext cx="9037828" cy="1320727"/>
          </a:xfrm>
        </p:spPr>
        <p:txBody>
          <a:bodyPr>
            <a:noAutofit/>
          </a:bodyPr>
          <a:lstStyle/>
          <a:p>
            <a:pPr algn="ctr"/>
            <a:r>
              <a:rPr lang="en-US" sz="3600" b="1" i="1" u="none" strike="noStrike" dirty="0" err="1">
                <a:solidFill>
                  <a:srgbClr val="39738A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Methylbutenol</a:t>
            </a:r>
            <a:r>
              <a:rPr lang="en-US" sz="3600" b="1" i="1" u="none" strike="noStrike" dirty="0">
                <a:solidFill>
                  <a:srgbClr val="39738A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outperforms ethanol, </a:t>
            </a:r>
            <a:r>
              <a:rPr lang="en-US" sz="3600" b="1" i="1" u="none" strike="noStrike" dirty="0" err="1">
                <a:solidFill>
                  <a:srgbClr val="39738A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isobutanol</a:t>
            </a:r>
            <a:r>
              <a:rPr lang="en-US" sz="3600" b="1" i="1" u="none" strike="noStrike" dirty="0">
                <a:solidFill>
                  <a:srgbClr val="39738A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>
                <a:solidFill>
                  <a:srgbClr val="39738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 gasoline additive</a:t>
            </a:r>
            <a:endParaRPr lang="en-US" sz="3600" dirty="0">
              <a:solidFill>
                <a:srgbClr val="39738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12DB0A2-DAD3-49CF-B312-A85660B41DDD}"/>
              </a:ext>
            </a:extLst>
          </p:cNvPr>
          <p:cNvSpPr/>
          <p:nvPr/>
        </p:nvSpPr>
        <p:spPr>
          <a:xfrm>
            <a:off x="566378" y="1477903"/>
            <a:ext cx="7389845" cy="92333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i="1" dirty="0">
                <a:solidFill>
                  <a:srgbClr val="39738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Background/Objective</a:t>
            </a:r>
          </a:p>
          <a:p>
            <a:pPr marL="285750" indent="-285750" eaLnBrk="1" hangingPunct="1">
              <a:spcBef>
                <a:spcPts val="0"/>
              </a:spcBef>
              <a:buClr>
                <a:srgbClr val="1A8109"/>
              </a:buClr>
              <a:buFont typeface="Arial" panose="020B0604020202020204" pitchFamily="34" charset="0"/>
              <a:buChar char="•"/>
              <a:defRPr/>
            </a:pPr>
            <a:r>
              <a:rPr lang="en-US" altLang="en-US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Evaluate </a:t>
            </a:r>
            <a:r>
              <a:rPr lang="en-US" altLang="en-US" sz="1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sooting</a:t>
            </a:r>
            <a:r>
              <a:rPr lang="en-US" altLang="en-US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anti-knock properties of three biofuel additives in an internal combustion engine.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4D190A9-CEC3-497F-8BC5-FC892E2EFC30}"/>
              </a:ext>
            </a:extLst>
          </p:cNvPr>
          <p:cNvSpPr/>
          <p:nvPr/>
        </p:nvSpPr>
        <p:spPr>
          <a:xfrm>
            <a:off x="533014" y="2413909"/>
            <a:ext cx="7147623" cy="1200329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i="1" dirty="0">
                <a:solidFill>
                  <a:srgbClr val="39738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Approach</a:t>
            </a:r>
          </a:p>
          <a:p>
            <a:pPr marL="285750" indent="-285750" eaLnBrk="1" hangingPunct="1">
              <a:spcBef>
                <a:spcPts val="0"/>
              </a:spcBef>
              <a:buClr>
                <a:srgbClr val="1A8109"/>
              </a:buClr>
              <a:buFont typeface="Arial" panose="020B0604020202020204" pitchFamily="34" charset="0"/>
              <a:buChar char="•"/>
              <a:defRPr/>
            </a:pPr>
            <a:r>
              <a:rPr lang="en-US" altLang="en-US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Measured particulate matter and knock resistance of ethanol, </a:t>
            </a:r>
            <a:r>
              <a:rPr lang="en-US" altLang="en-US" sz="1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isobutanol</a:t>
            </a:r>
            <a:r>
              <a:rPr lang="en-US" altLang="en-U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en-US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US" altLang="en-US" sz="1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methylbutenol</a:t>
            </a:r>
            <a:r>
              <a:rPr lang="en-US" altLang="en-US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blended with gasoline at three concentrations based on oxygen weight.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AF04130-4C66-4CFA-9CC2-29F70591C5C0}"/>
              </a:ext>
            </a:extLst>
          </p:cNvPr>
          <p:cNvSpPr/>
          <p:nvPr/>
        </p:nvSpPr>
        <p:spPr>
          <a:xfrm>
            <a:off x="566378" y="3694015"/>
            <a:ext cx="11059244" cy="92333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i="1" dirty="0">
                <a:solidFill>
                  <a:srgbClr val="39738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Results</a:t>
            </a:r>
          </a:p>
          <a:p>
            <a:pPr marL="285750" indent="-285750" eaLnBrk="1" hangingPunct="1">
              <a:spcBef>
                <a:spcPts val="0"/>
              </a:spcBef>
              <a:buClr>
                <a:srgbClr val="1A8109"/>
              </a:buClr>
              <a:buFont typeface="Arial" panose="020B0604020202020204" pitchFamily="34" charset="0"/>
              <a:buChar char="•"/>
              <a:defRPr/>
            </a:pPr>
            <a:r>
              <a:rPr lang="en-US" altLang="en-US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 high concentrations, </a:t>
            </a:r>
            <a:r>
              <a:rPr lang="en-US" altLang="en-US" sz="1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methylbutenol</a:t>
            </a:r>
            <a:r>
              <a:rPr lang="en-US" altLang="en-US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 type of alcohol produced by some North American pine trees, created less soot and resisted engine knock better than </a:t>
            </a:r>
            <a:r>
              <a:rPr lang="en-US" altLang="en-US" sz="1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isobutanol</a:t>
            </a:r>
            <a:r>
              <a:rPr lang="en-US" altLang="en-US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or ethanol.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D3F40D6-C504-48B5-940D-05176302F436}"/>
              </a:ext>
            </a:extLst>
          </p:cNvPr>
          <p:cNvSpPr txBox="1"/>
          <p:nvPr/>
        </p:nvSpPr>
        <p:spPr>
          <a:xfrm>
            <a:off x="566378" y="4734910"/>
            <a:ext cx="11059244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i="1" dirty="0">
                <a:solidFill>
                  <a:srgbClr val="39738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Significance/Impacts</a:t>
            </a:r>
          </a:p>
          <a:p>
            <a:pPr marL="285750" indent="-285750" eaLnBrk="1" hangingPunct="1">
              <a:spcBef>
                <a:spcPts val="0"/>
              </a:spcBef>
              <a:buClr>
                <a:srgbClr val="1A8109"/>
              </a:buClr>
              <a:buFont typeface="Arial" panose="020B0604020202020204" pitchFamily="34" charset="0"/>
              <a:buChar char="•"/>
              <a:defRPr/>
            </a:pPr>
            <a:r>
              <a:rPr lang="en-US" altLang="en-US" sz="1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Isobutanol</a:t>
            </a:r>
            <a:r>
              <a:rPr lang="en-US" altLang="en-US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US" altLang="en-US" sz="1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methylbutenol</a:t>
            </a:r>
            <a:r>
              <a:rPr lang="en-US" altLang="en-US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are more similar to gasoline than ethanol, and both can be produced from non-food plants using modified bacteria, making them attractive low-carbon replacements for fossil fuels.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7A0C15D-2FC9-4386-93BE-33CA9695C815}"/>
              </a:ext>
            </a:extLst>
          </p:cNvPr>
          <p:cNvSpPr txBox="1"/>
          <p:nvPr/>
        </p:nvSpPr>
        <p:spPr>
          <a:xfrm>
            <a:off x="450172" y="257066"/>
            <a:ext cx="141577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BRC logo here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B884A01-B79D-460E-AE97-39515D516B31}"/>
              </a:ext>
            </a:extLst>
          </p:cNvPr>
          <p:cNvSpPr txBox="1"/>
          <p:nvPr/>
        </p:nvSpPr>
        <p:spPr>
          <a:xfrm>
            <a:off x="566378" y="5633374"/>
            <a:ext cx="10409290" cy="7848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rtl="0">
              <a:spcBef>
                <a:spcPts val="0"/>
              </a:spcBef>
              <a:spcAft>
                <a:spcPts val="600"/>
              </a:spcAft>
            </a:pPr>
            <a:r>
              <a:rPr lang="en-US" sz="10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Sakai, S., &amp; </a:t>
            </a:r>
            <a:r>
              <a:rPr lang="en-US" sz="10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Rothamer</a:t>
            </a:r>
            <a:r>
              <a:rPr lang="en-US" sz="10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D. </a:t>
            </a:r>
            <a:r>
              <a:rPr lang="en-US" sz="10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Relative particle emission tendencies of 2-methyl-3-buten-2-ol–gasoline, </a:t>
            </a:r>
            <a:r>
              <a:rPr lang="en-US" sz="10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isobutanol</a:t>
            </a:r>
            <a:r>
              <a:rPr lang="en-US" sz="10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–gasoline, and ethanol–gasoline blends from premixed combustion in a spark-ignition engine</a:t>
            </a:r>
            <a:r>
              <a:rPr lang="en-US" sz="10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Fuel 324, 124638 (2022). [DOI:</a:t>
            </a:r>
            <a:r>
              <a:rPr lang="en-US" sz="10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10.1016/J.FUEL.2022.124638</a:t>
            </a:r>
            <a:r>
              <a:rPr lang="en-US" sz="10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</a:p>
          <a:p>
            <a:pPr rtl="0">
              <a:spcBef>
                <a:spcPts val="0"/>
              </a:spcBef>
              <a:spcAft>
                <a:spcPts val="600"/>
              </a:spcAft>
            </a:pPr>
            <a:r>
              <a:rPr lang="en-US" sz="10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Sakai, S., &amp; </a:t>
            </a:r>
            <a:r>
              <a:rPr lang="en-US" sz="10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Rothamer</a:t>
            </a:r>
            <a:r>
              <a:rPr lang="en-US" sz="10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D. </a:t>
            </a:r>
            <a:r>
              <a:rPr lang="en-US" sz="10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Auto-ignition propensity of ethanol-, </a:t>
            </a:r>
            <a:r>
              <a:rPr lang="en-US" sz="10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isobutanol</a:t>
            </a:r>
            <a:r>
              <a:rPr lang="en-US" sz="10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-, and 2-methyl-3-buten-2-ol-gasoline blends under premixed </a:t>
            </a:r>
            <a:r>
              <a:rPr lang="en-US" sz="10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prevaporized</a:t>
            </a:r>
            <a:r>
              <a:rPr lang="en-US" sz="10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 conditions in a spark-ignition engine</a:t>
            </a:r>
            <a:r>
              <a:rPr lang="en-US" sz="10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Combustion and Flame 251, 112685 (2023). [DOI:</a:t>
            </a:r>
            <a:r>
              <a:rPr lang="en-US" sz="10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10.1016/J.COMBUSTFLAME.2023.112685</a:t>
            </a:r>
            <a:r>
              <a:rPr lang="en-US" sz="10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180E69A-17CD-4055-07F5-4EC2C452E0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05639" y="146428"/>
            <a:ext cx="2087891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>
            <a:extLst>
              <a:ext uri="{FF2B5EF4-FFF2-40B4-BE49-F238E27FC236}">
                <a16:creationId xmlns:a16="http://schemas.microsoft.com/office/drawing/2014/main" id="{C9A1A1C3-95F5-2866-7ED6-CFCDF1CDCB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8085175" y="1509139"/>
            <a:ext cx="3593948" cy="1919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64A14C21-C156-F929-A6CB-61AC3D1D8E79}"/>
              </a:ext>
            </a:extLst>
          </p:cNvPr>
          <p:cNvSpPr txBox="1"/>
          <p:nvPr/>
        </p:nvSpPr>
        <p:spPr>
          <a:xfrm>
            <a:off x="8001350" y="3429000"/>
            <a:ext cx="3624272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000" i="0" u="none" strike="noStrik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 single-cylinder spark-ignition </a:t>
            </a:r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engine was used to test the </a:t>
            </a:r>
            <a:r>
              <a:rPr lang="en-US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sooting</a:t>
            </a:r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knock-resistance properties of three types of alcohol blended with gasoline.</a:t>
            </a:r>
            <a:endParaRPr lang="en-US" sz="1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02060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LBRC-HIGHLIGHT_TEMPLATE" id="{2CD8CA0A-1475-2447-B3B3-EDBA542E3AE2}" vid="{1E1FA747-C1DE-0C4C-8325-791246A2909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27668</TotalTime>
  <Words>244</Words>
  <Application>Microsoft Macintosh PowerPoint</Application>
  <PresentationFormat>Widescreen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Methylbutenol outperforms ethanol, isobutanol as gasoline additive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McCray, Stacey</dc:creator>
  <cp:lastModifiedBy>Chris Hubbuch</cp:lastModifiedBy>
  <cp:revision>22</cp:revision>
  <dcterms:created xsi:type="dcterms:W3CDTF">2021-08-26T14:08:36Z</dcterms:created>
  <dcterms:modified xsi:type="dcterms:W3CDTF">2023-08-03T14:58:15Z</dcterms:modified>
</cp:coreProperties>
</file>