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4" name="Google Shape;74;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18" name="Google Shape;18;p2"/>
          <p:cNvPicPr preferRelativeResize="0"/>
          <p:nvPr/>
        </p:nvPicPr>
        <p:blipFill rotWithShape="1">
          <a:blip r:embed="rId2">
            <a:alphaModFix/>
          </a:blip>
          <a:srcRect b="0" l="0" r="0" t="0"/>
          <a:stretch/>
        </p:blipFill>
        <p:spPr>
          <a:xfrm>
            <a:off x="0" y="6356350"/>
            <a:ext cx="12192000" cy="508000"/>
          </a:xfrm>
          <a:prstGeom prst="rect">
            <a:avLst/>
          </a:prstGeom>
          <a:noFill/>
          <a:ln>
            <a:noFill/>
          </a:ln>
        </p:spPr>
      </p:pic>
      <p:sp>
        <p:nvSpPr>
          <p:cNvPr id="19" name="Google Shape;19;p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400" u="none" cap="none" strike="noStrike">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2" name="Shape 62"/>
        <p:cNvGrpSpPr/>
        <p:nvPr/>
      </p:nvGrpSpPr>
      <p:grpSpPr>
        <a:xfrm>
          <a:off x="0" y="0"/>
          <a:ext cx="0" cy="0"/>
          <a:chOff x="0" y="0"/>
          <a:chExt cx="0" cy="0"/>
        </a:xfrm>
      </p:grpSpPr>
      <p:sp>
        <p:nvSpPr>
          <p:cNvPr id="63" name="Google Shape;63;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4" name="Google Shape;64;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5" name="Google Shape;65;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6" name="Google Shape;66;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7" name="Shape 67"/>
        <p:cNvGrpSpPr/>
        <p:nvPr/>
      </p:nvGrpSpPr>
      <p:grpSpPr>
        <a:xfrm>
          <a:off x="0" y="0"/>
          <a:ext cx="0" cy="0"/>
          <a:chOff x="0" y="0"/>
          <a:chExt cx="0" cy="0"/>
        </a:xfrm>
      </p:grpSpPr>
      <p:sp>
        <p:nvSpPr>
          <p:cNvPr id="68" name="Google Shape;68;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0" name="Google Shape;70;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1" name="Google Shape;71;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0" name="Shape 20"/>
        <p:cNvGrpSpPr/>
        <p:nvPr/>
      </p:nvGrpSpPr>
      <p:grpSpPr>
        <a:xfrm>
          <a:off x="0" y="0"/>
          <a:ext cx="0" cy="0"/>
          <a:chOff x="0" y="0"/>
          <a:chExt cx="0" cy="0"/>
        </a:xfrm>
      </p:grpSpPr>
      <p:pic>
        <p:nvPicPr>
          <p:cNvPr id="21" name="Google Shape;21;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2" name="Google Shape;22;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4" name="Shape 24"/>
        <p:cNvGrpSpPr/>
        <p:nvPr/>
      </p:nvGrpSpPr>
      <p:grpSpPr>
        <a:xfrm>
          <a:off x="0" y="0"/>
          <a:ext cx="0" cy="0"/>
          <a:chOff x="0" y="0"/>
          <a:chExt cx="0" cy="0"/>
        </a:xfrm>
      </p:grpSpPr>
      <p:sp>
        <p:nvSpPr>
          <p:cNvPr id="25" name="Google Shape;25;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7" name="Google Shape;27;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8" name="Google Shape;28;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3" name="Google Shape;33;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4" name="Google Shape;34;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5" name="Shape 35"/>
        <p:cNvGrpSpPr/>
        <p:nvPr/>
      </p:nvGrpSpPr>
      <p:grpSpPr>
        <a:xfrm>
          <a:off x="0" y="0"/>
          <a:ext cx="0" cy="0"/>
          <a:chOff x="0" y="0"/>
          <a:chExt cx="0" cy="0"/>
        </a:xfrm>
      </p:grpSpPr>
      <p:sp>
        <p:nvSpPr>
          <p:cNvPr id="36" name="Google Shape;36;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8" name="Google Shape;38;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0" name="Google Shape;40;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1" name="Google Shape;41;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2" name="Google Shape;42;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5" name="Google Shape;45;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6" name="Google Shape;46;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7" name="Shape 47"/>
        <p:cNvGrpSpPr/>
        <p:nvPr/>
      </p:nvGrpSpPr>
      <p:grpSpPr>
        <a:xfrm>
          <a:off x="0" y="0"/>
          <a:ext cx="0" cy="0"/>
          <a:chOff x="0" y="0"/>
          <a:chExt cx="0" cy="0"/>
        </a:xfrm>
      </p:grpSpPr>
      <p:pic>
        <p:nvPicPr>
          <p:cNvPr id="48" name="Google Shape;48;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9" name="Google Shape;49;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0" name="Shape 50"/>
        <p:cNvGrpSpPr/>
        <p:nvPr/>
      </p:nvGrpSpPr>
      <p:grpSpPr>
        <a:xfrm>
          <a:off x="0" y="0"/>
          <a:ext cx="0" cy="0"/>
          <a:chOff x="0" y="0"/>
          <a:chExt cx="0" cy="0"/>
        </a:xfrm>
      </p:grpSpPr>
      <p:sp>
        <p:nvSpPr>
          <p:cNvPr id="51" name="Google Shape;51;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2" name="Google Shape;52;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3" name="Google Shape;53;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4" name="Google Shape;54;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5" name="Google Shape;55;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6" name="Shape 56"/>
        <p:cNvGrpSpPr/>
        <p:nvPr/>
      </p:nvGrpSpPr>
      <p:grpSpPr>
        <a:xfrm>
          <a:off x="0" y="0"/>
          <a:ext cx="0" cy="0"/>
          <a:chOff x="0" y="0"/>
          <a:chExt cx="0" cy="0"/>
        </a:xfrm>
      </p:grpSpPr>
      <p:sp>
        <p:nvSpPr>
          <p:cNvPr id="57" name="Google Shape;57;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10"/>
          <p:cNvSpPr/>
          <p:nvPr>
            <p:ph idx="2" type="pic"/>
          </p:nvPr>
        </p:nvSpPr>
        <p:spPr>
          <a:xfrm>
            <a:off x="5183188" y="987425"/>
            <a:ext cx="6172200" cy="4873625"/>
          </a:xfrm>
          <a:prstGeom prst="rect">
            <a:avLst/>
          </a:prstGeom>
          <a:noFill/>
          <a:ln>
            <a:noFill/>
          </a:ln>
        </p:spPr>
      </p:sp>
      <p:sp>
        <p:nvSpPr>
          <p:cNvPr id="59" name="Google Shape;59;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0" name="Google Shape;60;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1" name="Google Shape;61;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osti.gov/pages/biblio/2203294-epicuticular-wax-accumulation-regulation-wax-pathway-gene-expression-during-bioenergy-sorghum-stem-development" TargetMode="External"/><Relationship Id="rId4" Type="http://schemas.openxmlformats.org/officeDocument/2006/relationships/hyperlink" Target="https://www.frontiersin.org/articles/10.3389/fpls.2023.1227859/abstract" TargetMode="External"/><Relationship Id="rId5" Type="http://schemas.openxmlformats.org/officeDocument/2006/relationships/image" Target="../media/image3.png"/><Relationship Id="rId6"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3"/>
          <p:cNvSpPr txBox="1"/>
          <p:nvPr>
            <p:ph type="title"/>
          </p:nvPr>
        </p:nvSpPr>
        <p:spPr>
          <a:xfrm>
            <a:off x="2293525" y="157175"/>
            <a:ext cx="9037800" cy="9126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1100"/>
              <a:buFont typeface="Arial"/>
              <a:buNone/>
            </a:pPr>
            <a:r>
              <a:rPr b="1" i="1" lang="en-US" sz="3600">
                <a:solidFill>
                  <a:srgbClr val="39738A"/>
                </a:solidFill>
                <a:latin typeface="Times New Roman"/>
                <a:ea typeface="Times New Roman"/>
                <a:cs typeface="Times New Roman"/>
                <a:sym typeface="Times New Roman"/>
              </a:rPr>
              <a:t>Stem wax holds clues to sorghum resilience</a:t>
            </a:r>
            <a:endParaRPr b="1" i="1" sz="3600">
              <a:solidFill>
                <a:srgbClr val="39738A"/>
              </a:solidFill>
              <a:latin typeface="Times New Roman"/>
              <a:ea typeface="Times New Roman"/>
              <a:cs typeface="Times New Roman"/>
              <a:sym typeface="Times New Roman"/>
            </a:endParaRPr>
          </a:p>
        </p:txBody>
      </p:sp>
      <p:sp>
        <p:nvSpPr>
          <p:cNvPr id="77" name="Google Shape;77;p13"/>
          <p:cNvSpPr/>
          <p:nvPr/>
        </p:nvSpPr>
        <p:spPr>
          <a:xfrm>
            <a:off x="533026" y="1143650"/>
            <a:ext cx="5984400" cy="923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Background/Objective</a:t>
            </a:r>
            <a:endParaRPr/>
          </a:p>
          <a:p>
            <a:pPr indent="-285750" lvl="0" marL="285750" marR="0" rtl="0" algn="l">
              <a:spcBef>
                <a:spcPts val="0"/>
              </a:spcBef>
              <a:spcAft>
                <a:spcPts val="0"/>
              </a:spcAft>
              <a:buClr>
                <a:srgbClr val="1A8109"/>
              </a:buClr>
              <a:buSzPts val="1800"/>
              <a:buFont typeface="Arial"/>
              <a:buChar char="•"/>
            </a:pPr>
            <a:r>
              <a:rPr lang="en-US" sz="1800">
                <a:latin typeface="Times New Roman"/>
                <a:ea typeface="Times New Roman"/>
                <a:cs typeface="Times New Roman"/>
                <a:sym typeface="Times New Roman"/>
              </a:rPr>
              <a:t>To better understand the contribution of stem wax to bioenergy sorghum’s resilience.</a:t>
            </a:r>
            <a:endParaRPr/>
          </a:p>
        </p:txBody>
      </p:sp>
      <p:sp>
        <p:nvSpPr>
          <p:cNvPr id="78" name="Google Shape;78;p13"/>
          <p:cNvSpPr/>
          <p:nvPr/>
        </p:nvSpPr>
        <p:spPr>
          <a:xfrm>
            <a:off x="516373" y="2145250"/>
            <a:ext cx="6017700" cy="1200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Approach</a:t>
            </a:r>
            <a:endParaRPr/>
          </a:p>
          <a:p>
            <a:pPr indent="-342900" lvl="0" marL="457200" rtl="0" algn="l">
              <a:spcBef>
                <a:spcPts val="0"/>
              </a:spcBef>
              <a:spcAft>
                <a:spcPts val="0"/>
              </a:spcAft>
              <a:buClr>
                <a:srgbClr val="1A8109"/>
              </a:buClr>
              <a:buSzPts val="1800"/>
              <a:buChar char="•"/>
            </a:pPr>
            <a:r>
              <a:rPr lang="en-US" sz="1800">
                <a:solidFill>
                  <a:schemeClr val="dk1"/>
                </a:solidFill>
                <a:latin typeface="Times New Roman"/>
                <a:ea typeface="Times New Roman"/>
                <a:cs typeface="Times New Roman"/>
                <a:sym typeface="Times New Roman"/>
              </a:rPr>
              <a:t>Scientists characterized</a:t>
            </a:r>
            <a:r>
              <a:rPr lang="en-US" sz="1800">
                <a:solidFill>
                  <a:schemeClr val="dk1"/>
                </a:solidFill>
                <a:latin typeface="Times New Roman"/>
                <a:ea typeface="Times New Roman"/>
                <a:cs typeface="Times New Roman"/>
                <a:sym typeface="Times New Roman"/>
              </a:rPr>
              <a:t> the the accumulation, composition, form, and timing of stem wax loads as well as the wax pathway gene expression and regulation.</a:t>
            </a:r>
            <a:endParaRPr sz="1800">
              <a:latin typeface="Times New Roman"/>
              <a:ea typeface="Times New Roman"/>
              <a:cs typeface="Times New Roman"/>
              <a:sym typeface="Times New Roman"/>
            </a:endParaRPr>
          </a:p>
        </p:txBody>
      </p:sp>
      <p:sp>
        <p:nvSpPr>
          <p:cNvPr id="79" name="Google Shape;79;p13"/>
          <p:cNvSpPr/>
          <p:nvPr/>
        </p:nvSpPr>
        <p:spPr>
          <a:xfrm>
            <a:off x="566375" y="3345557"/>
            <a:ext cx="11059200" cy="1557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Results</a:t>
            </a:r>
            <a:endParaRPr/>
          </a:p>
          <a:p>
            <a:pPr indent="-342900" lvl="0" marL="457200" rtl="0" algn="l">
              <a:spcBef>
                <a:spcPts val="0"/>
              </a:spcBef>
              <a:spcAft>
                <a:spcPts val="0"/>
              </a:spcAft>
              <a:buClr>
                <a:srgbClr val="1A8109"/>
              </a:buClr>
              <a:buSzPts val="1800"/>
              <a:buChar char="•"/>
            </a:pPr>
            <a:r>
              <a:rPr lang="en-US" sz="1800">
                <a:latin typeface="Times New Roman"/>
                <a:ea typeface="Times New Roman"/>
                <a:cs typeface="Times New Roman"/>
                <a:sym typeface="Times New Roman"/>
              </a:rPr>
              <a:t>Scanning electron microscopy showed minimal wax on very young stem internodes prior to the onset of elongation; wax tubules first appear when internode cell elongation is complete. During early stages of stem development, the wax consists mostly of long-chain wax alcohols. Wax on fully developed stems is primarily composed of long chain (C28/30) aldehydes.</a:t>
            </a:r>
            <a:endParaRPr sz="1800">
              <a:latin typeface="Times New Roman"/>
              <a:ea typeface="Times New Roman"/>
              <a:cs typeface="Times New Roman"/>
              <a:sym typeface="Times New Roman"/>
            </a:endParaRPr>
          </a:p>
        </p:txBody>
      </p:sp>
      <p:sp>
        <p:nvSpPr>
          <p:cNvPr id="80" name="Google Shape;80;p13"/>
          <p:cNvSpPr txBox="1"/>
          <p:nvPr/>
        </p:nvSpPr>
        <p:spPr>
          <a:xfrm>
            <a:off x="566378" y="4900710"/>
            <a:ext cx="11059200" cy="923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Significance/Impacts</a:t>
            </a:r>
            <a:endParaRPr/>
          </a:p>
          <a:p>
            <a:pPr indent="-285750" lvl="0" marL="285750" marR="0" rtl="0" algn="l">
              <a:spcBef>
                <a:spcPts val="0"/>
              </a:spcBef>
              <a:spcAft>
                <a:spcPts val="0"/>
              </a:spcAft>
              <a:buClr>
                <a:srgbClr val="1A8109"/>
              </a:buClr>
              <a:buSzPts val="1800"/>
              <a:buFont typeface="Arial"/>
              <a:buChar char="•"/>
            </a:pPr>
            <a:r>
              <a:rPr lang="en-US" sz="1800">
                <a:latin typeface="Times New Roman"/>
                <a:ea typeface="Times New Roman"/>
                <a:cs typeface="Times New Roman"/>
                <a:sym typeface="Times New Roman"/>
              </a:rPr>
              <a:t>Understanding epicuticular wax production and identifying the genes that regulate wax loads and composition could enable scientists to engineer more resilient bioenergy crops that produce more wax</a:t>
            </a:r>
            <a:endParaRPr/>
          </a:p>
        </p:txBody>
      </p:sp>
      <p:sp>
        <p:nvSpPr>
          <p:cNvPr id="81" name="Google Shape;81;p13"/>
          <p:cNvSpPr txBox="1"/>
          <p:nvPr/>
        </p:nvSpPr>
        <p:spPr>
          <a:xfrm>
            <a:off x="450172" y="257066"/>
            <a:ext cx="1415772"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dk1"/>
                </a:solidFill>
                <a:latin typeface="Times New Roman"/>
                <a:ea typeface="Times New Roman"/>
                <a:cs typeface="Times New Roman"/>
                <a:sym typeface="Times New Roman"/>
              </a:rPr>
              <a:t>BRC logo here</a:t>
            </a:r>
            <a:endParaRPr/>
          </a:p>
        </p:txBody>
      </p:sp>
      <p:sp>
        <p:nvSpPr>
          <p:cNvPr id="82" name="Google Shape;82;p13"/>
          <p:cNvSpPr txBox="1"/>
          <p:nvPr/>
        </p:nvSpPr>
        <p:spPr>
          <a:xfrm>
            <a:off x="566378" y="5946399"/>
            <a:ext cx="10409400" cy="400200"/>
          </a:xfrm>
          <a:prstGeom prst="rect">
            <a:avLst/>
          </a:prstGeom>
          <a:solidFill>
            <a:schemeClr val="lt1"/>
          </a:solidFill>
          <a:ln>
            <a:noFill/>
          </a:ln>
        </p:spPr>
        <p:txBody>
          <a:bodyPr anchorCtr="0" anchor="t" bIns="45700" lIns="91425" spcFirstLastPara="1" rIns="91425" wrap="square" tIns="45700">
            <a:spAutoFit/>
          </a:bodyPr>
          <a:lstStyle/>
          <a:p>
            <a:pPr indent="0" lvl="0" marL="0" rtl="0" algn="l">
              <a:spcBef>
                <a:spcPts val="0"/>
              </a:spcBef>
              <a:spcAft>
                <a:spcPts val="0"/>
              </a:spcAft>
              <a:buSzPts val="1100"/>
              <a:buNone/>
            </a:pPr>
            <a:r>
              <a:rPr lang="en-US" sz="1000">
                <a:latin typeface="Times New Roman"/>
                <a:ea typeface="Times New Roman"/>
                <a:cs typeface="Times New Roman"/>
                <a:sym typeface="Times New Roman"/>
              </a:rPr>
              <a:t>Chemelewski R, McKinley BA, Finlayson S, and Mullet JE, </a:t>
            </a:r>
            <a:r>
              <a:rPr lang="en-US" sz="1000" u="sng">
                <a:solidFill>
                  <a:schemeClr val="hlink"/>
                </a:solidFill>
                <a:latin typeface="Times New Roman"/>
                <a:ea typeface="Times New Roman"/>
                <a:cs typeface="Times New Roman"/>
                <a:sym typeface="Times New Roman"/>
                <a:hlinkClick r:id="rId3"/>
              </a:rPr>
              <a:t>Epicuticular wax accumulation and regulation of wax pathway gene expression during bioenergy Sorghum stem development</a:t>
            </a:r>
            <a:r>
              <a:rPr lang="en-US" sz="1000">
                <a:latin typeface="Times New Roman"/>
                <a:ea typeface="Times New Roman"/>
                <a:cs typeface="Times New Roman"/>
                <a:sym typeface="Times New Roman"/>
              </a:rPr>
              <a:t>. Frontiers in Plant Science 14, 1227859  (2023). [DOI:</a:t>
            </a:r>
            <a:r>
              <a:rPr lang="en-US" sz="1000" u="sng">
                <a:solidFill>
                  <a:schemeClr val="hlink"/>
                </a:solidFill>
                <a:latin typeface="Times New Roman"/>
                <a:ea typeface="Times New Roman"/>
                <a:cs typeface="Times New Roman"/>
                <a:sym typeface="Times New Roman"/>
                <a:hlinkClick r:id="rId4"/>
              </a:rPr>
              <a:t>10.3389/fpls.2023.1227859</a:t>
            </a:r>
            <a:r>
              <a:rPr lang="en-US" sz="1000">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p:txBody>
      </p:sp>
      <p:pic>
        <p:nvPicPr>
          <p:cNvPr id="83" name="Google Shape;83;p13"/>
          <p:cNvPicPr preferRelativeResize="0"/>
          <p:nvPr/>
        </p:nvPicPr>
        <p:blipFill rotWithShape="1">
          <a:blip r:embed="rId5">
            <a:alphaModFix/>
          </a:blip>
          <a:srcRect b="0" l="0" r="0" t="0"/>
          <a:stretch/>
        </p:blipFill>
        <p:spPr>
          <a:xfrm>
            <a:off x="205639" y="146428"/>
            <a:ext cx="2087891" cy="923330"/>
          </a:xfrm>
          <a:prstGeom prst="rect">
            <a:avLst/>
          </a:prstGeom>
          <a:noFill/>
          <a:ln>
            <a:noFill/>
          </a:ln>
        </p:spPr>
      </p:pic>
      <p:sp>
        <p:nvSpPr>
          <p:cNvPr id="84" name="Google Shape;84;p13"/>
          <p:cNvSpPr txBox="1"/>
          <p:nvPr/>
        </p:nvSpPr>
        <p:spPr>
          <a:xfrm>
            <a:off x="6664650" y="2962700"/>
            <a:ext cx="4822200" cy="5541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SzPts val="1100"/>
              <a:buNone/>
            </a:pPr>
            <a:r>
              <a:rPr lang="en-US" sz="1000">
                <a:solidFill>
                  <a:schemeClr val="dk1"/>
                </a:solidFill>
                <a:latin typeface="Times New Roman"/>
                <a:ea typeface="Times New Roman"/>
                <a:cs typeface="Times New Roman"/>
                <a:sym typeface="Times New Roman"/>
              </a:rPr>
              <a:t>Scanning electron microscopy images show early stem wax deposition (left), late wax deposition (center), and the elongated tubules and thicker wax plate as the plant matures and wax is exposed to the outside environment. </a:t>
            </a:r>
            <a:endParaRPr sz="1000">
              <a:solidFill>
                <a:schemeClr val="dk1"/>
              </a:solidFill>
              <a:latin typeface="Times New Roman"/>
              <a:ea typeface="Times New Roman"/>
              <a:cs typeface="Times New Roman"/>
              <a:sym typeface="Times New Roman"/>
            </a:endParaRPr>
          </a:p>
        </p:txBody>
      </p:sp>
      <p:pic>
        <p:nvPicPr>
          <p:cNvPr id="85" name="Google Shape;85;p13"/>
          <p:cNvPicPr preferRelativeResize="0"/>
          <p:nvPr/>
        </p:nvPicPr>
        <p:blipFill>
          <a:blip r:embed="rId6">
            <a:alphaModFix/>
          </a:blip>
          <a:stretch>
            <a:fillRect/>
          </a:stretch>
        </p:blipFill>
        <p:spPr>
          <a:xfrm>
            <a:off x="6712288" y="1328213"/>
            <a:ext cx="4774574" cy="15580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