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fc7bf85496_2_9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g2fc7bf85496_2_9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Avenir"/>
              <a:ea typeface="Avenir"/>
              <a:cs typeface="Avenir"/>
              <a:sym typeface="Avenir"/>
            </a:endParaRPr>
          </a:p>
        </p:txBody>
      </p:sp>
      <p:pic>
        <p:nvPicPr>
          <p:cNvPr id="19" name="Google Shape;19;p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20" name="Google Shape;20;p2"/>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0" i="0" lang="en-US" sz="1800" u="none" cap="none" strike="noStrike">
                <a:solidFill>
                  <a:srgbClr val="FFFFFF"/>
                </a:solidFill>
                <a:latin typeface="Avenir"/>
                <a:ea typeface="Avenir"/>
                <a:cs typeface="Avenir"/>
                <a:sym typeface="Avenir"/>
              </a:rPr>
              <a:t>Biological and Environmental Research</a:t>
            </a:r>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3" name="Shape 63"/>
        <p:cNvGrpSpPr/>
        <p:nvPr/>
      </p:nvGrpSpPr>
      <p:grpSpPr>
        <a:xfrm>
          <a:off x="0" y="0"/>
          <a:ext cx="0" cy="0"/>
          <a:chOff x="0" y="0"/>
          <a:chExt cx="0" cy="0"/>
        </a:xfrm>
      </p:grpSpPr>
      <p:sp>
        <p:nvSpPr>
          <p:cNvPr id="64" name="Google Shape;6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6" name="Google Shape;66;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7" name="Google Shape;67;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8" name="Shape 68"/>
        <p:cNvGrpSpPr/>
        <p:nvPr/>
      </p:nvGrpSpPr>
      <p:grpSpPr>
        <a:xfrm>
          <a:off x="0" y="0"/>
          <a:ext cx="0" cy="0"/>
          <a:chOff x="0" y="0"/>
          <a:chExt cx="0" cy="0"/>
        </a:xfrm>
      </p:grpSpPr>
      <p:sp>
        <p:nvSpPr>
          <p:cNvPr id="69" name="Google Shape;6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1" name="Google Shape;71;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2" name="Google Shape;72;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7" name="Shape 77"/>
        <p:cNvGrpSpPr/>
        <p:nvPr/>
      </p:nvGrpSpPr>
      <p:grpSpPr>
        <a:xfrm>
          <a:off x="0" y="0"/>
          <a:ext cx="0" cy="0"/>
          <a:chOff x="0" y="0"/>
          <a:chExt cx="0" cy="0"/>
        </a:xfrm>
      </p:grpSpPr>
      <p:sp>
        <p:nvSpPr>
          <p:cNvPr id="78" name="Google Shape;78;p14"/>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4"/>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venir"/>
              <a:ea typeface="Avenir"/>
              <a:cs typeface="Avenir"/>
              <a:sym typeface="Avenir"/>
            </a:endParaRPr>
          </a:p>
        </p:txBody>
      </p:sp>
      <p:sp>
        <p:nvSpPr>
          <p:cNvPr id="80" name="Google Shape;80;p14"/>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chemeClr val="lt1"/>
                </a:solidFill>
                <a:latin typeface="Avenir"/>
                <a:ea typeface="Avenir"/>
                <a:cs typeface="Avenir"/>
                <a:sym typeface="Avenir"/>
              </a:rPr>
              <a:t>Biological and Environmental Research</a:t>
            </a:r>
            <a:endParaRPr/>
          </a:p>
        </p:txBody>
      </p:sp>
      <p:pic>
        <p:nvPicPr>
          <p:cNvPr descr="Text&#10;&#10;Description automatically generated" id="81" name="Google Shape;81;p14"/>
          <p:cNvPicPr preferRelativeResize="0"/>
          <p:nvPr/>
        </p:nvPicPr>
        <p:blipFill rotWithShape="1">
          <a:blip r:embed="rId2">
            <a:alphaModFix/>
          </a:blip>
          <a:srcRect b="0" l="0" r="0" t="0"/>
          <a:stretch/>
        </p:blipFill>
        <p:spPr>
          <a:xfrm>
            <a:off x="322733" y="6367066"/>
            <a:ext cx="2743200" cy="455625"/>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82" name="Shape 82"/>
        <p:cNvGrpSpPr/>
        <p:nvPr/>
      </p:nvGrpSpPr>
      <p:grpSpPr>
        <a:xfrm>
          <a:off x="0" y="0"/>
          <a:ext cx="0" cy="0"/>
          <a:chOff x="0" y="0"/>
          <a:chExt cx="0" cy="0"/>
        </a:xfrm>
      </p:grpSpPr>
      <p:sp>
        <p:nvSpPr>
          <p:cNvPr id="83" name="Google Shape;8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85" name="Google Shape;85;p15"/>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6" name="Google Shape;86;p15"/>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100">
                <a:solidFill>
                  <a:schemeClr val="dk1"/>
                </a:solidFill>
                <a:latin typeface="Avenir"/>
                <a:ea typeface="Avenir"/>
                <a:cs typeface="Avenir"/>
                <a:sym typeface="Avenir"/>
              </a:defRPr>
            </a:lvl1pPr>
            <a:lvl2pPr lvl="1"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2pPr>
            <a:lvl3pPr lvl="2"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3pPr>
            <a:lvl4pPr lvl="3"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4pPr>
            <a:lvl5pPr lvl="4"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5pPr>
            <a:lvl6pPr lvl="5"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6pPr>
            <a:lvl7pPr lvl="6"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7pPr>
            <a:lvl8pPr lvl="7"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8pPr>
            <a:lvl9pPr lvl="8" marR="0" rtl="0" algn="l">
              <a:spcBef>
                <a:spcPts val="0"/>
              </a:spcBef>
              <a:spcAft>
                <a:spcPts val="0"/>
              </a:spcAft>
              <a:buSzPts val="1400"/>
              <a:buNone/>
              <a:defRPr b="0" i="0" sz="1800" u="none" cap="none" strike="noStrike">
                <a:solidFill>
                  <a:schemeClr val="dk1"/>
                </a:solidFill>
                <a:latin typeface="Avenir"/>
                <a:ea typeface="Avenir"/>
                <a:cs typeface="Avenir"/>
                <a:sym typeface="Avenir"/>
              </a:defRPr>
            </a:lvl9pPr>
          </a:lstStyle>
          <a:p/>
        </p:txBody>
      </p:sp>
      <p:sp>
        <p:nvSpPr>
          <p:cNvPr id="87" name="Google Shape;87;p15"/>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88" name="Google Shape;88;p15"/>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89" name="Google Shape;89;p15"/>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chemeClr val="accent1"/>
                </a:solidFill>
                <a:latin typeface="Avenir"/>
                <a:ea typeface="Avenir"/>
                <a:cs typeface="Avenir"/>
                <a:sym typeface="Avenir"/>
              </a:rPr>
              <a:t>Energy.gov/science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1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94" name="Google Shape;94;p1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5" name="Google Shape;95;p1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6" name="Google Shape;96;p1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97" name="Shape 97"/>
        <p:cNvGrpSpPr/>
        <p:nvPr/>
      </p:nvGrpSpPr>
      <p:grpSpPr>
        <a:xfrm>
          <a:off x="0" y="0"/>
          <a:ext cx="0" cy="0"/>
          <a:chOff x="0" y="0"/>
          <a:chExt cx="0" cy="0"/>
        </a:xfrm>
      </p:grpSpPr>
      <p:sp>
        <p:nvSpPr>
          <p:cNvPr id="98" name="Google Shape;98;p1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99" name="Google Shape;99;p1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0" name="Google Shape;100;p1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1" name="Google Shape;101;p1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03" name="Google Shape;103;p17"/>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4" name="Google Shape;104;p17"/>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105" name="Shape 105"/>
        <p:cNvGrpSpPr/>
        <p:nvPr/>
      </p:nvGrpSpPr>
      <p:grpSpPr>
        <a:xfrm>
          <a:off x="0" y="0"/>
          <a:ext cx="0" cy="0"/>
          <a:chOff x="0" y="0"/>
          <a:chExt cx="0" cy="0"/>
        </a:xfrm>
      </p:grpSpPr>
      <p:sp>
        <p:nvSpPr>
          <p:cNvPr id="106" name="Google Shape;106;p1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pic>
        <p:nvPicPr>
          <p:cNvPr id="107" name="Google Shape;107;p1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08" name="Google Shape;108;p1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09" name="Google Shape;109;p1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1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a:lvl1pPr>
            <a:lvl2pPr indent="0" lvl="1" marL="0" algn="ctr">
              <a:spcBef>
                <a:spcPts val="0"/>
              </a:spcBef>
              <a:buNone/>
              <a:defRPr/>
            </a:lvl2pPr>
            <a:lvl3pPr indent="0" lvl="2" marL="0" algn="ctr">
              <a:spcBef>
                <a:spcPts val="0"/>
              </a:spcBef>
              <a:buNone/>
              <a:defRPr/>
            </a:lvl3pPr>
            <a:lvl4pPr indent="0" lvl="3" marL="0" algn="ctr">
              <a:spcBef>
                <a:spcPts val="0"/>
              </a:spcBef>
              <a:buNone/>
              <a:defRPr/>
            </a:lvl4pPr>
            <a:lvl5pPr indent="0" lvl="4" marL="0" algn="ctr">
              <a:spcBef>
                <a:spcPts val="0"/>
              </a:spcBef>
              <a:buNone/>
              <a:defRPr/>
            </a:lvl5pPr>
            <a:lvl6pPr indent="0" lvl="5" marL="0" algn="ctr">
              <a:spcBef>
                <a:spcPts val="0"/>
              </a:spcBef>
              <a:buNone/>
              <a:defRPr/>
            </a:lvl6pPr>
            <a:lvl7pPr indent="0" lvl="6" marL="0" algn="ctr">
              <a:spcBef>
                <a:spcPts val="0"/>
              </a:spcBef>
              <a:buNone/>
              <a:defRPr/>
            </a:lvl7pPr>
            <a:lvl8pPr indent="0" lvl="7" marL="0" algn="ctr">
              <a:spcBef>
                <a:spcPts val="0"/>
              </a:spcBef>
              <a:buNone/>
              <a:defRPr/>
            </a:lvl8pPr>
            <a:lvl9pPr indent="0" lvl="8" mar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
        <p:nvSpPr>
          <p:cNvPr id="111" name="Google Shape;111;p18"/>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18"/>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18"/>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114" name="Shape 114"/>
        <p:cNvGrpSpPr/>
        <p:nvPr/>
      </p:nvGrpSpPr>
      <p:grpSpPr>
        <a:xfrm>
          <a:off x="0" y="0"/>
          <a:ext cx="0" cy="0"/>
          <a:chOff x="0" y="0"/>
          <a:chExt cx="0" cy="0"/>
        </a:xfrm>
      </p:grpSpPr>
      <p:sp>
        <p:nvSpPr>
          <p:cNvPr id="115" name="Google Shape;115;p19"/>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1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17" name="Google Shape;117;p1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18" name="Google Shape;118;p1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9" name="Google Shape;119;p1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0" name="Google Shape;120;p19"/>
          <p:cNvSpPr/>
          <p:nvPr>
            <p:ph idx="2" type="pic"/>
          </p:nvPr>
        </p:nvSpPr>
        <p:spPr>
          <a:xfrm>
            <a:off x="6920089" y="1045804"/>
            <a:ext cx="5271912" cy="5274034"/>
          </a:xfrm>
          <a:prstGeom prst="rect">
            <a:avLst/>
          </a:prstGeom>
          <a:noFill/>
          <a:ln>
            <a:noFill/>
          </a:ln>
        </p:spPr>
      </p:sp>
      <p:sp>
        <p:nvSpPr>
          <p:cNvPr id="121" name="Google Shape;121;p19"/>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122" name="Shape 122"/>
        <p:cNvGrpSpPr/>
        <p:nvPr/>
      </p:nvGrpSpPr>
      <p:grpSpPr>
        <a:xfrm>
          <a:off x="0" y="0"/>
          <a:ext cx="0" cy="0"/>
          <a:chOff x="0" y="0"/>
          <a:chExt cx="0" cy="0"/>
        </a:xfrm>
      </p:grpSpPr>
      <p:sp>
        <p:nvSpPr>
          <p:cNvPr id="123" name="Google Shape;123;p20"/>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2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25" name="Google Shape;125;p2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26" name="Google Shape;126;p2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27" name="Google Shape;127;p2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28" name="Google Shape;128;p20"/>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0"/>
          <p:cNvSpPr/>
          <p:nvPr>
            <p:ph idx="2" type="pic"/>
          </p:nvPr>
        </p:nvSpPr>
        <p:spPr>
          <a:xfrm>
            <a:off x="6164263" y="1320659"/>
            <a:ext cx="1543050" cy="1543191"/>
          </a:xfrm>
          <a:prstGeom prst="ellipse">
            <a:avLst/>
          </a:prstGeom>
          <a:noFill/>
          <a:ln>
            <a:noFill/>
          </a:ln>
        </p:spPr>
      </p:sp>
      <p:sp>
        <p:nvSpPr>
          <p:cNvPr id="130" name="Google Shape;130;p20"/>
          <p:cNvSpPr/>
          <p:nvPr>
            <p:ph idx="3" type="pic"/>
          </p:nvPr>
        </p:nvSpPr>
        <p:spPr>
          <a:xfrm>
            <a:off x="8918700" y="529330"/>
            <a:ext cx="2835150" cy="2834583"/>
          </a:xfrm>
          <a:prstGeom prst="ellipse">
            <a:avLst/>
          </a:prstGeom>
          <a:noFill/>
          <a:ln>
            <a:noFill/>
          </a:ln>
        </p:spPr>
      </p:sp>
      <p:sp>
        <p:nvSpPr>
          <p:cNvPr id="131" name="Google Shape;131;p20"/>
          <p:cNvSpPr/>
          <p:nvPr>
            <p:ph idx="4" type="pic"/>
          </p:nvPr>
        </p:nvSpPr>
        <p:spPr>
          <a:xfrm>
            <a:off x="7245351" y="2667000"/>
            <a:ext cx="1831861" cy="1833563"/>
          </a:xfrm>
          <a:prstGeom prst="ellipse">
            <a:avLst/>
          </a:prstGeom>
          <a:noFill/>
          <a:ln>
            <a:noFill/>
          </a:ln>
        </p:spPr>
      </p:sp>
      <p:sp>
        <p:nvSpPr>
          <p:cNvPr id="132" name="Google Shape;132;p20"/>
          <p:cNvSpPr/>
          <p:nvPr>
            <p:ph idx="5" type="pic"/>
          </p:nvPr>
        </p:nvSpPr>
        <p:spPr>
          <a:xfrm>
            <a:off x="5463822" y="4007983"/>
            <a:ext cx="2210192" cy="2210466"/>
          </a:xfrm>
          <a:prstGeom prst="ellipse">
            <a:avLst/>
          </a:prstGeom>
          <a:noFill/>
          <a:ln>
            <a:noFill/>
          </a:ln>
        </p:spPr>
      </p:sp>
      <p:sp>
        <p:nvSpPr>
          <p:cNvPr id="133" name="Google Shape;133;p20"/>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134" name="Shape 134"/>
        <p:cNvGrpSpPr/>
        <p:nvPr/>
      </p:nvGrpSpPr>
      <p:grpSpPr>
        <a:xfrm>
          <a:off x="0" y="0"/>
          <a:ext cx="0" cy="0"/>
          <a:chOff x="0" y="0"/>
          <a:chExt cx="0" cy="0"/>
        </a:xfrm>
      </p:grpSpPr>
      <p:sp>
        <p:nvSpPr>
          <p:cNvPr id="135" name="Google Shape;135;p21"/>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37" name="Google Shape;137;p2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38" name="Google Shape;138;p2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39" name="Google Shape;139;p2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0" name="Google Shape;140;p2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1"/>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pic>
        <p:nvPicPr>
          <p:cNvPr id="22" name="Google Shape;22;p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3" name="Google Shape;23;p3"/>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142" name="Shape 142"/>
        <p:cNvGrpSpPr/>
        <p:nvPr/>
      </p:nvGrpSpPr>
      <p:grpSpPr>
        <a:xfrm>
          <a:off x="0" y="0"/>
          <a:ext cx="0" cy="0"/>
          <a:chOff x="0" y="0"/>
          <a:chExt cx="0" cy="0"/>
        </a:xfrm>
      </p:grpSpPr>
      <p:sp>
        <p:nvSpPr>
          <p:cNvPr id="143" name="Google Shape;143;p22"/>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4" name="Google Shape;144;p2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45" name="Google Shape;145;p2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46" name="Google Shape;146;p2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47" name="Google Shape;147;p2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
        <p:nvSpPr>
          <p:cNvPr id="148" name="Google Shape;148;p22"/>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9" name="Google Shape;149;p22"/>
          <p:cNvSpPr/>
          <p:nvPr>
            <p:ph idx="2" type="pic"/>
          </p:nvPr>
        </p:nvSpPr>
        <p:spPr>
          <a:xfrm>
            <a:off x="5856088" y="1"/>
            <a:ext cx="6335912" cy="6263859"/>
          </a:xfrm>
          <a:prstGeom prst="rect">
            <a:avLst/>
          </a:prstGeom>
          <a:noFill/>
          <a:ln>
            <a:noFill/>
          </a:ln>
        </p:spPr>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0" name="Shape 150"/>
        <p:cNvGrpSpPr/>
        <p:nvPr/>
      </p:nvGrpSpPr>
      <p:grpSpPr>
        <a:xfrm>
          <a:off x="0" y="0"/>
          <a:ext cx="0" cy="0"/>
          <a:chOff x="0" y="0"/>
          <a:chExt cx="0" cy="0"/>
        </a:xfrm>
      </p:grpSpPr>
      <p:sp>
        <p:nvSpPr>
          <p:cNvPr id="151" name="Google Shape;151;p23"/>
          <p:cNvSpPr/>
          <p:nvPr>
            <p:ph idx="2" type="pic"/>
          </p:nvPr>
        </p:nvSpPr>
        <p:spPr>
          <a:xfrm>
            <a:off x="6096000" y="1"/>
            <a:ext cx="6095999" cy="6324600"/>
          </a:xfrm>
          <a:prstGeom prst="rect">
            <a:avLst/>
          </a:prstGeom>
          <a:noFill/>
          <a:ln>
            <a:noFill/>
          </a:ln>
        </p:spPr>
      </p:sp>
      <p:sp>
        <p:nvSpPr>
          <p:cNvPr id="152" name="Google Shape;152;p23"/>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3" name="Google Shape;153;p23"/>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4" name="Google Shape;154;p2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55" name="Google Shape;155;p2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56" name="Google Shape;156;p2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57" name="Google Shape;157;p2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8" name="Shape 158"/>
        <p:cNvGrpSpPr/>
        <p:nvPr/>
      </p:nvGrpSpPr>
      <p:grpSpPr>
        <a:xfrm>
          <a:off x="0" y="0"/>
          <a:ext cx="0" cy="0"/>
          <a:chOff x="0" y="0"/>
          <a:chExt cx="0" cy="0"/>
        </a:xfrm>
      </p:grpSpPr>
      <p:sp>
        <p:nvSpPr>
          <p:cNvPr id="159" name="Google Shape;159;p24"/>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venir"/>
              <a:ea typeface="Avenir"/>
              <a:cs typeface="Avenir"/>
              <a:sym typeface="Avenir"/>
            </a:endParaRPr>
          </a:p>
        </p:txBody>
      </p:sp>
      <p:sp>
        <p:nvSpPr>
          <p:cNvPr id="160" name="Google Shape;160;p24"/>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algn="ctr">
              <a:spcBef>
                <a:spcPts val="0"/>
              </a:spcBef>
              <a:buNone/>
              <a:defRPr sz="1400">
                <a:solidFill>
                  <a:schemeClr val="lt1"/>
                </a:solidFill>
                <a:latin typeface="Avenir"/>
                <a:ea typeface="Avenir"/>
                <a:cs typeface="Avenir"/>
                <a:sym typeface="Avenir"/>
              </a:defRPr>
            </a:lvl1pPr>
            <a:lvl2pPr indent="0" lvl="1" marL="0" algn="ctr">
              <a:spcBef>
                <a:spcPts val="0"/>
              </a:spcBef>
              <a:buNone/>
              <a:defRPr sz="1400">
                <a:solidFill>
                  <a:schemeClr val="lt1"/>
                </a:solidFill>
                <a:latin typeface="Avenir"/>
                <a:ea typeface="Avenir"/>
                <a:cs typeface="Avenir"/>
                <a:sym typeface="Avenir"/>
              </a:defRPr>
            </a:lvl2pPr>
            <a:lvl3pPr indent="0" lvl="2" marL="0" algn="ctr">
              <a:spcBef>
                <a:spcPts val="0"/>
              </a:spcBef>
              <a:buNone/>
              <a:defRPr sz="1400">
                <a:solidFill>
                  <a:schemeClr val="lt1"/>
                </a:solidFill>
                <a:latin typeface="Avenir"/>
                <a:ea typeface="Avenir"/>
                <a:cs typeface="Avenir"/>
                <a:sym typeface="Avenir"/>
              </a:defRPr>
            </a:lvl3pPr>
            <a:lvl4pPr indent="0" lvl="3" marL="0" algn="ctr">
              <a:spcBef>
                <a:spcPts val="0"/>
              </a:spcBef>
              <a:buNone/>
              <a:defRPr sz="1400">
                <a:solidFill>
                  <a:schemeClr val="lt1"/>
                </a:solidFill>
                <a:latin typeface="Avenir"/>
                <a:ea typeface="Avenir"/>
                <a:cs typeface="Avenir"/>
                <a:sym typeface="Avenir"/>
              </a:defRPr>
            </a:lvl4pPr>
            <a:lvl5pPr indent="0" lvl="4" marL="0" algn="ctr">
              <a:spcBef>
                <a:spcPts val="0"/>
              </a:spcBef>
              <a:buNone/>
              <a:defRPr sz="1400">
                <a:solidFill>
                  <a:schemeClr val="lt1"/>
                </a:solidFill>
                <a:latin typeface="Avenir"/>
                <a:ea typeface="Avenir"/>
                <a:cs typeface="Avenir"/>
                <a:sym typeface="Avenir"/>
              </a:defRPr>
            </a:lvl5pPr>
            <a:lvl6pPr indent="0" lvl="5" marL="0" algn="ctr">
              <a:spcBef>
                <a:spcPts val="0"/>
              </a:spcBef>
              <a:buNone/>
              <a:defRPr sz="1400">
                <a:solidFill>
                  <a:schemeClr val="lt1"/>
                </a:solidFill>
                <a:latin typeface="Avenir"/>
                <a:ea typeface="Avenir"/>
                <a:cs typeface="Avenir"/>
                <a:sym typeface="Avenir"/>
              </a:defRPr>
            </a:lvl6pPr>
            <a:lvl7pPr indent="0" lvl="6" marL="0" algn="ctr">
              <a:spcBef>
                <a:spcPts val="0"/>
              </a:spcBef>
              <a:buNone/>
              <a:defRPr sz="1400">
                <a:solidFill>
                  <a:schemeClr val="lt1"/>
                </a:solidFill>
                <a:latin typeface="Avenir"/>
                <a:ea typeface="Avenir"/>
                <a:cs typeface="Avenir"/>
                <a:sym typeface="Avenir"/>
              </a:defRPr>
            </a:lvl7pPr>
            <a:lvl8pPr indent="0" lvl="7" marL="0" algn="ctr">
              <a:spcBef>
                <a:spcPts val="0"/>
              </a:spcBef>
              <a:buNone/>
              <a:defRPr sz="1400">
                <a:solidFill>
                  <a:schemeClr val="lt1"/>
                </a:solidFill>
                <a:latin typeface="Avenir"/>
                <a:ea typeface="Avenir"/>
                <a:cs typeface="Avenir"/>
                <a:sym typeface="Avenir"/>
              </a:defRPr>
            </a:lvl8pPr>
            <a:lvl9pPr indent="0" lvl="8" marL="0" algn="ctr">
              <a:spcBef>
                <a:spcPts val="0"/>
              </a:spcBef>
              <a:buNone/>
              <a:defRPr sz="1400">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161" name="Google Shape;161;p24"/>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62" name="Google Shape;162;p24"/>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lang="en-US" sz="1800">
                <a:solidFill>
                  <a:schemeClr val="lt1"/>
                </a:solidFill>
                <a:latin typeface="Avenir"/>
                <a:ea typeface="Avenir"/>
                <a:cs typeface="Avenir"/>
                <a:sym typeface="Avenir"/>
              </a:rPr>
              <a:t>Energy.gov/science</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28" name="Google Shape;28;p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29" name="Google Shape;29;p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34" name="Google Shape;34;p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35" name="Google Shape;35;p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42" name="Google Shape;42;p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3" name="Google Shape;43;p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sp>
        <p:nvSpPr>
          <p:cNvPr id="45" name="Google Shape;45;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6" name="Google Shape;46;p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47" name="Google Shape;47;p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0" name="Google Shape;50;p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55" name="Google Shape;55;p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56" name="Google Shape;56;p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7" name="Shape 57"/>
        <p:cNvGrpSpPr/>
        <p:nvPr/>
      </p:nvGrpSpPr>
      <p:grpSpPr>
        <a:xfrm>
          <a:off x="0" y="0"/>
          <a:ext cx="0" cy="0"/>
          <a:chOff x="0" y="0"/>
          <a:chExt cx="0" cy="0"/>
        </a:xfrm>
      </p:grpSpPr>
      <p:sp>
        <p:nvSpPr>
          <p:cNvPr id="58" name="Google Shape;58;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10"/>
          <p:cNvSpPr/>
          <p:nvPr>
            <p:ph idx="2" type="pic"/>
          </p:nvPr>
        </p:nvSpPr>
        <p:spPr>
          <a:xfrm>
            <a:off x="5183188" y="987425"/>
            <a:ext cx="6172200" cy="4873625"/>
          </a:xfrm>
          <a:prstGeom prst="rect">
            <a:avLst/>
          </a:prstGeom>
          <a:noFill/>
          <a:ln>
            <a:noFill/>
          </a:ln>
        </p:spPr>
      </p:sp>
      <p:sp>
        <p:nvSpPr>
          <p:cNvPr id="60" name="Google Shape;60;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61" name="Google Shape;61;p1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2" name="Google Shape;62;p1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Calibri"/>
                <a:ea typeface="Calibri"/>
                <a:cs typeface="Calibri"/>
                <a:sym typeface="Calibri"/>
              </a:rPr>
              <a:t>Office of Biological and Environmental Research</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76" name="Google Shape;7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Avenir"/>
                <a:ea typeface="Avenir"/>
                <a:cs typeface="Avenir"/>
                <a:sym typeface="Avenir"/>
              </a:defRPr>
            </a:lvl1pPr>
            <a:lvl2pPr indent="0" lvl="1" marL="0" marR="0" rtl="0" algn="ctr">
              <a:spcBef>
                <a:spcPts val="0"/>
              </a:spcBef>
              <a:buNone/>
              <a:defRPr b="0" i="0" sz="1400" u="none" cap="none" strike="noStrike">
                <a:solidFill>
                  <a:schemeClr val="lt1"/>
                </a:solidFill>
                <a:latin typeface="Avenir"/>
                <a:ea typeface="Avenir"/>
                <a:cs typeface="Avenir"/>
                <a:sym typeface="Avenir"/>
              </a:defRPr>
            </a:lvl2pPr>
            <a:lvl3pPr indent="0" lvl="2" marL="0" marR="0" rtl="0" algn="ctr">
              <a:spcBef>
                <a:spcPts val="0"/>
              </a:spcBef>
              <a:buNone/>
              <a:defRPr b="0" i="0" sz="1400" u="none" cap="none" strike="noStrike">
                <a:solidFill>
                  <a:schemeClr val="lt1"/>
                </a:solidFill>
                <a:latin typeface="Avenir"/>
                <a:ea typeface="Avenir"/>
                <a:cs typeface="Avenir"/>
                <a:sym typeface="Avenir"/>
              </a:defRPr>
            </a:lvl3pPr>
            <a:lvl4pPr indent="0" lvl="3" marL="0" marR="0" rtl="0" algn="ctr">
              <a:spcBef>
                <a:spcPts val="0"/>
              </a:spcBef>
              <a:buNone/>
              <a:defRPr b="0" i="0" sz="1400" u="none" cap="none" strike="noStrike">
                <a:solidFill>
                  <a:schemeClr val="lt1"/>
                </a:solidFill>
                <a:latin typeface="Avenir"/>
                <a:ea typeface="Avenir"/>
                <a:cs typeface="Avenir"/>
                <a:sym typeface="Avenir"/>
              </a:defRPr>
            </a:lvl4pPr>
            <a:lvl5pPr indent="0" lvl="4" marL="0" marR="0" rtl="0" algn="ctr">
              <a:spcBef>
                <a:spcPts val="0"/>
              </a:spcBef>
              <a:buNone/>
              <a:defRPr b="0" i="0" sz="1400" u="none" cap="none" strike="noStrike">
                <a:solidFill>
                  <a:schemeClr val="lt1"/>
                </a:solidFill>
                <a:latin typeface="Avenir"/>
                <a:ea typeface="Avenir"/>
                <a:cs typeface="Avenir"/>
                <a:sym typeface="Avenir"/>
              </a:defRPr>
            </a:lvl5pPr>
            <a:lvl6pPr indent="0" lvl="5" marL="0" marR="0" rtl="0" algn="ctr">
              <a:spcBef>
                <a:spcPts val="0"/>
              </a:spcBef>
              <a:buNone/>
              <a:defRPr b="0" i="0" sz="1400" u="none" cap="none" strike="noStrike">
                <a:solidFill>
                  <a:schemeClr val="lt1"/>
                </a:solidFill>
                <a:latin typeface="Avenir"/>
                <a:ea typeface="Avenir"/>
                <a:cs typeface="Avenir"/>
                <a:sym typeface="Avenir"/>
              </a:defRPr>
            </a:lvl6pPr>
            <a:lvl7pPr indent="0" lvl="6" marL="0" marR="0" rtl="0" algn="ctr">
              <a:spcBef>
                <a:spcPts val="0"/>
              </a:spcBef>
              <a:buNone/>
              <a:defRPr b="0" i="0" sz="1400" u="none" cap="none" strike="noStrike">
                <a:solidFill>
                  <a:schemeClr val="lt1"/>
                </a:solidFill>
                <a:latin typeface="Avenir"/>
                <a:ea typeface="Avenir"/>
                <a:cs typeface="Avenir"/>
                <a:sym typeface="Avenir"/>
              </a:defRPr>
            </a:lvl7pPr>
            <a:lvl8pPr indent="0" lvl="7" marL="0" marR="0" rtl="0" algn="ctr">
              <a:spcBef>
                <a:spcPts val="0"/>
              </a:spcBef>
              <a:buNone/>
              <a:defRPr b="0" i="0" sz="1400" u="none" cap="none" strike="noStrike">
                <a:solidFill>
                  <a:schemeClr val="lt1"/>
                </a:solidFill>
                <a:latin typeface="Avenir"/>
                <a:ea typeface="Avenir"/>
                <a:cs typeface="Avenir"/>
                <a:sym typeface="Avenir"/>
              </a:defRPr>
            </a:lvl8pPr>
            <a:lvl9pPr indent="0" lvl="8" marL="0" marR="0" rtl="0" algn="ctr">
              <a:spcBef>
                <a:spcPts val="0"/>
              </a:spcBef>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hyperlink" Target="https://www.osti.gov/biblio/3022012" TargetMode="External"/><Relationship Id="rId4" Type="http://schemas.openxmlformats.org/officeDocument/2006/relationships/hyperlink" Target="https://doi.org/10.1073/pnas.2524808123" TargetMode="External"/><Relationship Id="rId5" Type="http://schemas.openxmlformats.org/officeDocument/2006/relationships/image" Target="../media/image15.png"/><Relationship Id="rId6"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5"/>
          <p:cNvSpPr txBox="1"/>
          <p:nvPr/>
        </p:nvSpPr>
        <p:spPr>
          <a:xfrm>
            <a:off x="2426500" y="110925"/>
            <a:ext cx="8777700" cy="13206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b="1" lang="en-US" sz="3400">
                <a:solidFill>
                  <a:schemeClr val="accent1"/>
                </a:solidFill>
                <a:latin typeface="Times New Roman"/>
                <a:ea typeface="Times New Roman"/>
                <a:cs typeface="Times New Roman"/>
                <a:sym typeface="Times New Roman"/>
              </a:rPr>
              <a:t>Machine learning-ecosystem ensemble models improve nitrous oxide flux predictions</a:t>
            </a:r>
            <a:endParaRPr sz="3400">
              <a:solidFill>
                <a:schemeClr val="accent1"/>
              </a:solidFill>
              <a:latin typeface="Times New Roman"/>
              <a:ea typeface="Times New Roman"/>
              <a:cs typeface="Times New Roman"/>
              <a:sym typeface="Times New Roman"/>
            </a:endParaRPr>
          </a:p>
        </p:txBody>
      </p:sp>
      <p:sp>
        <p:nvSpPr>
          <p:cNvPr id="168" name="Google Shape;168;p25"/>
          <p:cNvSpPr/>
          <p:nvPr/>
        </p:nvSpPr>
        <p:spPr>
          <a:xfrm>
            <a:off x="439150" y="1431650"/>
            <a:ext cx="7082100" cy="142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Background/Objective</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Nitrous oxide (N</a:t>
            </a:r>
            <a:r>
              <a:rPr baseline="-25000" lang="en-US" sz="1200">
                <a:latin typeface="Times New Roman"/>
                <a:ea typeface="Times New Roman"/>
                <a:cs typeface="Times New Roman"/>
                <a:sym typeface="Times New Roman"/>
              </a:rPr>
              <a:t>2</a:t>
            </a:r>
            <a:r>
              <a:rPr lang="en-US" sz="1200">
                <a:latin typeface="Times New Roman"/>
                <a:ea typeface="Times New Roman"/>
                <a:cs typeface="Times New Roman"/>
                <a:sym typeface="Times New Roman"/>
              </a:rPr>
              <a:t>O) is a potent greenhouse gas with rising atmospheric concentration driven in part by inefficient use of nitrogen fertilizer. High spatial and temporal variability arising from complex biogeochemical processes make predicting N</a:t>
            </a:r>
            <a:r>
              <a:rPr baseline="-25000" lang="en-US" sz="1200">
                <a:latin typeface="Times New Roman"/>
                <a:ea typeface="Times New Roman"/>
                <a:cs typeface="Times New Roman"/>
                <a:sym typeface="Times New Roman"/>
              </a:rPr>
              <a:t>2</a:t>
            </a:r>
            <a:r>
              <a:rPr lang="en-US" sz="1200">
                <a:latin typeface="Times New Roman"/>
                <a:ea typeface="Times New Roman"/>
                <a:cs typeface="Times New Roman"/>
                <a:sym typeface="Times New Roman"/>
              </a:rPr>
              <a:t>O emissions challenging. Both process-based models and machine learning (ML) approaches often miss high-flux episodes. This work sought to establish an ensemble modeling system (EMS) capable of accurately representing daily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dynamics across diverse sites and agricultural management practices and identifying variables and </a:t>
            </a:r>
            <a:r>
              <a:rPr lang="en-US" sz="1200">
                <a:latin typeface="Times New Roman"/>
                <a:ea typeface="Times New Roman"/>
                <a:cs typeface="Times New Roman"/>
                <a:sym typeface="Times New Roman"/>
              </a:rPr>
              <a:t>thresholds</a:t>
            </a:r>
            <a:r>
              <a:rPr lang="en-US" sz="1200">
                <a:latin typeface="Times New Roman"/>
                <a:ea typeface="Times New Roman"/>
                <a:cs typeface="Times New Roman"/>
                <a:sym typeface="Times New Roman"/>
              </a:rPr>
              <a:t> driving emissions.</a:t>
            </a:r>
            <a:endParaRPr sz="1200"/>
          </a:p>
        </p:txBody>
      </p:sp>
      <p:sp>
        <p:nvSpPr>
          <p:cNvPr id="169" name="Google Shape;169;p25"/>
          <p:cNvSpPr/>
          <p:nvPr/>
        </p:nvSpPr>
        <p:spPr>
          <a:xfrm>
            <a:off x="405800" y="2857500"/>
            <a:ext cx="7115400" cy="132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Approach</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Scientists combined five process-based ecosystem models (APSIM, EPIC, SALUS, DSSAT, and STICS) to provide daily plant and soil properties that were used as input data for four blended ML models (Random Forest, Gradient Boosting, Support-Vector Regression, and XGBoost). The EMS was trained and validated with 12,181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measurements at 17 sites across the U.S. Midwest and Great Plains spanning six crops and 35 management practices.</a:t>
            </a:r>
            <a:endParaRPr sz="1200"/>
          </a:p>
        </p:txBody>
      </p:sp>
      <p:sp>
        <p:nvSpPr>
          <p:cNvPr id="170" name="Google Shape;170;p25"/>
          <p:cNvSpPr/>
          <p:nvPr/>
        </p:nvSpPr>
        <p:spPr>
          <a:xfrm>
            <a:off x="439150" y="4210025"/>
            <a:ext cx="11114100" cy="9234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1800">
                <a:solidFill>
                  <a:schemeClr val="accent1"/>
                </a:solidFill>
                <a:highlight>
                  <a:schemeClr val="lt1"/>
                </a:highlight>
                <a:latin typeface="Times New Roman"/>
                <a:ea typeface="Times New Roman"/>
                <a:cs typeface="Times New Roman"/>
                <a:sym typeface="Times New Roman"/>
              </a:rPr>
              <a:t>Results</a:t>
            </a:r>
            <a:endParaRPr>
              <a:solidFill>
                <a:schemeClr val="accent1"/>
              </a:solidFill>
              <a:highlight>
                <a:schemeClr val="lt1"/>
              </a:highlight>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The EMS accurately predicted daily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fluxes at both training and held-out testing sites. Analyses identified six dominant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drivers: soil organic carbon, NH</a:t>
            </a:r>
            <a:r>
              <a:rPr baseline="-25000" lang="en-US" sz="1200">
                <a:latin typeface="Times New Roman"/>
                <a:ea typeface="Times New Roman"/>
                <a:cs typeface="Times New Roman"/>
                <a:sym typeface="Times New Roman"/>
              </a:rPr>
              <a:t>4</a:t>
            </a:r>
            <a:r>
              <a:rPr lang="en-US" sz="1200">
                <a:latin typeface="Times New Roman"/>
                <a:ea typeface="Times New Roman"/>
                <a:cs typeface="Times New Roman"/>
                <a:sym typeface="Times New Roman"/>
              </a:rPr>
              <a:t>+, NO</a:t>
            </a:r>
            <a:r>
              <a:rPr baseline="-25000" lang="en-US" sz="1200">
                <a:latin typeface="Times New Roman"/>
                <a:ea typeface="Times New Roman"/>
                <a:cs typeface="Times New Roman"/>
                <a:sym typeface="Times New Roman"/>
              </a:rPr>
              <a:t>3</a:t>
            </a:r>
            <a:r>
              <a:rPr lang="en-US" sz="1200">
                <a:latin typeface="Times New Roman"/>
                <a:ea typeface="Times New Roman"/>
                <a:cs typeface="Times New Roman"/>
                <a:sym typeface="Times New Roman"/>
              </a:rPr>
              <a:t>-, water-filled pore space, temperature, and aboveground biomass production. Wet, warm soils produced large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peaks only with sufficient SOC and mineral N. Incorporating these drivers into process-based models may significantly improve predictive capacity.</a:t>
            </a:r>
            <a:endParaRPr sz="1200"/>
          </a:p>
        </p:txBody>
      </p:sp>
      <p:sp>
        <p:nvSpPr>
          <p:cNvPr id="171" name="Google Shape;171;p25"/>
          <p:cNvSpPr txBox="1"/>
          <p:nvPr/>
        </p:nvSpPr>
        <p:spPr>
          <a:xfrm>
            <a:off x="439150" y="5133425"/>
            <a:ext cx="11059200" cy="738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Times New Roman"/>
                <a:ea typeface="Times New Roman"/>
                <a:cs typeface="Times New Roman"/>
                <a:sym typeface="Times New Roman"/>
              </a:rPr>
              <a:t>Significance/Impacts</a:t>
            </a:r>
            <a:endParaRPr>
              <a:solidFill>
                <a:schemeClr val="accent1"/>
              </a:solidFill>
            </a:endParaRPr>
          </a:p>
          <a:p>
            <a:pPr indent="-247650" lvl="0" marL="285750" marR="0" rtl="0" algn="l">
              <a:spcBef>
                <a:spcPts val="0"/>
              </a:spcBef>
              <a:spcAft>
                <a:spcPts val="0"/>
              </a:spcAft>
              <a:buClr>
                <a:srgbClr val="1A8109"/>
              </a:buClr>
              <a:buSzPts val="1200"/>
              <a:buFont typeface="Arial"/>
              <a:buChar char="•"/>
            </a:pPr>
            <a:r>
              <a:rPr lang="en-US" sz="1200">
                <a:latin typeface="Times New Roman"/>
                <a:ea typeface="Times New Roman"/>
                <a:cs typeface="Times New Roman"/>
                <a:sym typeface="Times New Roman"/>
              </a:rPr>
              <a:t>By offering enhanced accuracy, transferability, and transparency, this proof-of-concept approach could provide a means for refining national GHG inventories and informing effective field-specific </a:t>
            </a:r>
            <a:r>
              <a:rPr lang="en-US" sz="1200">
                <a:solidFill>
                  <a:schemeClr val="dk1"/>
                </a:solidFill>
                <a:latin typeface="Times New Roman"/>
                <a:ea typeface="Times New Roman"/>
                <a:cs typeface="Times New Roman"/>
                <a:sym typeface="Times New Roman"/>
              </a:rPr>
              <a:t>N</a:t>
            </a:r>
            <a:r>
              <a:rPr baseline="-25000" lang="en-US" sz="1200">
                <a:solidFill>
                  <a:schemeClr val="dk1"/>
                </a:solidFill>
                <a:latin typeface="Times New Roman"/>
                <a:ea typeface="Times New Roman"/>
                <a:cs typeface="Times New Roman"/>
                <a:sym typeface="Times New Roman"/>
              </a:rPr>
              <a:t>2</a:t>
            </a:r>
            <a:r>
              <a:rPr lang="en-US" sz="1200">
                <a:solidFill>
                  <a:schemeClr val="dk1"/>
                </a:solidFill>
                <a:latin typeface="Times New Roman"/>
                <a:ea typeface="Times New Roman"/>
                <a:cs typeface="Times New Roman"/>
                <a:sym typeface="Times New Roman"/>
              </a:rPr>
              <a:t>O</a:t>
            </a:r>
            <a:r>
              <a:rPr lang="en-US" sz="1200">
                <a:latin typeface="Times New Roman"/>
                <a:ea typeface="Times New Roman"/>
                <a:cs typeface="Times New Roman"/>
                <a:sym typeface="Times New Roman"/>
              </a:rPr>
              <a:t> mitigation strategies.</a:t>
            </a:r>
            <a:endParaRPr sz="1200"/>
          </a:p>
        </p:txBody>
      </p:sp>
      <p:sp>
        <p:nvSpPr>
          <p:cNvPr id="172" name="Google Shape;172;p25"/>
          <p:cNvSpPr txBox="1"/>
          <p:nvPr/>
        </p:nvSpPr>
        <p:spPr>
          <a:xfrm>
            <a:off x="439150" y="5878325"/>
            <a:ext cx="11114100" cy="4002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000">
                <a:latin typeface="Times New Roman"/>
                <a:ea typeface="Times New Roman"/>
                <a:cs typeface="Times New Roman"/>
                <a:sym typeface="Times New Roman"/>
              </a:rPr>
              <a:t>Sharma, P., et al. </a:t>
            </a:r>
            <a:r>
              <a:rPr lang="en-US" sz="1000" u="sng">
                <a:solidFill>
                  <a:schemeClr val="hlink"/>
                </a:solidFill>
                <a:latin typeface="Times New Roman"/>
                <a:ea typeface="Times New Roman"/>
                <a:cs typeface="Times New Roman"/>
                <a:sym typeface="Times New Roman"/>
                <a:hlinkClick r:id="rId3"/>
              </a:rPr>
              <a:t>Coupled machine learning–ecosystem ensemble models substantially improve predictions of nitrous oxide (N2O) fluxes from US croplands</a:t>
            </a:r>
            <a:r>
              <a:rPr lang="en-US" sz="1000">
                <a:latin typeface="Times New Roman"/>
                <a:ea typeface="Times New Roman"/>
                <a:cs typeface="Times New Roman"/>
                <a:sym typeface="Times New Roman"/>
              </a:rPr>
              <a:t>. Proceedings of the National Academy of Sciences, 123, e2524808123. (2026). [DOI:</a:t>
            </a:r>
            <a:r>
              <a:rPr lang="en-US" sz="1000" u="sng">
                <a:solidFill>
                  <a:schemeClr val="hlink"/>
                </a:solidFill>
                <a:latin typeface="Times New Roman"/>
                <a:ea typeface="Times New Roman"/>
                <a:cs typeface="Times New Roman"/>
                <a:sym typeface="Times New Roman"/>
                <a:hlinkClick r:id="rId4"/>
              </a:rPr>
              <a:t>10.1073/pnas.2524808123</a:t>
            </a:r>
            <a:r>
              <a:rPr lang="en-US" sz="1000">
                <a:latin typeface="Times New Roman"/>
                <a:ea typeface="Times New Roman"/>
                <a:cs typeface="Times New Roman"/>
                <a:sym typeface="Times New Roman"/>
              </a:rPr>
              <a:t>]</a:t>
            </a:r>
            <a:endParaRPr/>
          </a:p>
        </p:txBody>
      </p:sp>
      <p:pic>
        <p:nvPicPr>
          <p:cNvPr descr="Great Lakes Bioenergy Research Center logo with blue circles, an orange star, and a green leaf" id="173" name="Google Shape;173;p25"/>
          <p:cNvPicPr preferRelativeResize="0"/>
          <p:nvPr/>
        </p:nvPicPr>
        <p:blipFill rotWithShape="1">
          <a:blip r:embed="rId5">
            <a:alphaModFix/>
          </a:blip>
          <a:srcRect b="7927" l="0" r="0" t="7919"/>
          <a:stretch/>
        </p:blipFill>
        <p:spPr>
          <a:xfrm>
            <a:off x="405789" y="187053"/>
            <a:ext cx="2087890" cy="923330"/>
          </a:xfrm>
          <a:prstGeom prst="rect">
            <a:avLst/>
          </a:prstGeom>
          <a:noFill/>
          <a:ln>
            <a:noFill/>
          </a:ln>
        </p:spPr>
      </p:pic>
      <p:pic>
        <p:nvPicPr>
          <p:cNvPr descr="Satellite map of the contiguous United States showing 17 numbered field sites marked as red stars (training) or yellow stars (testing), concentrated in the Midwest and Great Lakes region with additional sites in the West and Mid-Atlantic." id="174" name="Google Shape;174;p25" title="pnas.2524808123fig01.jpg"/>
          <p:cNvPicPr preferRelativeResize="0"/>
          <p:nvPr/>
        </p:nvPicPr>
        <p:blipFill>
          <a:blip r:embed="rId6">
            <a:alphaModFix/>
          </a:blip>
          <a:stretch>
            <a:fillRect/>
          </a:stretch>
        </p:blipFill>
        <p:spPr>
          <a:xfrm>
            <a:off x="7588335" y="1431650"/>
            <a:ext cx="3964918" cy="2249612"/>
          </a:xfrm>
          <a:prstGeom prst="rect">
            <a:avLst/>
          </a:prstGeom>
          <a:noFill/>
          <a:ln>
            <a:noFill/>
          </a:ln>
        </p:spPr>
      </p:pic>
      <p:sp>
        <p:nvSpPr>
          <p:cNvPr id="175" name="Google Shape;175;p25"/>
          <p:cNvSpPr txBox="1"/>
          <p:nvPr/>
        </p:nvSpPr>
        <p:spPr>
          <a:xfrm>
            <a:off x="7521250" y="3719325"/>
            <a:ext cx="4032000" cy="55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chemeClr val="dk1"/>
                </a:solidFill>
                <a:latin typeface="Times New Roman"/>
                <a:ea typeface="Times New Roman"/>
                <a:cs typeface="Times New Roman"/>
                <a:sym typeface="Times New Roman"/>
              </a:rPr>
              <a:t>Experiment locations. Red stars indicate 13 sites used for model training and cross-validation; yellow stars represent sites reserved for out-of-sample testing.</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