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9085" autoAdjust="0"/>
    <p:restoredTop sz="97182" autoAdjust="0"/>
  </p:normalViewPr>
  <p:slideViewPr>
    <p:cSldViewPr>
      <p:cViewPr>
        <p:scale>
          <a:sx n="160" d="100"/>
          <a:sy n="160" d="100"/>
        </p:scale>
        <p:origin x="-2040" y="-176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7/13/16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7/13/16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415253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76200"/>
            <a:ext cx="6629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Fertilizer use could reduce climate benefit of cellulosic biofuels</a:t>
            </a:r>
            <a:endParaRPr lang="en-US" sz="2200" b="1" dirty="0"/>
          </a:p>
          <a:p>
            <a:endParaRPr lang="en-US" sz="22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073" y="6197769"/>
            <a:ext cx="91311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/>
              <a:t>Ruan</a:t>
            </a:r>
            <a:r>
              <a:rPr lang="en-US" sz="900" dirty="0" smtClean="0"/>
              <a:t>, L, </a:t>
            </a:r>
            <a:r>
              <a:rPr lang="en-US" sz="900" dirty="0" err="1" smtClean="0"/>
              <a:t>Bhardwaj</a:t>
            </a:r>
            <a:r>
              <a:rPr lang="en-US" sz="900" dirty="0" smtClean="0"/>
              <a:t> AK, Hamilton SK, Robertson GP. “Nitrogen fertilization challenges the climate benefit of cellulosic biofuels”. </a:t>
            </a:r>
            <a:r>
              <a:rPr lang="en-US" sz="900" i="1" dirty="0" smtClean="0"/>
              <a:t>Environmental Research Letters</a:t>
            </a:r>
            <a:r>
              <a:rPr lang="en-US" sz="900" dirty="0" smtClean="0"/>
              <a:t> </a:t>
            </a:r>
            <a:r>
              <a:rPr lang="en-US" sz="900" dirty="0"/>
              <a:t>(2016) [DOI: </a:t>
            </a:r>
            <a:r>
              <a:rPr lang="en-US" sz="900" dirty="0" smtClean="0"/>
              <a:t>10.1088/1748-9326/11/6/064007]</a:t>
            </a:r>
            <a:endParaRPr lang="en-US" sz="900" dirty="0"/>
          </a:p>
          <a:p>
            <a:endParaRPr lang="en-US" sz="9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1066800"/>
            <a:ext cx="5181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endParaRPr lang="en-US" sz="1550" dirty="0">
              <a:latin typeface="Calibri"/>
              <a:cs typeface="Calibri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To study the effect of nitrogen fertilization on climate change mitigation benefits of cellulosic biofuels.</a:t>
            </a:r>
            <a:endParaRPr lang="en-US" sz="15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1981200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283464" indent="-283464">
              <a:buFont typeface="Wingdings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Multi-year testing of direct and indirect N</a:t>
            </a:r>
            <a:r>
              <a:rPr lang="en-US" sz="1500" baseline="-25000" dirty="0" smtClean="0">
                <a:latin typeface="Calibri"/>
                <a:cs typeface="Calibri"/>
              </a:rPr>
              <a:t>2</a:t>
            </a:r>
            <a:r>
              <a:rPr lang="en-US" sz="1500" dirty="0" smtClean="0">
                <a:latin typeface="Calibri"/>
                <a:cs typeface="Calibri"/>
              </a:rPr>
              <a:t>O emissions, CH</a:t>
            </a:r>
            <a:r>
              <a:rPr lang="en-US" sz="1500" baseline="-25000" dirty="0" smtClean="0">
                <a:latin typeface="Calibri"/>
                <a:cs typeface="Calibri"/>
              </a:rPr>
              <a:t>4</a:t>
            </a:r>
            <a:r>
              <a:rPr lang="en-US" sz="1500" dirty="0" smtClean="0">
                <a:latin typeface="Calibri"/>
                <a:cs typeface="Calibri"/>
              </a:rPr>
              <a:t> oxidation, </a:t>
            </a:r>
            <a:r>
              <a:rPr lang="en-US" sz="1500" dirty="0" smtClean="0">
                <a:latin typeface="Calibri"/>
                <a:cs typeface="Calibri"/>
              </a:rPr>
              <a:t>NO</a:t>
            </a:r>
            <a:r>
              <a:rPr lang="en-US" sz="1500" baseline="-25000" dirty="0" smtClean="0">
                <a:latin typeface="Calibri"/>
                <a:cs typeface="Calibri"/>
              </a:rPr>
              <a:t>3</a:t>
            </a:r>
            <a:r>
              <a:rPr lang="en-US" sz="1500" dirty="0">
                <a:latin typeface="Calibri"/>
                <a:cs typeface="Calibri"/>
              </a:rPr>
              <a:t>-</a:t>
            </a:r>
            <a:r>
              <a:rPr lang="en-US" sz="1500" dirty="0" smtClean="0">
                <a:latin typeface="Calibri"/>
                <a:cs typeface="Calibri"/>
              </a:rPr>
              <a:t> </a:t>
            </a:r>
            <a:r>
              <a:rPr lang="en-US" sz="1500" dirty="0" smtClean="0">
                <a:latin typeface="Calibri"/>
                <a:cs typeface="Calibri"/>
              </a:rPr>
              <a:t>leaching, soil organic carbon accumulation, and biomass production in recently established (2008) switchgrass fertilized at different N rates.</a:t>
            </a:r>
            <a:endParaRPr lang="en-US" sz="1200" dirty="0" smtClean="0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3352800"/>
            <a:ext cx="8915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Relationship between fertilizer vs. nitrate leaching and N</a:t>
            </a:r>
            <a:r>
              <a:rPr lang="en-US" sz="1500" baseline="-25000" dirty="0" smtClean="0">
                <a:latin typeface="Calibri"/>
                <a:cs typeface="Calibri"/>
              </a:rPr>
              <a:t>2</a:t>
            </a:r>
            <a:r>
              <a:rPr lang="en-US" sz="1500" dirty="0" smtClean="0">
                <a:latin typeface="Calibri"/>
                <a:cs typeface="Calibri"/>
              </a:rPr>
              <a:t>O</a:t>
            </a:r>
            <a:br>
              <a:rPr lang="en-US" sz="1500" dirty="0" smtClean="0">
                <a:latin typeface="Calibri"/>
                <a:cs typeface="Calibri"/>
              </a:rPr>
            </a:br>
            <a:r>
              <a:rPr lang="en-US" sz="1500" dirty="0" smtClean="0">
                <a:latin typeface="Calibri"/>
                <a:cs typeface="Calibri"/>
              </a:rPr>
              <a:t> production shows an exponential relationship such that at N</a:t>
            </a:r>
          </a:p>
          <a:p>
            <a:r>
              <a:rPr lang="en-US" sz="1500" dirty="0" smtClean="0">
                <a:latin typeface="Calibri"/>
                <a:cs typeface="Calibri"/>
              </a:rPr>
              <a:t>       rates greater than crop need there is much more N</a:t>
            </a:r>
            <a:r>
              <a:rPr lang="en-US" sz="1500" baseline="-25000" dirty="0" smtClean="0">
                <a:latin typeface="Calibri"/>
                <a:cs typeface="Calibri"/>
              </a:rPr>
              <a:t>2</a:t>
            </a:r>
            <a:r>
              <a:rPr lang="en-US" sz="1500" dirty="0" smtClean="0">
                <a:latin typeface="Calibri"/>
                <a:cs typeface="Calibri"/>
              </a:rPr>
              <a:t>O produced</a:t>
            </a:r>
          </a:p>
          <a:p>
            <a:r>
              <a:rPr lang="en-US" sz="1500" dirty="0" smtClean="0">
                <a:latin typeface="Calibri"/>
                <a:cs typeface="Calibri"/>
              </a:rPr>
              <a:t>       and </a:t>
            </a:r>
            <a:r>
              <a:rPr lang="en-US" sz="1500" dirty="0" smtClean="0">
                <a:latin typeface="Calibri"/>
                <a:cs typeface="Calibri"/>
              </a:rPr>
              <a:t>NO</a:t>
            </a:r>
            <a:r>
              <a:rPr lang="en-US" sz="1500" baseline="-25000" dirty="0" smtClean="0">
                <a:latin typeface="Calibri"/>
                <a:cs typeface="Calibri"/>
              </a:rPr>
              <a:t>3</a:t>
            </a:r>
            <a:r>
              <a:rPr lang="en-US" sz="1500" dirty="0" smtClean="0">
                <a:latin typeface="Calibri"/>
                <a:cs typeface="Calibri"/>
              </a:rPr>
              <a:t> </a:t>
            </a:r>
            <a:r>
              <a:rPr lang="en-US" sz="1500" dirty="0" smtClean="0">
                <a:latin typeface="Calibri"/>
                <a:cs typeface="Calibri"/>
              </a:rPr>
              <a:t>leached than expected; this is probably due to </a:t>
            </a:r>
          </a:p>
          <a:p>
            <a:r>
              <a:rPr lang="en-US" sz="1500" dirty="0" smtClean="0">
                <a:latin typeface="Calibri"/>
                <a:cs typeface="Calibri"/>
              </a:rPr>
              <a:t>       less competition between plants and microbes at high N rates.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This disproportionality can change </a:t>
            </a:r>
            <a:r>
              <a:rPr lang="en-US" sz="1500" dirty="0">
                <a:latin typeface="Calibri"/>
                <a:cs typeface="Calibri"/>
              </a:rPr>
              <a:t>the math on biofuel crops’ net climate </a:t>
            </a:r>
            <a:r>
              <a:rPr lang="en-US" sz="1500" dirty="0" smtClean="0">
                <a:latin typeface="Calibri"/>
                <a:cs typeface="Calibri"/>
              </a:rPr>
              <a:t>benefit: the climate benefits of over-fertilized </a:t>
            </a:r>
            <a:r>
              <a:rPr lang="en-US" sz="1500" dirty="0" err="1">
                <a:latin typeface="Calibri"/>
                <a:cs typeface="Calibri"/>
              </a:rPr>
              <a:t>switchgrass</a:t>
            </a:r>
            <a:r>
              <a:rPr lang="en-US" sz="1500" dirty="0">
                <a:latin typeface="Calibri"/>
                <a:cs typeface="Calibri"/>
              </a:rPr>
              <a:t> </a:t>
            </a:r>
            <a:r>
              <a:rPr lang="en-US" sz="1500" dirty="0" smtClean="0">
                <a:latin typeface="Calibri"/>
                <a:cs typeface="Calibri"/>
              </a:rPr>
              <a:t>can be reduced by almost 50% once </a:t>
            </a:r>
            <a:r>
              <a:rPr lang="en-US" sz="1500" dirty="0">
                <a:latin typeface="Calibri"/>
                <a:cs typeface="Calibri"/>
              </a:rPr>
              <a:t>the fertilizer’s production, use, and </a:t>
            </a:r>
            <a:r>
              <a:rPr lang="en-US" sz="1500" dirty="0" smtClean="0">
                <a:latin typeface="Calibri"/>
                <a:cs typeface="Calibri"/>
              </a:rPr>
              <a:t>N</a:t>
            </a:r>
            <a:r>
              <a:rPr lang="en-US" sz="1500" baseline="-25000" dirty="0" smtClean="0">
                <a:latin typeface="Calibri"/>
                <a:cs typeface="Calibri"/>
              </a:rPr>
              <a:t>2</a:t>
            </a:r>
            <a:r>
              <a:rPr lang="en-US" sz="1500" dirty="0" smtClean="0">
                <a:latin typeface="Calibri"/>
                <a:cs typeface="Calibri"/>
              </a:rPr>
              <a:t>O emissions </a:t>
            </a:r>
            <a:r>
              <a:rPr lang="en-US" sz="1500" dirty="0">
                <a:latin typeface="Calibri"/>
                <a:cs typeface="Calibri"/>
              </a:rPr>
              <a:t>are subtracted from the crop’s carbon benefit</a:t>
            </a:r>
            <a:r>
              <a:rPr lang="en-US" sz="1500" dirty="0" smtClean="0">
                <a:latin typeface="Calibri"/>
                <a:cs typeface="Calibri"/>
              </a:rPr>
              <a:t>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500" dirty="0" smtClean="0">
                <a:latin typeface="Calibri"/>
                <a:cs typeface="Calibri"/>
              </a:rPr>
              <a:t>Designing biofuel crops for low N needs and fertilizing only as needed, if at all, will be an important strategy for the biofuel industry to meet the full climate mitigation benefits of cellulosic biofuels.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500" dirty="0" smtClean="0">
              <a:latin typeface="Calibri"/>
              <a:cs typeface="Calibri"/>
            </a:endParaRPr>
          </a:p>
          <a:p>
            <a:endParaRPr lang="en-US" sz="1500" dirty="0" smtClean="0"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81000"/>
            <a:ext cx="1274648" cy="563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486400" y="3886200"/>
            <a:ext cx="3733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Annual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global warming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impacts (GWI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; based on overall GHG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balances)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for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switchgrass production across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an N fertilizer gradient. (a)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GWI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components including fossil fuel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offset credits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for displacement of gasoline by biofuel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; (b)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net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GWI.</a:t>
            </a:r>
          </a:p>
        </p:txBody>
      </p:sp>
      <p:pic>
        <p:nvPicPr>
          <p:cNvPr id="2" name="Picture 1" descr="Screen Shot 2016-07-07 at 8.43.01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838200"/>
            <a:ext cx="3657600" cy="3078650"/>
          </a:xfrm>
          <a:prstGeom prst="rect">
            <a:avLst/>
          </a:prstGeom>
        </p:spPr>
      </p:pic>
      <p:sp>
        <p:nvSpPr>
          <p:cNvPr id="21" name="Rectangle 235"/>
          <p:cNvSpPr>
            <a:spLocks noChangeArrowheads="1"/>
          </p:cNvSpPr>
          <p:nvPr/>
        </p:nvSpPr>
        <p:spPr bwMode="auto">
          <a:xfrm>
            <a:off x="-34925" y="6629400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July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2016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HUBDOC-169-542</_dlc_DocId>
    <_dlc_DocIdUrl xmlns="f66da2ca-f37c-4205-929f-e8e9af1907d3">
      <Url>https://intranet.wei.wisc.edu/glbrc/doe/_layouts/15/DocIdRedir.aspx?ID=HUBDOC-169-542</Url>
      <Description>HUBDOC-169-542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A267664-8E88-4B6E-B853-40C128BCB5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52593</TotalTime>
  <Words>186</Words>
  <Application>Microsoft Macintosh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Krista</cp:lastModifiedBy>
  <cp:revision>941</cp:revision>
  <dcterms:created xsi:type="dcterms:W3CDTF">2010-02-04T19:54:00Z</dcterms:created>
  <dcterms:modified xsi:type="dcterms:W3CDTF">2016-07-13T19:09:16Z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d2888630-c3fb-4f26-b677-ebd76beec5dd</vt:lpwstr>
  </property>
  <property fmtid="{D5CDD505-2E9C-101B-9397-08002B2CF9AE}" pid="4" name="TaxKeyword">
    <vt:lpwstr/>
  </property>
</Properties>
</file>