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934" autoAdjust="0"/>
    <p:restoredTop sz="96980" autoAdjust="0"/>
  </p:normalViewPr>
  <p:slideViewPr>
    <p:cSldViewPr>
      <p:cViewPr>
        <p:scale>
          <a:sx n="112" d="100"/>
          <a:sy n="112" d="100"/>
        </p:scale>
        <p:origin x="1120" y="96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1/27/16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1/27/16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1943941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76200"/>
            <a:ext cx="6248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Use of nanostructure-initiator mass spectro-metry to deduce selectivity of reaction in glycoside hydrolases</a:t>
            </a:r>
            <a:endParaRPr lang="en-US" sz="22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484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Deng K, </a:t>
            </a:r>
            <a:r>
              <a:rPr lang="en-US" sz="1000" dirty="0" err="1" smtClean="0"/>
              <a:t>Takasuka</a:t>
            </a:r>
            <a:r>
              <a:rPr lang="en-US" sz="1000" dirty="0" smtClean="0"/>
              <a:t> TE, </a:t>
            </a:r>
            <a:r>
              <a:rPr lang="en-US" sz="1000" dirty="0" err="1" smtClean="0"/>
              <a:t>Bianchetti</a:t>
            </a:r>
            <a:r>
              <a:rPr lang="en-US" sz="1000" dirty="0" smtClean="0"/>
              <a:t> CM, </a:t>
            </a:r>
            <a:r>
              <a:rPr lang="en-US" sz="1000" dirty="0" err="1" smtClean="0"/>
              <a:t>Bergeman</a:t>
            </a:r>
            <a:r>
              <a:rPr lang="en-US" sz="1000" dirty="0" smtClean="0"/>
              <a:t> LF, Adams PD, </a:t>
            </a:r>
            <a:r>
              <a:rPr lang="en-US" sz="1000" dirty="0" err="1" smtClean="0"/>
              <a:t>Northen</a:t>
            </a:r>
            <a:r>
              <a:rPr lang="en-US" sz="1000" dirty="0" smtClean="0"/>
              <a:t> TR, Fox BG. “Use of nanostructure-initiator mass spectrometry to deduce selectivity of reaction in glycoside hydrolases”. Frontiers in Bioengineering and Biotechnology (2015). 290 (19):11819.</a:t>
            </a:r>
            <a:endParaRPr lang="en-US" sz="10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190164"/>
            <a:ext cx="5303520" cy="638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550" dirty="0" smtClean="0">
                <a:latin typeface="+mn-lt"/>
              </a:rPr>
              <a:t>To improve the annotation of glycoside hydrolases (GH) phylogenetic trees.</a:t>
            </a:r>
            <a:endParaRPr lang="en-US" sz="155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1796058"/>
            <a:ext cx="5303520" cy="314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550" dirty="0" smtClean="0">
                <a:latin typeface="Calibri"/>
                <a:cs typeface="Calibri"/>
              </a:rPr>
              <a:t>Collaboration between GLBRC and JBEI.</a:t>
            </a:r>
          </a:p>
          <a:p>
            <a:pPr marL="283464" indent="-283464">
              <a:buFont typeface="Wingdings" pitchFamily="2" charset="2"/>
              <a:buChar char="Ø"/>
            </a:pPr>
            <a:r>
              <a:rPr lang="en-US" sz="1550" dirty="0" smtClean="0">
                <a:latin typeface="Calibri"/>
                <a:cs typeface="Calibri"/>
              </a:rPr>
              <a:t>Chemically synthesized nanostructure-initiator mass spectrometry (NIMS) probes </a:t>
            </a:r>
            <a:r>
              <a:rPr lang="en-US" sz="1550" dirty="0" err="1" smtClean="0">
                <a:latin typeface="Calibri"/>
                <a:cs typeface="Calibri"/>
              </a:rPr>
              <a:t>derivatized</a:t>
            </a:r>
            <a:r>
              <a:rPr lang="en-US" sz="1550" dirty="0" smtClean="0">
                <a:latin typeface="Calibri"/>
                <a:cs typeface="Calibri"/>
              </a:rPr>
              <a:t> with </a:t>
            </a:r>
            <a:r>
              <a:rPr lang="en-US" sz="1550" dirty="0" err="1" smtClean="0">
                <a:latin typeface="Calibri"/>
                <a:cs typeface="Calibri"/>
              </a:rPr>
              <a:t>tetrasaccharides</a:t>
            </a:r>
            <a:r>
              <a:rPr lang="en-US" sz="1550" dirty="0" smtClean="0">
                <a:latin typeface="Calibri"/>
                <a:cs typeface="Calibri"/>
              </a:rPr>
              <a:t> were used to study the reactivity of </a:t>
            </a:r>
            <a:r>
              <a:rPr lang="en-US" sz="1550" dirty="0" smtClean="0">
                <a:latin typeface="Symbol" charset="2"/>
                <a:cs typeface="Symbol" charset="2"/>
              </a:rPr>
              <a:t>b</a:t>
            </a:r>
            <a:r>
              <a:rPr lang="en-US" sz="1550" dirty="0" smtClean="0">
                <a:latin typeface="Calibri"/>
                <a:cs typeface="Calibri"/>
              </a:rPr>
              <a:t>-</a:t>
            </a:r>
            <a:r>
              <a:rPr lang="en-US" sz="1550" dirty="0" err="1" smtClean="0">
                <a:latin typeface="Calibri"/>
                <a:cs typeface="Calibri"/>
              </a:rPr>
              <a:t>glucosidase</a:t>
            </a:r>
            <a:r>
              <a:rPr lang="en-US" sz="1550" dirty="0" smtClean="0">
                <a:latin typeface="Calibri"/>
                <a:cs typeface="Calibri"/>
              </a:rPr>
              <a:t>, </a:t>
            </a:r>
            <a:r>
              <a:rPr lang="en-US" sz="1550" dirty="0" err="1" smtClean="0">
                <a:latin typeface="Calibri"/>
                <a:cs typeface="Calibri"/>
              </a:rPr>
              <a:t>endoglucanase</a:t>
            </a:r>
            <a:r>
              <a:rPr lang="en-US" sz="1550" dirty="0" smtClean="0">
                <a:latin typeface="Calibri"/>
                <a:cs typeface="Calibri"/>
              </a:rPr>
              <a:t>, and </a:t>
            </a:r>
            <a:r>
              <a:rPr lang="en-US" sz="1550" dirty="0" err="1" smtClean="0">
                <a:latin typeface="Calibri"/>
                <a:cs typeface="Calibri"/>
              </a:rPr>
              <a:t>cellobiohydrolase</a:t>
            </a:r>
            <a:r>
              <a:rPr lang="en-US" sz="1550" dirty="0" smtClean="0">
                <a:latin typeface="Calibri"/>
                <a:cs typeface="Calibri"/>
              </a:rPr>
              <a:t>; which are representative enzymes for understanding GH function.</a:t>
            </a:r>
          </a:p>
          <a:p>
            <a:pPr marL="283464" indent="-283464">
              <a:buFont typeface="Wingdings" pitchFamily="2" charset="2"/>
              <a:buChar char="Ø"/>
            </a:pPr>
            <a:r>
              <a:rPr lang="en-US" sz="1550" dirty="0" smtClean="0">
                <a:latin typeface="Calibri"/>
                <a:cs typeface="Calibri"/>
              </a:rPr>
              <a:t>Automated </a:t>
            </a:r>
            <a:r>
              <a:rPr lang="en-US" sz="1550" dirty="0">
                <a:latin typeface="Calibri"/>
                <a:cs typeface="Calibri"/>
              </a:rPr>
              <a:t>protein translation with high-sensitivity detection of multiple products and time-dependent detection of their </a:t>
            </a:r>
            <a:r>
              <a:rPr lang="en-US" sz="1550" dirty="0" smtClean="0">
                <a:latin typeface="Calibri"/>
                <a:cs typeface="Calibri"/>
              </a:rPr>
              <a:t>formation.</a:t>
            </a:r>
            <a:endParaRPr lang="en-US" sz="1550" dirty="0">
              <a:latin typeface="Calibri"/>
              <a:cs typeface="Calibri"/>
            </a:endParaRPr>
          </a:p>
          <a:p>
            <a:pPr marL="283464" indent="-283464">
              <a:buFont typeface="Wingdings" pitchFamily="2" charset="2"/>
              <a:buChar char="Ø"/>
            </a:pPr>
            <a:endParaRPr lang="en-US" sz="1500" dirty="0" smtClean="0">
              <a:latin typeface="Calibri"/>
              <a:cs typeface="Calibri"/>
            </a:endParaRPr>
          </a:p>
          <a:p>
            <a:pPr marL="283464" indent="-283464">
              <a:buFont typeface="Wingdings" pitchFamily="2" charset="2"/>
              <a:buChar char="Ø"/>
            </a:pPr>
            <a:endParaRPr lang="en-US" sz="1200" dirty="0" smtClean="0">
              <a:latin typeface="Calibri"/>
              <a:cs typeface="Calibri"/>
            </a:endParaRPr>
          </a:p>
          <a:p>
            <a:pPr marL="283464" indent="-283464">
              <a:buFont typeface="Wingdings" pitchFamily="2" charset="2"/>
              <a:buChar char="Ø"/>
            </a:pPr>
            <a:endParaRPr lang="en-US" sz="1200" dirty="0" smtClean="0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4267200"/>
            <a:ext cx="530352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50" dirty="0" smtClean="0">
                <a:latin typeface="+mn-lt"/>
              </a:rPr>
              <a:t>Research chemically synthesized mass probes provide a predictive approach for characterization of GH function.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25" y="347301"/>
            <a:ext cx="1626975" cy="719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29400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January 2016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15" name="Picture 14" descr="jbei-logo_tonal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4713" y="533400"/>
            <a:ext cx="958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257800" y="5078849"/>
            <a:ext cx="3886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A. Numerical analyses the reaction of multifunctional cellulase CMX00 with cellotetraose NIMS. Cellotetraose- (</a:t>
            </a:r>
            <a:r>
              <a:rPr lang="en-US" sz="1000" i="1"/>
              <a:t>green</a:t>
            </a:r>
            <a:r>
              <a:rPr lang="en-US" sz="1000"/>
              <a:t>), cellotriose (</a:t>
            </a:r>
            <a:r>
              <a:rPr lang="en-US" sz="1000" i="1"/>
              <a:t>red</a:t>
            </a:r>
            <a:r>
              <a:rPr lang="en-US" sz="1000"/>
              <a:t>), cellobiose- (</a:t>
            </a:r>
            <a:r>
              <a:rPr lang="en-US" sz="1000" i="1"/>
              <a:t>blue</a:t>
            </a:r>
            <a:r>
              <a:rPr lang="en-US" sz="1000"/>
              <a:t>), glucose- (</a:t>
            </a:r>
            <a:r>
              <a:rPr lang="en-US" sz="1000" i="1"/>
              <a:t>purple</a:t>
            </a:r>
            <a:r>
              <a:rPr lang="en-US" sz="1000"/>
              <a:t>) and aglycone-NIMS (</a:t>
            </a:r>
            <a:r>
              <a:rPr lang="en-US" sz="1000" i="1"/>
              <a:t>black</a:t>
            </a:r>
            <a:r>
              <a:rPr lang="en-US" sz="1000"/>
              <a:t>). B. Relative apparent rates determined by numerical analysis indicated by width of arrows in the kinetic scheme accounting for all observed products. A dashed line indicates that the apparent rate was zero. </a:t>
            </a:r>
            <a:endParaRPr lang="en-US" sz="950" dirty="0"/>
          </a:p>
        </p:txBody>
      </p:sp>
      <p:sp>
        <p:nvSpPr>
          <p:cNvPr id="16" name="TextBox 15"/>
          <p:cNvSpPr txBox="1"/>
          <p:nvPr/>
        </p:nvSpPr>
        <p:spPr>
          <a:xfrm>
            <a:off x="68040" y="5049231"/>
            <a:ext cx="511356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50" dirty="0">
                <a:latin typeface="Calibri"/>
                <a:cs typeface="Calibri"/>
              </a:rPr>
              <a:t>Synthesized genes, </a:t>
            </a:r>
            <a:r>
              <a:rPr lang="en-US" sz="1550" dirty="0" smtClean="0">
                <a:latin typeface="Calibri"/>
                <a:cs typeface="Calibri"/>
              </a:rPr>
              <a:t>robotic </a:t>
            </a:r>
            <a:r>
              <a:rPr lang="en-US" sz="1550" dirty="0">
                <a:latin typeface="Calibri"/>
                <a:cs typeface="Calibri"/>
              </a:rPr>
              <a:t>cell-free translation, automation given by the </a:t>
            </a:r>
            <a:r>
              <a:rPr lang="en-US" sz="1550" dirty="0" err="1">
                <a:latin typeface="Calibri"/>
                <a:cs typeface="Calibri"/>
              </a:rPr>
              <a:t>Nimzyme</a:t>
            </a:r>
            <a:r>
              <a:rPr lang="en-US" sz="1550" dirty="0">
                <a:latin typeface="Calibri"/>
                <a:cs typeface="Calibri"/>
              </a:rPr>
              <a:t> platform, and numerical analysis give a powerful new approach for functional annotation of bioenergy phylogenetic space.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550" dirty="0">
              <a:latin typeface="Calibri"/>
              <a:cs typeface="Calibri"/>
            </a:endParaRPr>
          </a:p>
          <a:p>
            <a:endParaRPr lang="en-US" sz="1550" dirty="0">
              <a:latin typeface="Calibri"/>
              <a:cs typeface="Calibri"/>
            </a:endParaRPr>
          </a:p>
        </p:txBody>
      </p:sp>
      <p:pic>
        <p:nvPicPr>
          <p:cNvPr id="4" name="Picture 3" descr="Highlight figur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137" y="914400"/>
            <a:ext cx="2843063" cy="41148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6370884163584E8D01FB0BAE9A1E04" ma:contentTypeVersion="6" ma:contentTypeDescription="Create a new document." ma:contentTypeScope="" ma:versionID="5f2f950e5ef4418ac976387628e0facd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a432e43444e4cc8d1908114e56ca552d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HUBDOC-92-422</_dlc_DocId>
    <_dlc_DocIdUrl xmlns="f66da2ca-f37c-4205-929f-e8e9af1907d3">
      <Url>https://intranet.wei.wisc.edu/glbrc/doe/_layouts/15/DocIdRedir.aspx?ID=HUBDOC-92-422</Url>
      <Description>HUBDOC-92-422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9E72E2A-7944-448B-B104-0FB8C8D31F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32262</TotalTime>
  <Words>269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Rod</vt:lpstr>
      <vt:lpstr>Symbol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903</cp:revision>
  <dcterms:created xsi:type="dcterms:W3CDTF">2010-02-04T19:54:00Z</dcterms:created>
  <dcterms:modified xsi:type="dcterms:W3CDTF">2016-01-27T16:59:30Z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0x010100A86370884163584E8D01FB0BAE9A1E04</vt:lpwstr>
  </property>
  <property fmtid="{D5CDD505-2E9C-101B-9397-08002B2CF9AE}" pid="3" name="_dlc_DocIdItemGuid">
    <vt:lpwstr>f8acab9d-31b1-4c2e-ade1-6b3a13f24043</vt:lpwstr>
  </property>
  <property fmtid="{D5CDD505-2E9C-101B-9397-08002B2CF9AE}" pid="4" name="TaxKeyword">
    <vt:lpwstr/>
  </property>
</Properties>
</file>