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4" r:id="rId3"/>
    <p:sldMasterId id="2147483665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de7f7f88eb_2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g3de7f7f88eb_2_3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2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2"/>
          <p:cNvSpPr/>
          <p:nvPr/>
        </p:nvSpPr>
        <p:spPr>
          <a:xfrm>
            <a:off x="0" y="6320118"/>
            <a:ext cx="12192000" cy="537900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19" name="Google Shape;19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2667" y="6373156"/>
            <a:ext cx="2149533" cy="394974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2"/>
          <p:cNvSpPr txBox="1"/>
          <p:nvPr/>
        </p:nvSpPr>
        <p:spPr>
          <a:xfrm>
            <a:off x="7694875" y="6404400"/>
            <a:ext cx="428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Biological and Environmental Research</a:t>
            </a:r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66" name="Google Shape;66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1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2296541" y="110807"/>
            <a:ext cx="9429750" cy="8210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750">
                <a:solidFill>
                  <a:srgbClr val="0A2C4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232092" y="2930461"/>
            <a:ext cx="7663815" cy="3178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1550">
                <a:solidFill>
                  <a:srgbClr val="3973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1" type="ftr"/>
          </p:nvPr>
        </p:nvSpPr>
        <p:spPr>
          <a:xfrm>
            <a:off x="8911208" y="6513240"/>
            <a:ext cx="3204209" cy="19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5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4"/>
          <p:cNvSpPr txBox="1"/>
          <p:nvPr/>
        </p:nvSpPr>
        <p:spPr>
          <a:xfrm>
            <a:off x="1576467" y="6474023"/>
            <a:ext cx="144142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Office of Science</a:t>
            </a:r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5"/>
          <p:cNvSpPr txBox="1"/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750">
                <a:solidFill>
                  <a:srgbClr val="0A2C4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5"/>
          <p:cNvSpPr txBox="1"/>
          <p:nvPr>
            <p:ph idx="1" type="subTitle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1550">
                <a:solidFill>
                  <a:srgbClr val="3973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1" type="ftr"/>
          </p:nvPr>
        </p:nvSpPr>
        <p:spPr>
          <a:xfrm>
            <a:off x="8911208" y="6513240"/>
            <a:ext cx="3204209" cy="19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0" type="dt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1" name="Google Shape;91;p15"/>
          <p:cNvSpPr txBox="1"/>
          <p:nvPr>
            <p:ph idx="12" type="sldNum"/>
          </p:nvPr>
        </p:nvSpPr>
        <p:spPr>
          <a:xfrm>
            <a:off x="1524001" y="6477000"/>
            <a:ext cx="137160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2296541" y="110807"/>
            <a:ext cx="9429750" cy="8210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750">
                <a:solidFill>
                  <a:srgbClr val="0A2C4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2" type="body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6"/>
          <p:cNvSpPr txBox="1"/>
          <p:nvPr>
            <p:ph idx="11" type="ftr"/>
          </p:nvPr>
        </p:nvSpPr>
        <p:spPr>
          <a:xfrm>
            <a:off x="8911208" y="6513240"/>
            <a:ext cx="3204209" cy="19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6"/>
          <p:cNvSpPr txBox="1"/>
          <p:nvPr>
            <p:ph idx="10" type="dt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8" name="Google Shape;98;p16"/>
          <p:cNvSpPr txBox="1"/>
          <p:nvPr>
            <p:ph idx="12" type="sldNum"/>
          </p:nvPr>
        </p:nvSpPr>
        <p:spPr>
          <a:xfrm>
            <a:off x="1524001" y="6477000"/>
            <a:ext cx="137160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7"/>
          <p:cNvSpPr txBox="1"/>
          <p:nvPr>
            <p:ph type="title"/>
          </p:nvPr>
        </p:nvSpPr>
        <p:spPr>
          <a:xfrm>
            <a:off x="2296541" y="110807"/>
            <a:ext cx="9429750" cy="8210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750">
                <a:solidFill>
                  <a:srgbClr val="0A2C4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7"/>
          <p:cNvSpPr txBox="1"/>
          <p:nvPr>
            <p:ph idx="11" type="ftr"/>
          </p:nvPr>
        </p:nvSpPr>
        <p:spPr>
          <a:xfrm>
            <a:off x="8911208" y="6513240"/>
            <a:ext cx="3204209" cy="19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7"/>
          <p:cNvSpPr txBox="1"/>
          <p:nvPr>
            <p:ph idx="10" type="dt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3" name="Google Shape;103;p17"/>
          <p:cNvSpPr txBox="1"/>
          <p:nvPr>
            <p:ph idx="12" type="sldNum"/>
          </p:nvPr>
        </p:nvSpPr>
        <p:spPr>
          <a:xfrm>
            <a:off x="1524001" y="6477000"/>
            <a:ext cx="137160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8"/>
          <p:cNvSpPr txBox="1"/>
          <p:nvPr>
            <p:ph idx="11" type="ftr"/>
          </p:nvPr>
        </p:nvSpPr>
        <p:spPr>
          <a:xfrm>
            <a:off x="8911208" y="6513240"/>
            <a:ext cx="3204209" cy="19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18"/>
          <p:cNvSpPr txBox="1"/>
          <p:nvPr>
            <p:ph idx="10" type="dt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7" name="Google Shape;107;p18"/>
          <p:cNvSpPr txBox="1"/>
          <p:nvPr>
            <p:ph idx="12" type="sldNum"/>
          </p:nvPr>
        </p:nvSpPr>
        <p:spPr>
          <a:xfrm>
            <a:off x="1524001" y="6477000"/>
            <a:ext cx="137160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3"/>
          <p:cNvSpPr txBox="1"/>
          <p:nvPr>
            <p:ph type="ctrTitle"/>
          </p:nvPr>
        </p:nvSpPr>
        <p:spPr>
          <a:xfrm>
            <a:off x="6023112" y="421517"/>
            <a:ext cx="5605671" cy="16557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Calibri"/>
              <a:buNone/>
              <a:defRPr sz="5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" type="subTitle"/>
          </p:nvPr>
        </p:nvSpPr>
        <p:spPr>
          <a:xfrm>
            <a:off x="6023112" y="3602038"/>
            <a:ext cx="5605671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pic>
        <p:nvPicPr>
          <p:cNvPr id="28" name="Google Shape;28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4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34" name="Google Shape;34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5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42" name="Google Shape;42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6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6" name="Google Shape;46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7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8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4" name="Google Shape;54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pic>
        <p:nvPicPr>
          <p:cNvPr id="55" name="Google Shape;55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9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pic>
        <p:nvPicPr>
          <p:cNvPr id="61" name="Google Shape;61;p1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0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3"/>
          <p:cNvSpPr/>
          <p:nvPr/>
        </p:nvSpPr>
        <p:spPr>
          <a:xfrm>
            <a:off x="0" y="6324600"/>
            <a:ext cx="12192000" cy="533400"/>
          </a:xfrm>
          <a:custGeom>
            <a:rect b="b" l="l" r="r" t="t"/>
            <a:pathLst>
              <a:path extrusionOk="0" h="533400" w="12192000">
                <a:moveTo>
                  <a:pt x="12192000" y="0"/>
                </a:moveTo>
                <a:lnTo>
                  <a:pt x="0" y="0"/>
                </a:lnTo>
                <a:lnTo>
                  <a:pt x="0" y="533400"/>
                </a:lnTo>
                <a:lnTo>
                  <a:pt x="12192000" y="5334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0A2C4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75" name="Google Shape;75;p13"/>
          <p:cNvSpPr txBox="1"/>
          <p:nvPr>
            <p:ph type="title"/>
          </p:nvPr>
        </p:nvSpPr>
        <p:spPr>
          <a:xfrm>
            <a:off x="2296541" y="110807"/>
            <a:ext cx="9429750" cy="8210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750" u="none" cap="none" strike="noStrike">
                <a:solidFill>
                  <a:srgbClr val="0A2C4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>
            <a:off x="232092" y="2930461"/>
            <a:ext cx="7663815" cy="3178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1550" u="none" cap="none" strike="noStrike">
                <a:solidFill>
                  <a:srgbClr val="3973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13"/>
          <p:cNvSpPr txBox="1"/>
          <p:nvPr>
            <p:ph idx="11" type="ftr"/>
          </p:nvPr>
        </p:nvSpPr>
        <p:spPr>
          <a:xfrm>
            <a:off x="8911208" y="6513240"/>
            <a:ext cx="3204209" cy="19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5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8" name="Google Shape;78;p13"/>
          <p:cNvSpPr txBox="1"/>
          <p:nvPr>
            <p:ph idx="12" type="sldNum"/>
          </p:nvPr>
        </p:nvSpPr>
        <p:spPr>
          <a:xfrm>
            <a:off x="1524001" y="6477000"/>
            <a:ext cx="137160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algn="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algn="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algn="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algn="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algn="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algn="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algn="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algn="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Office of Science</a:t>
            </a:r>
            <a:endParaRPr/>
          </a:p>
        </p:txBody>
      </p:sp>
      <p:pic>
        <p:nvPicPr>
          <p:cNvPr descr="Text&#10;&#10;AI-generated content may be incorrect." id="79" name="Google Shape;79;p13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1554" y="6400800"/>
            <a:ext cx="1452446" cy="41683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0" name="Google Shape;80;p13"/>
          <p:cNvCxnSpPr/>
          <p:nvPr/>
        </p:nvCxnSpPr>
        <p:spPr>
          <a:xfrm>
            <a:off x="1595554" y="6481603"/>
            <a:ext cx="0" cy="243761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2"/>
    <p:sldLayoutId id="2147483660" r:id="rId3"/>
    <p:sldLayoutId id="2147483661" r:id="rId4"/>
    <p:sldLayoutId id="2147483662" r:id="rId5"/>
    <p:sldLayoutId id="214748366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osti.gov/biblio/3012705" TargetMode="External"/><Relationship Id="rId4" Type="http://schemas.openxmlformats.org/officeDocument/2006/relationships/hyperlink" Target="https://www.osti.gov/biblio/3012705" TargetMode="External"/><Relationship Id="rId5" Type="http://schemas.openxmlformats.org/officeDocument/2006/relationships/hyperlink" Target="https://doi.org/10.1002/bit.70150" TargetMode="External"/><Relationship Id="rId6" Type="http://schemas.openxmlformats.org/officeDocument/2006/relationships/image" Target="../media/image14.png"/><Relationship Id="rId7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9"/>
          <p:cNvSpPr txBox="1"/>
          <p:nvPr>
            <p:ph idx="11" type="ftr"/>
          </p:nvPr>
        </p:nvSpPr>
        <p:spPr>
          <a:xfrm>
            <a:off x="8911208" y="6513240"/>
            <a:ext cx="3204209" cy="19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12700" rtl="0" algn="l">
              <a:lnSpc>
                <a:spcPct val="10599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Biological and Environmental Research</a:t>
            </a:r>
            <a:endParaRPr/>
          </a:p>
        </p:txBody>
      </p:sp>
      <p:sp>
        <p:nvSpPr>
          <p:cNvPr id="113" name="Google Shape;113;p19"/>
          <p:cNvSpPr/>
          <p:nvPr/>
        </p:nvSpPr>
        <p:spPr>
          <a:xfrm>
            <a:off x="404175" y="1480725"/>
            <a:ext cx="7018800" cy="15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Background/Objective</a:t>
            </a:r>
            <a:endParaRPr>
              <a:solidFill>
                <a:schemeClr val="accent1"/>
              </a:solidFill>
            </a:endParaRPr>
          </a:p>
          <a:p>
            <a:pPr indent="-2476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1A8109"/>
              </a:buClr>
              <a:buSzPts val="1200"/>
              <a:buFont typeface="Arial"/>
              <a:buChar char="•"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Isobutanol is a fusel alcohol with advantages over ethanol as a biofuel or platform for sustainable aviation fuel. Some microbes naturally produce isobutanol at low levels with the enzyme 2-ketoacid decarboxylase (KDC), which converts 2-Ketoisovalerate (KIV) to isobutyraldehyde, but many previously characterized KDC enzymes also act on other 2-ketoacids (e.g. pyruvate). When isobutanol is produced in </a:t>
            </a:r>
            <a:r>
              <a:rPr i="1" lang="en-US" sz="1200">
                <a:latin typeface="Times New Roman"/>
                <a:ea typeface="Times New Roman"/>
                <a:cs typeface="Times New Roman"/>
                <a:sym typeface="Times New Roman"/>
              </a:rPr>
              <a:t>Saccharomyces cerevisiae</a:t>
            </a: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, this unwanted side reaction can divert pyruvate to ethanol. A KDC enzyme specific for KIV is required to make </a:t>
            </a:r>
            <a:r>
              <a:rPr i="1" lang="en-US" sz="1200">
                <a:latin typeface="Times New Roman"/>
                <a:ea typeface="Times New Roman"/>
                <a:cs typeface="Times New Roman"/>
                <a:sym typeface="Times New Roman"/>
              </a:rPr>
              <a:t>S. cerevisiae</a:t>
            </a: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 a strict isobutanologen.</a:t>
            </a:r>
            <a:endParaRPr sz="1200"/>
          </a:p>
        </p:txBody>
      </p:sp>
      <p:sp>
        <p:nvSpPr>
          <p:cNvPr id="114" name="Google Shape;114;p19"/>
          <p:cNvSpPr/>
          <p:nvPr/>
        </p:nvSpPr>
        <p:spPr>
          <a:xfrm>
            <a:off x="370825" y="2929450"/>
            <a:ext cx="71970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Approach</a:t>
            </a:r>
            <a:endParaRPr>
              <a:solidFill>
                <a:schemeClr val="accent1"/>
              </a:solidFill>
            </a:endParaRPr>
          </a:p>
          <a:p>
            <a:pPr indent="-2476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1A8109"/>
              </a:buClr>
              <a:buSzPts val="1200"/>
              <a:buFont typeface="Arial"/>
              <a:buChar char="•"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Researchers used cell-based and </a:t>
            </a:r>
            <a:r>
              <a:rPr i="1" lang="en-US" sz="1200">
                <a:latin typeface="Times New Roman"/>
                <a:ea typeface="Times New Roman"/>
                <a:cs typeface="Times New Roman"/>
                <a:sym typeface="Times New Roman"/>
              </a:rPr>
              <a:t>in vitro</a:t>
            </a: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 assays to investigate KDC substrate specificity, screening a diverse set of 45 natural KDC homologs and multisite saturation mutagenesis (SSM) libraries of two homologs.</a:t>
            </a:r>
            <a:endParaRPr sz="1200"/>
          </a:p>
        </p:txBody>
      </p:sp>
      <p:sp>
        <p:nvSpPr>
          <p:cNvPr id="115" name="Google Shape;115;p19"/>
          <p:cNvSpPr/>
          <p:nvPr/>
        </p:nvSpPr>
        <p:spPr>
          <a:xfrm>
            <a:off x="404175" y="3668350"/>
            <a:ext cx="7018800" cy="143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accent1"/>
                </a:solidFill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Results</a:t>
            </a:r>
            <a:endParaRPr>
              <a:solidFill>
                <a:schemeClr val="accent1"/>
              </a:solidFill>
              <a:highlight>
                <a:schemeClr val="lt1"/>
              </a:highlight>
            </a:endParaRPr>
          </a:p>
          <a:p>
            <a:pPr indent="-2476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1A8109"/>
              </a:buClr>
              <a:buSzPts val="1200"/>
              <a:buFont typeface="Arial"/>
              <a:buChar char="•"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Screening identified previously uncharacterized KDCs with high KIV and low pyruvate activity. SSM of one of these KDCs identified mutants with improved KIV activity relative to the wild-type enzyme while retaining low levels of pyruvate activity. In a KIV bioconversion experiment, bioprospected and engineered KDCs allowed similar KIV consumption to the previously characterized </a:t>
            </a:r>
            <a:r>
              <a:rPr i="1" lang="en-US" sz="1200">
                <a:latin typeface="Times New Roman"/>
                <a:ea typeface="Times New Roman"/>
                <a:cs typeface="Times New Roman"/>
                <a:sym typeface="Times New Roman"/>
              </a:rPr>
              <a:t>Lactococcus lactis</a:t>
            </a: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 KdcA, which is highly active on KIV but also has significant activity on pyruvate. All KDCs tested also enabled some ethanol production.</a:t>
            </a:r>
            <a:endParaRPr sz="1200"/>
          </a:p>
        </p:txBody>
      </p:sp>
      <p:sp>
        <p:nvSpPr>
          <p:cNvPr id="116" name="Google Shape;116;p19"/>
          <p:cNvSpPr txBox="1"/>
          <p:nvPr/>
        </p:nvSpPr>
        <p:spPr>
          <a:xfrm>
            <a:off x="404175" y="5105650"/>
            <a:ext cx="110592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Significance/Impacts</a:t>
            </a:r>
            <a:endParaRPr>
              <a:solidFill>
                <a:schemeClr val="accent1"/>
              </a:solidFill>
            </a:endParaRPr>
          </a:p>
          <a:p>
            <a:pPr indent="-2476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1A8109"/>
              </a:buClr>
              <a:buSzPts val="1200"/>
              <a:buFont typeface="Arial"/>
              <a:buChar char="•"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KDCs identified here have the potential to improve production of isobutanol and other fusel alcohols with a reduction in unwanted ethanol. The dataset of newly characterized KDCs can guide future efforts to engineer substrate specificity in KDC enzymes.</a:t>
            </a:r>
            <a:endParaRPr sz="1200"/>
          </a:p>
        </p:txBody>
      </p:sp>
      <p:sp>
        <p:nvSpPr>
          <p:cNvPr id="117" name="Google Shape;117;p19"/>
          <p:cNvSpPr txBox="1"/>
          <p:nvPr/>
        </p:nvSpPr>
        <p:spPr>
          <a:xfrm>
            <a:off x="376725" y="5878875"/>
            <a:ext cx="11114100" cy="400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latin typeface="Times New Roman"/>
                <a:ea typeface="Times New Roman"/>
                <a:cs typeface="Times New Roman"/>
                <a:sym typeface="Times New Roman"/>
              </a:rPr>
              <a:t>Dietrich, J. J., et al. </a:t>
            </a:r>
            <a:r>
              <a:rPr lang="en-US" sz="10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Engineering of 2-ketoacid Decarboxylases for Production of Isobutanol and Other Fusel Alcohols in </a:t>
            </a:r>
            <a:r>
              <a:rPr i="1" lang="en-US" sz="10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/>
              </a:rPr>
              <a:t>Saccharomyces cerevisiae</a:t>
            </a:r>
            <a:r>
              <a:rPr i="1" lang="en-US" sz="1000"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r>
              <a:rPr lang="en-US" sz="1000">
                <a:latin typeface="Times New Roman"/>
                <a:ea typeface="Times New Roman"/>
                <a:cs typeface="Times New Roman"/>
                <a:sym typeface="Times New Roman"/>
              </a:rPr>
              <a:t> Biotechnology and Bioengineering, 123, 1036–1049. (2026). [DOI:</a:t>
            </a:r>
            <a:r>
              <a:rPr lang="en-US" sz="10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5"/>
              </a:rPr>
              <a:t>10.1002/bit.70150</a:t>
            </a:r>
            <a:r>
              <a:rPr lang="en-US" sz="1000">
                <a:latin typeface="Times New Roman"/>
                <a:ea typeface="Times New Roman"/>
                <a:cs typeface="Times New Roman"/>
                <a:sym typeface="Times New Roman"/>
              </a:rPr>
              <a:t>]</a:t>
            </a:r>
            <a:endParaRPr/>
          </a:p>
        </p:txBody>
      </p:sp>
      <p:pic>
        <p:nvPicPr>
          <p:cNvPr descr="Great Lakes Bioenergy Research Center logo with blue circles, an orange star, and a green leaf" id="118" name="Google Shape;118;p19"/>
          <p:cNvPicPr preferRelativeResize="0"/>
          <p:nvPr/>
        </p:nvPicPr>
        <p:blipFill rotWithShape="1">
          <a:blip r:embed="rId6">
            <a:alphaModFix/>
          </a:blip>
          <a:srcRect b="7927" l="0" r="0" t="7919"/>
          <a:stretch/>
        </p:blipFill>
        <p:spPr>
          <a:xfrm>
            <a:off x="370813" y="152058"/>
            <a:ext cx="2087890" cy="9233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Two-panel metabolic pathway diagram: (A) glucose conversion to ethanol via PDC/ADH and to isobutanol via KDC/ADH, with branching to L-valine and isobutyrate; (B) reversible interconversion of phenylalanine and phenylpyruvate via aminotransferase, with KDC converting phenylpyruvate to phenylacetaldehyde." id="119" name="Google Shape;119;p19" title="bit70150-fig-0001-m.jpg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703700" y="1449425"/>
            <a:ext cx="3855601" cy="2793816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19"/>
          <p:cNvSpPr txBox="1"/>
          <p:nvPr/>
        </p:nvSpPr>
        <p:spPr>
          <a:xfrm>
            <a:off x="7567875" y="4421198"/>
            <a:ext cx="3855600" cy="3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Reactions catalyzed by 2-ketoacid decarboxylases in </a:t>
            </a:r>
            <a:r>
              <a:rPr i="1"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S. cerevisiae</a:t>
            </a:r>
            <a:endParaRPr i="1" sz="1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1" name="Google Shape;121;p19"/>
          <p:cNvSpPr txBox="1"/>
          <p:nvPr>
            <p:ph type="title"/>
          </p:nvPr>
        </p:nvSpPr>
        <p:spPr>
          <a:xfrm>
            <a:off x="2458700" y="212896"/>
            <a:ext cx="9350400" cy="11082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accent1"/>
                </a:solidFill>
              </a:rPr>
              <a:t>Engineering 2-ketoacid decarboxylases for production of isobutanol in </a:t>
            </a:r>
            <a:r>
              <a:rPr i="1" lang="en-US" sz="3600">
                <a:solidFill>
                  <a:schemeClr val="accent1"/>
                </a:solidFill>
              </a:rPr>
              <a:t>S. cerevisiae</a:t>
            </a:r>
            <a:endParaRPr i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