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fc7bf85496_2_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2fc7bf85496_2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p:nvPr/>
        </p:nvSpPr>
        <p:spPr>
          <a:xfrm>
            <a:off x="0" y="6320118"/>
            <a:ext cx="12192000" cy="537900"/>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venir"/>
              <a:ea typeface="Avenir"/>
              <a:cs typeface="Avenir"/>
              <a:sym typeface="Avenir"/>
            </a:endParaRPr>
          </a:p>
        </p:txBody>
      </p:sp>
      <p:pic>
        <p:nvPicPr>
          <p:cNvPr id="19" name="Google Shape;19;p2"/>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20" name="Google Shape;20;p2"/>
          <p:cNvSpPr txBox="1"/>
          <p:nvPr/>
        </p:nvSpPr>
        <p:spPr>
          <a:xfrm>
            <a:off x="7694875" y="6404400"/>
            <a:ext cx="42846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800" u="none" cap="none" strike="noStrike">
                <a:solidFill>
                  <a:srgbClr val="FFFFFF"/>
                </a:solidFill>
                <a:latin typeface="Avenir"/>
                <a:ea typeface="Avenir"/>
                <a:cs typeface="Avenir"/>
                <a:sym typeface="Avenir"/>
              </a:rPr>
              <a:t>Biological and Environmental Research</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 name="Google Shape;23;p3"/>
          <p:cNvSpPr txBox="1"/>
          <p:nvPr>
            <p:ph type="ctrTitle"/>
          </p:nvPr>
        </p:nvSpPr>
        <p:spPr>
          <a:xfrm>
            <a:off x="6023112" y="421517"/>
            <a:ext cx="5605671" cy="165576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lt1"/>
              </a:buClr>
              <a:buSzPts val="5400"/>
              <a:buFont typeface="Calibri"/>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subTitle"/>
          </p:nvPr>
        </p:nvSpPr>
        <p:spPr>
          <a:xfrm>
            <a:off x="6023112" y="3602038"/>
            <a:ext cx="5605671"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28" name="Google Shape;28;p4"/>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29" name="Google Shape;29;p4"/>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4" name="Google Shape;34;p5"/>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35" name="Google Shape;35;p5"/>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2" name="Google Shape;42;p6"/>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43" name="Google Shape;43;p6"/>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6" name="Google Shape;46;p7"/>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47" name="Google Shape;47;p7"/>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50" name="Google Shape;50;p8"/>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 name="Google Shape;54;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55" name="Google Shape;55;p9"/>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56" name="Google Shape;56;p9"/>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7" name="Shape 57"/>
        <p:cNvGrpSpPr/>
        <p:nvPr/>
      </p:nvGrpSpPr>
      <p:grpSpPr>
        <a:xfrm>
          <a:off x="0" y="0"/>
          <a:ext cx="0" cy="0"/>
          <a:chOff x="0" y="0"/>
          <a:chExt cx="0" cy="0"/>
        </a:xfrm>
      </p:grpSpPr>
      <p:sp>
        <p:nvSpPr>
          <p:cNvPr id="58" name="Google Shape;58;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0"/>
          <p:cNvSpPr/>
          <p:nvPr>
            <p:ph idx="2" type="pic"/>
          </p:nvPr>
        </p:nvSpPr>
        <p:spPr>
          <a:xfrm>
            <a:off x="5183188" y="987425"/>
            <a:ext cx="6172200" cy="4873625"/>
          </a:xfrm>
          <a:prstGeom prst="rect">
            <a:avLst/>
          </a:prstGeom>
          <a:noFill/>
          <a:ln>
            <a:noFill/>
          </a:ln>
        </p:spPr>
      </p:sp>
      <p:sp>
        <p:nvSpPr>
          <p:cNvPr id="60" name="Google Shape;60;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61" name="Google Shape;61;p10"/>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62" name="Google Shape;62;p10"/>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3" name="Shape 63"/>
        <p:cNvGrpSpPr/>
        <p:nvPr/>
      </p:nvGrpSpPr>
      <p:grpSpPr>
        <a:xfrm>
          <a:off x="0" y="0"/>
          <a:ext cx="0" cy="0"/>
          <a:chOff x="0" y="0"/>
          <a:chExt cx="0" cy="0"/>
        </a:xfrm>
      </p:grpSpPr>
      <p:sp>
        <p:nvSpPr>
          <p:cNvPr id="64" name="Google Shape;6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6" name="Google Shape;66;p11"/>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67" name="Google Shape;67;p11"/>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71" name="Google Shape;71;p12"/>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72" name="Google Shape;72;p12"/>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4"/>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4"/>
          <p:cNvSpPr txBox="1"/>
          <p:nvPr/>
        </p:nvSpPr>
        <p:spPr>
          <a:xfrm>
            <a:off x="8417169" y="6398798"/>
            <a:ext cx="37748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cap="none" strike="noStrike">
                <a:solidFill>
                  <a:schemeClr val="lt1"/>
                </a:solidFill>
                <a:latin typeface="Avenir"/>
                <a:ea typeface="Avenir"/>
                <a:cs typeface="Avenir"/>
                <a:sym typeface="Avenir"/>
              </a:rPr>
              <a:t>Biological and Environmental Research</a:t>
            </a:r>
            <a:endParaRPr/>
          </a:p>
        </p:txBody>
      </p:sp>
      <p:pic>
        <p:nvPicPr>
          <p:cNvPr id="80" name="Google Shape;80;p14"/>
          <p:cNvPicPr preferRelativeResize="0"/>
          <p:nvPr/>
        </p:nvPicPr>
        <p:blipFill>
          <a:blip r:embed="rId2">
            <a:alphaModFix/>
          </a:blip>
          <a:stretch>
            <a:fillRect/>
          </a:stretch>
        </p:blipFill>
        <p:spPr>
          <a:xfrm>
            <a:off x="0" y="6384250"/>
            <a:ext cx="12192000" cy="520075"/>
          </a:xfrm>
          <a:prstGeom prst="rect">
            <a:avLst/>
          </a:prstGeom>
          <a:noFill/>
          <a:ln>
            <a:noFill/>
          </a:ln>
        </p:spPr>
      </p:pic>
      <p:pic>
        <p:nvPicPr>
          <p:cNvPr id="81" name="Google Shape;81;p14"/>
          <p:cNvPicPr preferRelativeResize="0"/>
          <p:nvPr/>
        </p:nvPicPr>
        <p:blipFill>
          <a:blip r:embed="rId3">
            <a:alphaModFix/>
          </a:blip>
          <a:stretch>
            <a:fillRect/>
          </a:stretch>
        </p:blipFill>
        <p:spPr>
          <a:xfrm>
            <a:off x="152388" y="6384259"/>
            <a:ext cx="11887200" cy="52006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B324F"/>
        </a:solidFill>
      </p:bgPr>
    </p:bg>
    <p:spTree>
      <p:nvGrpSpPr>
        <p:cNvPr id="82" name="Shape 82"/>
        <p:cNvGrpSpPr/>
        <p:nvPr/>
      </p:nvGrpSpPr>
      <p:grpSpPr>
        <a:xfrm>
          <a:off x="0" y="0"/>
          <a:ext cx="0" cy="0"/>
          <a:chOff x="0" y="0"/>
          <a:chExt cx="0" cy="0"/>
        </a:xfrm>
      </p:grpSpPr>
      <p:sp>
        <p:nvSpPr>
          <p:cNvPr id="83" name="Google Shape;83;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Avenir"/>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Font typeface="Avenir"/>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5" name="Google Shape;85;p15"/>
          <p:cNvSpPr txBox="1"/>
          <p:nvPr>
            <p:ph idx="10" type="dt"/>
          </p:nvPr>
        </p:nvSpPr>
        <p:spPr>
          <a:xfrm>
            <a:off x="2928257" y="6413161"/>
            <a:ext cx="968829"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100">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86" name="Google Shape;86;p15"/>
          <p:cNvSpPr txBox="1"/>
          <p:nvPr>
            <p:ph idx="11" type="ftr"/>
          </p:nvPr>
        </p:nvSpPr>
        <p:spPr>
          <a:xfrm>
            <a:off x="4038600" y="641316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100">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87" name="Google Shape;87;p15"/>
          <p:cNvSpPr/>
          <p:nvPr/>
        </p:nvSpPr>
        <p:spPr>
          <a:xfrm>
            <a:off x="0" y="5622878"/>
            <a:ext cx="12192000" cy="123512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88" name="Google Shape;88;p15"/>
          <p:cNvPicPr preferRelativeResize="0"/>
          <p:nvPr/>
        </p:nvPicPr>
        <p:blipFill rotWithShape="1">
          <a:blip r:embed="rId2">
            <a:alphaModFix/>
          </a:blip>
          <a:srcRect b="0" l="0" r="0" t="0"/>
          <a:stretch/>
        </p:blipFill>
        <p:spPr>
          <a:xfrm>
            <a:off x="132289" y="5815220"/>
            <a:ext cx="4894439" cy="901108"/>
          </a:xfrm>
          <a:prstGeom prst="rect">
            <a:avLst/>
          </a:prstGeom>
          <a:noFill/>
          <a:ln>
            <a:noFill/>
          </a:ln>
        </p:spPr>
      </p:pic>
      <p:sp>
        <p:nvSpPr>
          <p:cNvPr id="89" name="Google Shape;89;p15"/>
          <p:cNvSpPr txBox="1"/>
          <p:nvPr/>
        </p:nvSpPr>
        <p:spPr>
          <a:xfrm>
            <a:off x="7162800" y="5917273"/>
            <a:ext cx="50292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accent1"/>
                </a:solidFill>
                <a:latin typeface="Avenir"/>
                <a:ea typeface="Avenir"/>
                <a:cs typeface="Avenir"/>
                <a:sym typeface="Avenir"/>
              </a:rPr>
              <a:t>Energy.gov/science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16"/>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6"/>
          <p:cNvSpPr txBox="1"/>
          <p:nvPr>
            <p:ph idx="1" type="body"/>
          </p:nvPr>
        </p:nvSpPr>
        <p:spPr>
          <a:xfrm>
            <a:off x="408791" y="1194099"/>
            <a:ext cx="11317044" cy="4982864"/>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Font typeface="Arial"/>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16"/>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94" name="Google Shape;94;p16"/>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95" name="Google Shape;95;p16"/>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96" name="Google Shape;96;p16"/>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ntent 2">
  <p:cSld name="Title with content 2">
    <p:spTree>
      <p:nvGrpSpPr>
        <p:cNvPr id="97" name="Shape 97"/>
        <p:cNvGrpSpPr/>
        <p:nvPr/>
      </p:nvGrpSpPr>
      <p:grpSpPr>
        <a:xfrm>
          <a:off x="0" y="0"/>
          <a:ext cx="0" cy="0"/>
          <a:chOff x="0" y="0"/>
          <a:chExt cx="0" cy="0"/>
        </a:xfrm>
      </p:grpSpPr>
      <p:sp>
        <p:nvSpPr>
          <p:cNvPr id="98" name="Google Shape;98;p17"/>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99" name="Google Shape;99;p17"/>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00" name="Google Shape;100;p17"/>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01" name="Google Shape;101;p17"/>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7"/>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3" name="Google Shape;103;p17"/>
          <p:cNvSpPr txBox="1"/>
          <p:nvPr>
            <p:ph idx="1" type="body"/>
          </p:nvPr>
        </p:nvSpPr>
        <p:spPr>
          <a:xfrm>
            <a:off x="439738" y="1681163"/>
            <a:ext cx="5430484" cy="4143375"/>
          </a:xfrm>
          <a:prstGeom prst="rect">
            <a:avLst/>
          </a:prstGeom>
          <a:solidFill>
            <a:schemeClr val="accent1"/>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17"/>
          <p:cNvSpPr txBox="1"/>
          <p:nvPr>
            <p:ph idx="2" type="body"/>
          </p:nvPr>
        </p:nvSpPr>
        <p:spPr>
          <a:xfrm>
            <a:off x="6333067" y="1681163"/>
            <a:ext cx="5454121" cy="4143375"/>
          </a:xfrm>
          <a:prstGeom prst="rect">
            <a:avLst/>
          </a:prstGeom>
          <a:solidFill>
            <a:srgbClr val="248A97"/>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ntent 3">
  <p:cSld name="Title with content 3">
    <p:spTree>
      <p:nvGrpSpPr>
        <p:cNvPr id="105" name="Shape 105"/>
        <p:cNvGrpSpPr/>
        <p:nvPr/>
      </p:nvGrpSpPr>
      <p:grpSpPr>
        <a:xfrm>
          <a:off x="0" y="0"/>
          <a:ext cx="0" cy="0"/>
          <a:chOff x="0" y="0"/>
          <a:chExt cx="0" cy="0"/>
        </a:xfrm>
      </p:grpSpPr>
      <p:sp>
        <p:nvSpPr>
          <p:cNvPr id="106" name="Google Shape;106;p18"/>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107" name="Google Shape;107;p18"/>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08" name="Google Shape;108;p18"/>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09" name="Google Shape;109;p18"/>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8"/>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1" name="Google Shape;111;p18"/>
          <p:cNvSpPr txBox="1"/>
          <p:nvPr>
            <p:ph idx="1" type="body"/>
          </p:nvPr>
        </p:nvSpPr>
        <p:spPr>
          <a:xfrm>
            <a:off x="439738" y="1681163"/>
            <a:ext cx="3578225" cy="4143375"/>
          </a:xfrm>
          <a:prstGeom prst="rect">
            <a:avLst/>
          </a:prstGeom>
          <a:solidFill>
            <a:schemeClr val="accent1"/>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8"/>
          <p:cNvSpPr txBox="1"/>
          <p:nvPr>
            <p:ph idx="2" type="body"/>
          </p:nvPr>
        </p:nvSpPr>
        <p:spPr>
          <a:xfrm>
            <a:off x="4327525" y="1681163"/>
            <a:ext cx="3576638" cy="4143375"/>
          </a:xfrm>
          <a:prstGeom prst="rect">
            <a:avLst/>
          </a:prstGeom>
          <a:solidFill>
            <a:schemeClr val="accent4"/>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8"/>
          <p:cNvSpPr txBox="1"/>
          <p:nvPr>
            <p:ph idx="3" type="body"/>
          </p:nvPr>
        </p:nvSpPr>
        <p:spPr>
          <a:xfrm>
            <a:off x="8212138" y="1681163"/>
            <a:ext cx="3575050" cy="4143375"/>
          </a:xfrm>
          <a:prstGeom prst="rect">
            <a:avLst/>
          </a:prstGeom>
          <a:solidFill>
            <a:srgbClr val="248A97"/>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round)">
  <p:cSld name="Text with picture (round)">
    <p:spTree>
      <p:nvGrpSpPr>
        <p:cNvPr id="114" name="Shape 114"/>
        <p:cNvGrpSpPr/>
        <p:nvPr/>
      </p:nvGrpSpPr>
      <p:grpSpPr>
        <a:xfrm>
          <a:off x="0" y="0"/>
          <a:ext cx="0" cy="0"/>
          <a:chOff x="0" y="0"/>
          <a:chExt cx="0" cy="0"/>
        </a:xfrm>
      </p:grpSpPr>
      <p:sp>
        <p:nvSpPr>
          <p:cNvPr id="115" name="Google Shape;115;p19"/>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19"/>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17" name="Google Shape;117;p19"/>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18" name="Google Shape;118;p19"/>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19" name="Google Shape;119;p19"/>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20" name="Google Shape;120;p19"/>
          <p:cNvSpPr/>
          <p:nvPr>
            <p:ph idx="2" type="pic"/>
          </p:nvPr>
        </p:nvSpPr>
        <p:spPr>
          <a:xfrm>
            <a:off x="6920089" y="1045804"/>
            <a:ext cx="5271912" cy="5274034"/>
          </a:xfrm>
          <a:prstGeom prst="rect">
            <a:avLst/>
          </a:prstGeom>
          <a:noFill/>
          <a:ln>
            <a:noFill/>
          </a:ln>
        </p:spPr>
      </p:sp>
      <p:sp>
        <p:nvSpPr>
          <p:cNvPr id="121" name="Google Shape;121;p19"/>
          <p:cNvSpPr txBox="1"/>
          <p:nvPr>
            <p:ph idx="1" type="body"/>
          </p:nvPr>
        </p:nvSpPr>
        <p:spPr>
          <a:xfrm>
            <a:off x="409575" y="1389063"/>
            <a:ext cx="6227763"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circles)">
  <p:cSld name="Text with picture (circles)">
    <p:spTree>
      <p:nvGrpSpPr>
        <p:cNvPr id="122" name="Shape 122"/>
        <p:cNvGrpSpPr/>
        <p:nvPr/>
      </p:nvGrpSpPr>
      <p:grpSpPr>
        <a:xfrm>
          <a:off x="0" y="0"/>
          <a:ext cx="0" cy="0"/>
          <a:chOff x="0" y="0"/>
          <a:chExt cx="0" cy="0"/>
        </a:xfrm>
      </p:grpSpPr>
      <p:sp>
        <p:nvSpPr>
          <p:cNvPr id="123" name="Google Shape;123;p20"/>
          <p:cNvSpPr txBox="1"/>
          <p:nvPr>
            <p:ph type="title"/>
          </p:nvPr>
        </p:nvSpPr>
        <p:spPr>
          <a:xfrm>
            <a:off x="408791" y="177283"/>
            <a:ext cx="8668421"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0"/>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25" name="Google Shape;125;p20"/>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26" name="Google Shape;126;p20"/>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27" name="Google Shape;127;p20"/>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28" name="Google Shape;128;p20"/>
          <p:cNvSpPr txBox="1"/>
          <p:nvPr>
            <p:ph idx="1" type="body"/>
          </p:nvPr>
        </p:nvSpPr>
        <p:spPr>
          <a:xfrm>
            <a:off x="409575" y="1389063"/>
            <a:ext cx="4580089"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0"/>
          <p:cNvSpPr/>
          <p:nvPr>
            <p:ph idx="2" type="pic"/>
          </p:nvPr>
        </p:nvSpPr>
        <p:spPr>
          <a:xfrm>
            <a:off x="6164263" y="1320659"/>
            <a:ext cx="1543050" cy="1543191"/>
          </a:xfrm>
          <a:prstGeom prst="ellipse">
            <a:avLst/>
          </a:prstGeom>
          <a:noFill/>
          <a:ln>
            <a:noFill/>
          </a:ln>
        </p:spPr>
      </p:sp>
      <p:sp>
        <p:nvSpPr>
          <p:cNvPr id="130" name="Google Shape;130;p20"/>
          <p:cNvSpPr/>
          <p:nvPr>
            <p:ph idx="3" type="pic"/>
          </p:nvPr>
        </p:nvSpPr>
        <p:spPr>
          <a:xfrm>
            <a:off x="8918700" y="529330"/>
            <a:ext cx="2835150" cy="2834583"/>
          </a:xfrm>
          <a:prstGeom prst="ellipse">
            <a:avLst/>
          </a:prstGeom>
          <a:noFill/>
          <a:ln>
            <a:noFill/>
          </a:ln>
        </p:spPr>
      </p:sp>
      <p:sp>
        <p:nvSpPr>
          <p:cNvPr id="131" name="Google Shape;131;p20"/>
          <p:cNvSpPr/>
          <p:nvPr>
            <p:ph idx="4" type="pic"/>
          </p:nvPr>
        </p:nvSpPr>
        <p:spPr>
          <a:xfrm>
            <a:off x="7245351" y="2667000"/>
            <a:ext cx="1831861" cy="1833563"/>
          </a:xfrm>
          <a:prstGeom prst="ellipse">
            <a:avLst/>
          </a:prstGeom>
          <a:noFill/>
          <a:ln>
            <a:noFill/>
          </a:ln>
        </p:spPr>
      </p:sp>
      <p:sp>
        <p:nvSpPr>
          <p:cNvPr id="132" name="Google Shape;132;p20"/>
          <p:cNvSpPr/>
          <p:nvPr>
            <p:ph idx="5" type="pic"/>
          </p:nvPr>
        </p:nvSpPr>
        <p:spPr>
          <a:xfrm>
            <a:off x="5463822" y="4007983"/>
            <a:ext cx="2210192" cy="2210466"/>
          </a:xfrm>
          <a:prstGeom prst="ellipse">
            <a:avLst/>
          </a:prstGeom>
          <a:noFill/>
          <a:ln>
            <a:noFill/>
          </a:ln>
        </p:spPr>
      </p:sp>
      <p:sp>
        <p:nvSpPr>
          <p:cNvPr id="133" name="Google Shape;133;p20"/>
          <p:cNvSpPr/>
          <p:nvPr>
            <p:ph idx="6" type="pic"/>
          </p:nvPr>
        </p:nvSpPr>
        <p:spPr>
          <a:xfrm>
            <a:off x="9218855" y="3630613"/>
            <a:ext cx="2392119" cy="2392362"/>
          </a:xfrm>
          <a:prstGeom prst="ellipse">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stripe)">
  <p:cSld name="Text with picture (stripe)">
    <p:spTree>
      <p:nvGrpSpPr>
        <p:cNvPr id="134" name="Shape 134"/>
        <p:cNvGrpSpPr/>
        <p:nvPr/>
      </p:nvGrpSpPr>
      <p:grpSpPr>
        <a:xfrm>
          <a:off x="0" y="0"/>
          <a:ext cx="0" cy="0"/>
          <a:chOff x="0" y="0"/>
          <a:chExt cx="0" cy="0"/>
        </a:xfrm>
      </p:grpSpPr>
      <p:sp>
        <p:nvSpPr>
          <p:cNvPr id="135" name="Google Shape;135;p21"/>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1"/>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37" name="Google Shape;137;p21"/>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38" name="Google Shape;138;p21"/>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39" name="Google Shape;139;p21"/>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40" name="Google Shape;140;p21"/>
          <p:cNvSpPr txBox="1"/>
          <p:nvPr>
            <p:ph idx="1" type="body"/>
          </p:nvPr>
        </p:nvSpPr>
        <p:spPr>
          <a:xfrm>
            <a:off x="409576" y="1389063"/>
            <a:ext cx="5212292"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21"/>
          <p:cNvSpPr/>
          <p:nvPr>
            <p:ph idx="2" type="pic"/>
          </p:nvPr>
        </p:nvSpPr>
        <p:spPr>
          <a:xfrm>
            <a:off x="5947085" y="1446839"/>
            <a:ext cx="6244914" cy="4481287"/>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with picture (stripe)">
  <p:cSld name="1_Text with picture (stripe)">
    <p:spTree>
      <p:nvGrpSpPr>
        <p:cNvPr id="142" name="Shape 142"/>
        <p:cNvGrpSpPr/>
        <p:nvPr/>
      </p:nvGrpSpPr>
      <p:grpSpPr>
        <a:xfrm>
          <a:off x="0" y="0"/>
          <a:ext cx="0" cy="0"/>
          <a:chOff x="0" y="0"/>
          <a:chExt cx="0" cy="0"/>
        </a:xfrm>
      </p:grpSpPr>
      <p:sp>
        <p:nvSpPr>
          <p:cNvPr id="143" name="Google Shape;143;p22"/>
          <p:cNvSpPr txBox="1"/>
          <p:nvPr>
            <p:ph type="title"/>
          </p:nvPr>
        </p:nvSpPr>
        <p:spPr>
          <a:xfrm>
            <a:off x="408791" y="177283"/>
            <a:ext cx="8723920"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2"/>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45" name="Google Shape;145;p22"/>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46" name="Google Shape;146;p22"/>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47" name="Google Shape;147;p22"/>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48" name="Google Shape;148;p22"/>
          <p:cNvSpPr txBox="1"/>
          <p:nvPr>
            <p:ph idx="1" type="body"/>
          </p:nvPr>
        </p:nvSpPr>
        <p:spPr>
          <a:xfrm>
            <a:off x="409576" y="1389063"/>
            <a:ext cx="5212292"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22"/>
          <p:cNvSpPr/>
          <p:nvPr>
            <p:ph idx="2" type="pic"/>
          </p:nvPr>
        </p:nvSpPr>
        <p:spPr>
          <a:xfrm>
            <a:off x="5856088" y="1"/>
            <a:ext cx="6335912" cy="6263859"/>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0" name="Shape 150"/>
        <p:cNvGrpSpPr/>
        <p:nvPr/>
      </p:nvGrpSpPr>
      <p:grpSpPr>
        <a:xfrm>
          <a:off x="0" y="0"/>
          <a:ext cx="0" cy="0"/>
          <a:chOff x="0" y="0"/>
          <a:chExt cx="0" cy="0"/>
        </a:xfrm>
      </p:grpSpPr>
      <p:sp>
        <p:nvSpPr>
          <p:cNvPr id="151" name="Google Shape;151;p23"/>
          <p:cNvSpPr/>
          <p:nvPr>
            <p:ph idx="2" type="pic"/>
          </p:nvPr>
        </p:nvSpPr>
        <p:spPr>
          <a:xfrm>
            <a:off x="6096000" y="1"/>
            <a:ext cx="6095999" cy="6324600"/>
          </a:xfrm>
          <a:prstGeom prst="rect">
            <a:avLst/>
          </a:prstGeom>
          <a:noFill/>
          <a:ln>
            <a:noFill/>
          </a:ln>
        </p:spPr>
      </p:sp>
      <p:sp>
        <p:nvSpPr>
          <p:cNvPr id="152" name="Google Shape;152;p23"/>
          <p:cNvSpPr txBox="1"/>
          <p:nvPr>
            <p:ph type="title"/>
          </p:nvPr>
        </p:nvSpPr>
        <p:spPr>
          <a:xfrm>
            <a:off x="361950" y="352977"/>
            <a:ext cx="5448300" cy="141888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23"/>
          <p:cNvSpPr txBox="1"/>
          <p:nvPr>
            <p:ph idx="1" type="body"/>
          </p:nvPr>
        </p:nvSpPr>
        <p:spPr>
          <a:xfrm>
            <a:off x="361950" y="2043953"/>
            <a:ext cx="5448300" cy="38250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Font typeface="Avenir"/>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4" name="Google Shape;154;p23"/>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55" name="Google Shape;155;p23"/>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56" name="Google Shape;156;p23"/>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57" name="Google Shape;157;p23"/>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8" name="Shape 158"/>
        <p:cNvGrpSpPr/>
        <p:nvPr/>
      </p:nvGrpSpPr>
      <p:grpSpPr>
        <a:xfrm>
          <a:off x="0" y="0"/>
          <a:ext cx="0" cy="0"/>
          <a:chOff x="0" y="0"/>
          <a:chExt cx="0" cy="0"/>
        </a:xfrm>
      </p:grpSpPr>
      <p:sp>
        <p:nvSpPr>
          <p:cNvPr id="159" name="Google Shape;159;p24"/>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60" name="Google Shape;160;p24"/>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61" name="Google Shape;161;p24"/>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62" name="Google Shape;162;p24"/>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13"/>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venir"/>
              <a:buNone/>
              <a:defRPr b="1" i="0" sz="4000" u="none" cap="none" strike="noStrik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 name="Google Shape;75;p13"/>
          <p:cNvSpPr txBox="1"/>
          <p:nvPr>
            <p:ph idx="1" type="body"/>
          </p:nvPr>
        </p:nvSpPr>
        <p:spPr>
          <a:xfrm>
            <a:off x="408791" y="1194099"/>
            <a:ext cx="11317044" cy="4982864"/>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1pPr>
            <a:lvl2pPr indent="-355600" lvl="1" marL="914400" marR="0" rtl="0" algn="l">
              <a:lnSpc>
                <a:spcPct val="90000"/>
              </a:lnSpc>
              <a:spcBef>
                <a:spcPts val="500"/>
              </a:spcBef>
              <a:spcAft>
                <a:spcPts val="0"/>
              </a:spcAft>
              <a:buClr>
                <a:schemeClr val="dk1"/>
              </a:buClr>
              <a:buSzPts val="2000"/>
              <a:buFont typeface="Avenir"/>
              <a:buChar char="◦"/>
              <a:defRPr b="0" i="0" sz="2000" u="none" cap="none" strike="noStrike">
                <a:solidFill>
                  <a:schemeClr val="dk1"/>
                </a:solidFill>
                <a:latin typeface="Avenir"/>
                <a:ea typeface="Avenir"/>
                <a:cs typeface="Avenir"/>
                <a:sym typeface="Avenir"/>
              </a:defRPr>
            </a:lvl2pPr>
            <a:lvl3pPr indent="-342900" lvl="2" marL="13716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Avenir"/>
                <a:ea typeface="Avenir"/>
                <a:cs typeface="Avenir"/>
                <a:sym typeface="Avenir"/>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76" name="Google Shape;76;p13"/>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1400" u="none" cap="none" strike="noStrike">
                <a:solidFill>
                  <a:schemeClr val="lt1"/>
                </a:solidFill>
                <a:latin typeface="Avenir"/>
                <a:ea typeface="Avenir"/>
                <a:cs typeface="Avenir"/>
                <a:sym typeface="Avenir"/>
              </a:defRPr>
            </a:lvl1pPr>
            <a:lvl2pPr indent="0" lvl="1" marL="0" marR="0" rtl="0" algn="ctr">
              <a:spcBef>
                <a:spcPts val="0"/>
              </a:spcBef>
              <a:buNone/>
              <a:defRPr b="0" i="0" sz="1400" u="none" cap="none" strike="noStrike">
                <a:solidFill>
                  <a:schemeClr val="lt1"/>
                </a:solidFill>
                <a:latin typeface="Avenir"/>
                <a:ea typeface="Avenir"/>
                <a:cs typeface="Avenir"/>
                <a:sym typeface="Avenir"/>
              </a:defRPr>
            </a:lvl2pPr>
            <a:lvl3pPr indent="0" lvl="2" marL="0" marR="0" rtl="0" algn="ctr">
              <a:spcBef>
                <a:spcPts val="0"/>
              </a:spcBef>
              <a:buNone/>
              <a:defRPr b="0" i="0" sz="1400" u="none" cap="none" strike="noStrike">
                <a:solidFill>
                  <a:schemeClr val="lt1"/>
                </a:solidFill>
                <a:latin typeface="Avenir"/>
                <a:ea typeface="Avenir"/>
                <a:cs typeface="Avenir"/>
                <a:sym typeface="Avenir"/>
              </a:defRPr>
            </a:lvl3pPr>
            <a:lvl4pPr indent="0" lvl="3" marL="0" marR="0" rtl="0" algn="ctr">
              <a:spcBef>
                <a:spcPts val="0"/>
              </a:spcBef>
              <a:buNone/>
              <a:defRPr b="0" i="0" sz="1400" u="none" cap="none" strike="noStrike">
                <a:solidFill>
                  <a:schemeClr val="lt1"/>
                </a:solidFill>
                <a:latin typeface="Avenir"/>
                <a:ea typeface="Avenir"/>
                <a:cs typeface="Avenir"/>
                <a:sym typeface="Avenir"/>
              </a:defRPr>
            </a:lvl4pPr>
            <a:lvl5pPr indent="0" lvl="4" marL="0" marR="0" rtl="0" algn="ctr">
              <a:spcBef>
                <a:spcPts val="0"/>
              </a:spcBef>
              <a:buNone/>
              <a:defRPr b="0" i="0" sz="1400" u="none" cap="none" strike="noStrike">
                <a:solidFill>
                  <a:schemeClr val="lt1"/>
                </a:solidFill>
                <a:latin typeface="Avenir"/>
                <a:ea typeface="Avenir"/>
                <a:cs typeface="Avenir"/>
                <a:sym typeface="Avenir"/>
              </a:defRPr>
            </a:lvl5pPr>
            <a:lvl6pPr indent="0" lvl="5" marL="0" marR="0" rtl="0" algn="ctr">
              <a:spcBef>
                <a:spcPts val="0"/>
              </a:spcBef>
              <a:buNone/>
              <a:defRPr b="0" i="0" sz="1400" u="none" cap="none" strike="noStrike">
                <a:solidFill>
                  <a:schemeClr val="lt1"/>
                </a:solidFill>
                <a:latin typeface="Avenir"/>
                <a:ea typeface="Avenir"/>
                <a:cs typeface="Avenir"/>
                <a:sym typeface="Avenir"/>
              </a:defRPr>
            </a:lvl6pPr>
            <a:lvl7pPr indent="0" lvl="6" marL="0" marR="0" rtl="0" algn="ctr">
              <a:spcBef>
                <a:spcPts val="0"/>
              </a:spcBef>
              <a:buNone/>
              <a:defRPr b="0" i="0" sz="1400" u="none" cap="none" strike="noStrike">
                <a:solidFill>
                  <a:schemeClr val="lt1"/>
                </a:solidFill>
                <a:latin typeface="Avenir"/>
                <a:ea typeface="Avenir"/>
                <a:cs typeface="Avenir"/>
                <a:sym typeface="Avenir"/>
              </a:defRPr>
            </a:lvl7pPr>
            <a:lvl8pPr indent="0" lvl="7" marL="0" marR="0" rtl="0" algn="ctr">
              <a:spcBef>
                <a:spcPts val="0"/>
              </a:spcBef>
              <a:buNone/>
              <a:defRPr b="0" i="0" sz="1400" u="none" cap="none" strike="noStrike">
                <a:solidFill>
                  <a:schemeClr val="lt1"/>
                </a:solidFill>
                <a:latin typeface="Avenir"/>
                <a:ea typeface="Avenir"/>
                <a:cs typeface="Avenir"/>
                <a:sym typeface="Avenir"/>
              </a:defRPr>
            </a:lvl8pPr>
            <a:lvl9pPr indent="0" lvl="8" marL="0" marR="0" rtl="0" algn="ctr">
              <a:spcBef>
                <a:spcPts val="0"/>
              </a:spcBef>
              <a:buNone/>
              <a:defRPr b="0" i="0" sz="1400" u="none" cap="none" strike="noStrike">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s://doi.org/10.1021/acsestengg.6c00440" TargetMode="External"/><Relationship Id="rId4" Type="http://schemas.openxmlformats.org/officeDocument/2006/relationships/image" Target="../media/image17.png"/><Relationship Id="rId5"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nvSpPr>
        <p:spPr>
          <a:xfrm>
            <a:off x="2493675" y="187050"/>
            <a:ext cx="9304500" cy="1032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b="1" lang="en-US" sz="3400">
                <a:solidFill>
                  <a:schemeClr val="accent1"/>
                </a:solidFill>
                <a:latin typeface="Times New Roman"/>
                <a:ea typeface="Times New Roman"/>
                <a:cs typeface="Times New Roman"/>
                <a:sym typeface="Times New Roman"/>
              </a:rPr>
              <a:t>Production of</a:t>
            </a:r>
            <a:r>
              <a:rPr b="1" lang="en-US" sz="3400">
                <a:solidFill>
                  <a:schemeClr val="accent1"/>
                </a:solidFill>
                <a:latin typeface="Times New Roman"/>
                <a:ea typeface="Times New Roman"/>
                <a:cs typeface="Times New Roman"/>
                <a:sym typeface="Times New Roman"/>
              </a:rPr>
              <a:t> lignin-derived biochemicals from post-anaerobic digestion manure </a:t>
            </a:r>
            <a:r>
              <a:rPr b="1" lang="en-US" sz="3400">
                <a:solidFill>
                  <a:schemeClr val="accent1"/>
                </a:solidFill>
                <a:highlight>
                  <a:schemeClr val="lt1"/>
                </a:highlight>
                <a:latin typeface="Times New Roman"/>
                <a:ea typeface="Times New Roman"/>
                <a:cs typeface="Times New Roman"/>
                <a:sym typeface="Times New Roman"/>
              </a:rPr>
              <a:t>fibers</a:t>
            </a:r>
            <a:endParaRPr sz="3400">
              <a:solidFill>
                <a:schemeClr val="accent1"/>
              </a:solidFill>
              <a:highlight>
                <a:schemeClr val="lt1"/>
              </a:highlight>
              <a:latin typeface="Times New Roman"/>
              <a:ea typeface="Times New Roman"/>
              <a:cs typeface="Times New Roman"/>
              <a:sym typeface="Times New Roman"/>
            </a:endParaRPr>
          </a:p>
        </p:txBody>
      </p:sp>
      <p:sp>
        <p:nvSpPr>
          <p:cNvPr id="168" name="Google Shape;168;p25"/>
          <p:cNvSpPr/>
          <p:nvPr/>
        </p:nvSpPr>
        <p:spPr>
          <a:xfrm>
            <a:off x="439150" y="1408050"/>
            <a:ext cx="7259100" cy="1211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1"/>
                </a:solidFill>
                <a:latin typeface="Times New Roman"/>
                <a:ea typeface="Times New Roman"/>
                <a:cs typeface="Times New Roman"/>
                <a:sym typeface="Times New Roman"/>
              </a:rPr>
              <a:t>Background/Objective</a:t>
            </a:r>
            <a:endParaRPr>
              <a:solidFill>
                <a:schemeClr val="accent1"/>
              </a:solidFill>
            </a:endParaRPr>
          </a:p>
          <a:p>
            <a:pPr indent="-254000" lvl="0" marL="285750" marR="0" rtl="0" algn="l">
              <a:lnSpc>
                <a:spcPct val="100000"/>
              </a:lnSpc>
              <a:spcBef>
                <a:spcPts val="0"/>
              </a:spcBef>
              <a:spcAft>
                <a:spcPts val="0"/>
              </a:spcAft>
              <a:buClr>
                <a:schemeClr val="dk1"/>
              </a:buClr>
              <a:buSzPts val="1300"/>
              <a:buChar char="•"/>
            </a:pPr>
            <a:r>
              <a:rPr lang="en-US" sz="1300">
                <a:latin typeface="Times New Roman"/>
                <a:ea typeface="Times New Roman"/>
                <a:cs typeface="Times New Roman"/>
                <a:sym typeface="Times New Roman"/>
              </a:rPr>
              <a:t>Anaerobic digestion of manure produces methane gas </a:t>
            </a:r>
            <a:r>
              <a:rPr lang="en-US" sz="1300">
                <a:solidFill>
                  <a:schemeClr val="dk1"/>
                </a:solidFill>
                <a:latin typeface="Times New Roman"/>
                <a:ea typeface="Times New Roman"/>
                <a:cs typeface="Times New Roman"/>
                <a:sym typeface="Times New Roman"/>
              </a:rPr>
              <a:t>and </a:t>
            </a:r>
            <a:r>
              <a:rPr lang="en-US" sz="1300">
                <a:solidFill>
                  <a:schemeClr val="dk1"/>
                </a:solidFill>
                <a:highlight>
                  <a:schemeClr val="lt1"/>
                </a:highlight>
                <a:latin typeface="Times New Roman"/>
                <a:ea typeface="Times New Roman"/>
                <a:cs typeface="Times New Roman"/>
                <a:sym typeface="Times New Roman"/>
              </a:rPr>
              <a:t>a digestate residue consisting of a liquid fraction used as fertilizer and a solid fraction (fibers) utilized as soil amendment and animal bedding</a:t>
            </a:r>
            <a:r>
              <a:rPr lang="en-US" sz="1300">
                <a:latin typeface="Times New Roman"/>
                <a:ea typeface="Times New Roman"/>
                <a:cs typeface="Times New Roman"/>
                <a:sym typeface="Times New Roman"/>
              </a:rPr>
              <a:t>. </a:t>
            </a:r>
            <a:r>
              <a:rPr lang="en-US" sz="1300">
                <a:solidFill>
                  <a:schemeClr val="dk1"/>
                </a:solidFill>
                <a:latin typeface="Times New Roman"/>
                <a:ea typeface="Times New Roman"/>
                <a:cs typeface="Times New Roman"/>
                <a:sym typeface="Times New Roman"/>
              </a:rPr>
              <a:t>This</a:t>
            </a:r>
            <a:r>
              <a:rPr lang="en-US" sz="1300">
                <a:latin typeface="Times New Roman"/>
                <a:ea typeface="Times New Roman"/>
                <a:cs typeface="Times New Roman"/>
                <a:sym typeface="Times New Roman"/>
              </a:rPr>
              <a:t> </a:t>
            </a:r>
            <a:r>
              <a:rPr lang="en-US" sz="1300">
                <a:solidFill>
                  <a:schemeClr val="dk1"/>
                </a:solidFill>
                <a:latin typeface="Times New Roman"/>
                <a:ea typeface="Times New Roman"/>
                <a:cs typeface="Times New Roman"/>
                <a:sym typeface="Times New Roman"/>
              </a:rPr>
              <a:t>study</a:t>
            </a:r>
            <a:r>
              <a:rPr lang="en-US" sz="1300">
                <a:latin typeface="Times New Roman"/>
                <a:ea typeface="Times New Roman"/>
                <a:cs typeface="Times New Roman"/>
                <a:sym typeface="Times New Roman"/>
              </a:rPr>
              <a:t> sought to identify the lignin content and aromatic composition of post-digestion manure fibers and evaluate the potential for microbial funneling to value-added products.</a:t>
            </a:r>
            <a:endParaRPr sz="1300"/>
          </a:p>
        </p:txBody>
      </p:sp>
      <p:sp>
        <p:nvSpPr>
          <p:cNvPr id="169" name="Google Shape;169;p25"/>
          <p:cNvSpPr/>
          <p:nvPr/>
        </p:nvSpPr>
        <p:spPr>
          <a:xfrm>
            <a:off x="439150" y="2553200"/>
            <a:ext cx="7259100" cy="1341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1"/>
                </a:solidFill>
                <a:latin typeface="Times New Roman"/>
                <a:ea typeface="Times New Roman"/>
                <a:cs typeface="Times New Roman"/>
                <a:sym typeface="Times New Roman"/>
              </a:rPr>
              <a:t>Approach</a:t>
            </a:r>
            <a:endParaRPr>
              <a:solidFill>
                <a:schemeClr val="accent1"/>
              </a:solidFill>
            </a:endParaRPr>
          </a:p>
          <a:p>
            <a:pPr indent="-254000" lvl="0" marL="285750" marR="0" rtl="0" algn="l">
              <a:lnSpc>
                <a:spcPct val="100000"/>
              </a:lnSpc>
              <a:spcBef>
                <a:spcPts val="0"/>
              </a:spcBef>
              <a:spcAft>
                <a:spcPts val="0"/>
              </a:spcAft>
              <a:buClr>
                <a:schemeClr val="dk1"/>
              </a:buClr>
              <a:buSzPts val="1300"/>
              <a:buChar char="•"/>
            </a:pPr>
            <a:r>
              <a:rPr lang="en-US" sz="1300">
                <a:solidFill>
                  <a:schemeClr val="dk1"/>
                </a:solidFill>
                <a:highlight>
                  <a:srgbClr val="FFFFFF"/>
                </a:highlight>
                <a:latin typeface="Times New Roman"/>
                <a:ea typeface="Times New Roman"/>
                <a:cs typeface="Times New Roman"/>
                <a:sym typeface="Times New Roman"/>
              </a:rPr>
              <a:t>Researchers performed co</a:t>
            </a:r>
            <a:r>
              <a:rPr lang="en-US" sz="1300">
                <a:solidFill>
                  <a:schemeClr val="dk1"/>
                </a:solidFill>
                <a:highlight>
                  <a:srgbClr val="FFFFFF"/>
                </a:highlight>
                <a:latin typeface="Times New Roman"/>
                <a:ea typeface="Times New Roman"/>
                <a:cs typeface="Times New Roman"/>
                <a:sym typeface="Times New Roman"/>
              </a:rPr>
              <a:t>mpositional analysis and nuclear magnetic resonance to determine the lignin content</a:t>
            </a:r>
            <a:r>
              <a:rPr lang="en-US" sz="1300">
                <a:solidFill>
                  <a:schemeClr val="dk1"/>
                </a:solidFill>
                <a:latin typeface="Times New Roman"/>
                <a:ea typeface="Times New Roman"/>
                <a:cs typeface="Times New Roman"/>
                <a:sym typeface="Times New Roman"/>
              </a:rPr>
              <a:t> </a:t>
            </a:r>
            <a:r>
              <a:rPr lang="en-US" sz="1300">
                <a:solidFill>
                  <a:schemeClr val="dk1"/>
                </a:solidFill>
                <a:highlight>
                  <a:srgbClr val="FFFFFF"/>
                </a:highlight>
                <a:latin typeface="Times New Roman"/>
                <a:ea typeface="Times New Roman"/>
                <a:cs typeface="Times New Roman"/>
                <a:sym typeface="Times New Roman"/>
              </a:rPr>
              <a:t>and aromatic composition of post-digestion fibers and evaluated two processes for producing aromatic-rich streams from the fibers: alkaline-based treatment and reductive catalytic fractionation (RCF). Alkaline pretreatment liquors were used for microbial upgrading to produce </a:t>
            </a:r>
            <a:r>
              <a:rPr lang="en-US" sz="1300">
                <a:solidFill>
                  <a:schemeClr val="dk1"/>
                </a:solidFill>
                <a:highlight>
                  <a:schemeClr val="lt1"/>
                </a:highlight>
                <a:latin typeface="Times New Roman"/>
                <a:ea typeface="Times New Roman"/>
                <a:cs typeface="Times New Roman"/>
                <a:sym typeface="Times New Roman"/>
              </a:rPr>
              <a:t>2-pyrone-4,6-dicarboxylic acid (PDC).</a:t>
            </a:r>
            <a:endParaRPr sz="1300">
              <a:latin typeface="Times New Roman"/>
              <a:ea typeface="Times New Roman"/>
              <a:cs typeface="Times New Roman"/>
              <a:sym typeface="Times New Roman"/>
            </a:endParaRPr>
          </a:p>
        </p:txBody>
      </p:sp>
      <p:sp>
        <p:nvSpPr>
          <p:cNvPr id="170" name="Google Shape;170;p25"/>
          <p:cNvSpPr/>
          <p:nvPr/>
        </p:nvSpPr>
        <p:spPr>
          <a:xfrm>
            <a:off x="385225" y="3895100"/>
            <a:ext cx="7259100" cy="1341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accent1"/>
                </a:solidFill>
                <a:highlight>
                  <a:schemeClr val="lt1"/>
                </a:highlight>
                <a:latin typeface="Times New Roman"/>
                <a:ea typeface="Times New Roman"/>
                <a:cs typeface="Times New Roman"/>
                <a:sym typeface="Times New Roman"/>
              </a:rPr>
              <a:t>Results</a:t>
            </a:r>
            <a:endParaRPr>
              <a:solidFill>
                <a:schemeClr val="accent1"/>
              </a:solidFill>
              <a:highlight>
                <a:schemeClr val="lt1"/>
              </a:highlight>
            </a:endParaRPr>
          </a:p>
          <a:p>
            <a:pPr indent="-254000" lvl="0" marL="285750" marR="0" rtl="0" algn="l">
              <a:spcBef>
                <a:spcPts val="0"/>
              </a:spcBef>
              <a:spcAft>
                <a:spcPts val="0"/>
              </a:spcAft>
              <a:buClr>
                <a:schemeClr val="dk1"/>
              </a:buClr>
              <a:buSzPts val="1300"/>
              <a:buFont typeface="Arial"/>
              <a:buChar char="•"/>
            </a:pPr>
            <a:r>
              <a:rPr lang="en-US" sz="1300">
                <a:solidFill>
                  <a:schemeClr val="dk1"/>
                </a:solidFill>
                <a:latin typeface="Times New Roman"/>
                <a:ea typeface="Times New Roman"/>
                <a:cs typeface="Times New Roman"/>
                <a:sym typeface="Times New Roman"/>
              </a:rPr>
              <a:t>Results showed lignin represents ~30% of the biomass by dry weight, comparable to whole plant biomass. RCF treatment produced 14 g aromatics/kg fibers; alkaline treated fibers produced 5.6 g aromatics/kg fibers. Bioconversion by </a:t>
            </a:r>
            <a:r>
              <a:rPr i="1" lang="en-US" sz="1300">
                <a:solidFill>
                  <a:schemeClr val="dk1"/>
                </a:solidFill>
                <a:latin typeface="Times New Roman"/>
                <a:ea typeface="Times New Roman"/>
                <a:cs typeface="Times New Roman"/>
                <a:sym typeface="Times New Roman"/>
              </a:rPr>
              <a:t>Novosphingobium</a:t>
            </a:r>
            <a:r>
              <a:rPr i="1" lang="en-US" sz="1300">
                <a:solidFill>
                  <a:schemeClr val="dk1"/>
                </a:solidFill>
                <a:latin typeface="Times New Roman"/>
                <a:ea typeface="Times New Roman"/>
                <a:cs typeface="Times New Roman"/>
                <a:sym typeface="Times New Roman"/>
              </a:rPr>
              <a:t> aromaticivorans</a:t>
            </a:r>
            <a:r>
              <a:rPr lang="en-US" sz="1300">
                <a:solidFill>
                  <a:schemeClr val="dk1"/>
                </a:solidFill>
                <a:latin typeface="Times New Roman"/>
                <a:ea typeface="Times New Roman"/>
                <a:cs typeface="Times New Roman"/>
                <a:sym typeface="Times New Roman"/>
              </a:rPr>
              <a:t> in a fed-batch bioreactor produced a yield of ~1 mol of PDC/mol measured aromatics at a rate of 0.2 g PDC/L∙h and a titer of 2.6 g PDC/L.  </a:t>
            </a:r>
            <a:endParaRPr sz="1300">
              <a:solidFill>
                <a:schemeClr val="dk1"/>
              </a:solidFill>
              <a:latin typeface="Times New Roman"/>
              <a:ea typeface="Times New Roman"/>
              <a:cs typeface="Times New Roman"/>
              <a:sym typeface="Times New Roman"/>
            </a:endParaRPr>
          </a:p>
        </p:txBody>
      </p:sp>
      <p:sp>
        <p:nvSpPr>
          <p:cNvPr id="171" name="Google Shape;171;p25"/>
          <p:cNvSpPr txBox="1"/>
          <p:nvPr/>
        </p:nvSpPr>
        <p:spPr>
          <a:xfrm>
            <a:off x="439150" y="5237000"/>
            <a:ext cx="111126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Times New Roman"/>
                <a:ea typeface="Times New Roman"/>
                <a:cs typeface="Times New Roman"/>
                <a:sym typeface="Times New Roman"/>
              </a:rPr>
              <a:t>Significance/Impacts</a:t>
            </a:r>
            <a:endParaRPr>
              <a:solidFill>
                <a:schemeClr val="accent1"/>
              </a:solidFill>
            </a:endParaRPr>
          </a:p>
          <a:p>
            <a:pPr indent="-254000" lvl="0" marL="285750" marR="0" rtl="0" algn="l">
              <a:spcBef>
                <a:spcPts val="0"/>
              </a:spcBef>
              <a:spcAft>
                <a:spcPts val="0"/>
              </a:spcAft>
              <a:buClr>
                <a:srgbClr val="1A8109"/>
              </a:buClr>
              <a:buSzPts val="1300"/>
              <a:buFont typeface="Arial"/>
              <a:buChar char="•"/>
            </a:pPr>
            <a:r>
              <a:rPr lang="en-US" sz="1300">
                <a:latin typeface="Times New Roman"/>
                <a:ea typeface="Times New Roman"/>
                <a:cs typeface="Times New Roman"/>
                <a:sym typeface="Times New Roman"/>
              </a:rPr>
              <a:t>U.S. beef and dairy cattle produce 43 million metric tons of manure annually. This study demonstrates that lignin aromatics remain after anaerobic digestion of dairy manure and that they can be extracted for production of value-added products such as PDC in support of </a:t>
            </a:r>
            <a:r>
              <a:rPr lang="en-US" sz="1300">
                <a:latin typeface="Times New Roman"/>
                <a:ea typeface="Times New Roman"/>
                <a:cs typeface="Times New Roman"/>
                <a:sym typeface="Times New Roman"/>
              </a:rPr>
              <a:t> a circular bioeconomy.</a:t>
            </a:r>
            <a:endParaRPr sz="1300"/>
          </a:p>
        </p:txBody>
      </p:sp>
      <p:sp>
        <p:nvSpPr>
          <p:cNvPr id="172" name="Google Shape;172;p25"/>
          <p:cNvSpPr txBox="1"/>
          <p:nvPr/>
        </p:nvSpPr>
        <p:spPr>
          <a:xfrm>
            <a:off x="439150" y="6086750"/>
            <a:ext cx="11641800" cy="246300"/>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latin typeface="Times New Roman"/>
                <a:ea typeface="Times New Roman"/>
                <a:cs typeface="Times New Roman"/>
                <a:sym typeface="Times New Roman"/>
              </a:rPr>
              <a:t>Riascos, B. D., et al. Postanaerobic Digestion Manure Fibers as a Renewable Source of Lignin-Derived Aromatic Compounds for Microbial Upgrading. ACS ES&amp;T Engineering. (2026). [DOI:</a:t>
            </a:r>
            <a:r>
              <a:rPr lang="en-US" sz="1000" u="sng">
                <a:solidFill>
                  <a:schemeClr val="hlink"/>
                </a:solidFill>
                <a:latin typeface="Times New Roman"/>
                <a:ea typeface="Times New Roman"/>
                <a:cs typeface="Times New Roman"/>
                <a:sym typeface="Times New Roman"/>
                <a:hlinkClick r:id="rId3"/>
              </a:rPr>
              <a:t>10.1021/acsestengg.6c00440</a:t>
            </a:r>
            <a:r>
              <a:rPr lang="en-US" sz="1000">
                <a:latin typeface="Times New Roman"/>
                <a:ea typeface="Times New Roman"/>
                <a:cs typeface="Times New Roman"/>
                <a:sym typeface="Times New Roman"/>
              </a:rPr>
              <a:t>]</a:t>
            </a:r>
            <a:endParaRPr sz="1000">
              <a:latin typeface="Times New Roman"/>
              <a:ea typeface="Times New Roman"/>
              <a:cs typeface="Times New Roman"/>
              <a:sym typeface="Times New Roman"/>
            </a:endParaRPr>
          </a:p>
        </p:txBody>
      </p:sp>
      <p:pic>
        <p:nvPicPr>
          <p:cNvPr descr="Great Lakes Bioenergy Research Center logo with blue circles, an orange star, and a green leaf" id="173" name="Google Shape;173;p25"/>
          <p:cNvPicPr preferRelativeResize="0"/>
          <p:nvPr/>
        </p:nvPicPr>
        <p:blipFill rotWithShape="1">
          <a:blip r:embed="rId4">
            <a:alphaModFix/>
          </a:blip>
          <a:srcRect b="7927" l="0" r="0" t="7919"/>
          <a:stretch/>
        </p:blipFill>
        <p:spPr>
          <a:xfrm>
            <a:off x="405789" y="187053"/>
            <a:ext cx="2087890" cy="923330"/>
          </a:xfrm>
          <a:prstGeom prst="rect">
            <a:avLst/>
          </a:prstGeom>
          <a:noFill/>
          <a:ln>
            <a:noFill/>
          </a:ln>
        </p:spPr>
      </p:pic>
      <p:sp>
        <p:nvSpPr>
          <p:cNvPr id="174" name="Google Shape;174;p25"/>
          <p:cNvSpPr txBox="1"/>
          <p:nvPr/>
        </p:nvSpPr>
        <p:spPr>
          <a:xfrm>
            <a:off x="7788025" y="4692450"/>
            <a:ext cx="3763800" cy="54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000">
                <a:solidFill>
                  <a:schemeClr val="dk1"/>
                </a:solidFill>
                <a:highlight>
                  <a:schemeClr val="lt1"/>
                </a:highlight>
                <a:latin typeface="Times New Roman"/>
                <a:ea typeface="Times New Roman"/>
                <a:cs typeface="Times New Roman"/>
                <a:sym typeface="Times New Roman"/>
              </a:rPr>
              <a:t>The solid residue that remains after anaerobic digestion of manure contains </a:t>
            </a:r>
            <a:r>
              <a:rPr lang="en-US" sz="1000">
                <a:solidFill>
                  <a:schemeClr val="dk1"/>
                </a:solidFill>
                <a:latin typeface="Times New Roman"/>
                <a:ea typeface="Times New Roman"/>
                <a:cs typeface="Times New Roman"/>
                <a:sym typeface="Times New Roman"/>
              </a:rPr>
              <a:t>~30% lignin, which can be depolymerized for microbial funneling to PDC.</a:t>
            </a:r>
            <a:endParaRPr sz="1000">
              <a:solidFill>
                <a:schemeClr val="dk1"/>
              </a:solidFill>
              <a:latin typeface="Times New Roman"/>
              <a:ea typeface="Times New Roman"/>
              <a:cs typeface="Times New Roman"/>
              <a:sym typeface="Times New Roman"/>
            </a:endParaRPr>
          </a:p>
        </p:txBody>
      </p:sp>
      <p:pic>
        <p:nvPicPr>
          <p:cNvPr descr="Diagram of a manure-to-products pathway. A dairy cow and barn feed into an anaerobic digester (shown as a dome) that releases CH4 gas, converted to renewable natural gas (RNG), and separates manure into liquid and solid fractions. The liquid fraction is applied as fertilizer, looping back to the farm. The solid fraction yields lignin, which flows into a bioreactor, then a flask containing microbial culture, producing PDC in a labeled barrel." id="175" name="Google Shape;175;p25" title="manure_to_pdc_v2.jpg"/>
          <p:cNvPicPr preferRelativeResize="0"/>
          <p:nvPr/>
        </p:nvPicPr>
        <p:blipFill rotWithShape="1">
          <a:blip r:embed="rId5">
            <a:alphaModFix/>
          </a:blip>
          <a:srcRect b="603" l="0" r="0" t="593"/>
          <a:stretch/>
        </p:blipFill>
        <p:spPr>
          <a:xfrm>
            <a:off x="7788037" y="1341005"/>
            <a:ext cx="3763739" cy="335143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New Science">
      <a:dk1>
        <a:srgbClr val="000000"/>
      </a:dk1>
      <a:lt1>
        <a:srgbClr val="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