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2fc80ef0336_2_9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g2fc80ef0336_2_9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 name="Google Shape;18;p2"/>
          <p:cNvSpPr/>
          <p:nvPr/>
        </p:nvSpPr>
        <p:spPr>
          <a:xfrm>
            <a:off x="0" y="6320118"/>
            <a:ext cx="12192000" cy="537900"/>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venir"/>
              <a:ea typeface="Avenir"/>
              <a:cs typeface="Avenir"/>
              <a:sym typeface="Avenir"/>
            </a:endParaRPr>
          </a:p>
        </p:txBody>
      </p:sp>
      <p:pic>
        <p:nvPicPr>
          <p:cNvPr id="19" name="Google Shape;19;p2"/>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20" name="Google Shape;20;p2"/>
          <p:cNvSpPr txBox="1"/>
          <p:nvPr/>
        </p:nvSpPr>
        <p:spPr>
          <a:xfrm>
            <a:off x="7694875" y="6404400"/>
            <a:ext cx="4284600" cy="3693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US" sz="1800" u="none" cap="none" strike="noStrike">
                <a:solidFill>
                  <a:srgbClr val="FFFFFF"/>
                </a:solidFill>
                <a:latin typeface="Avenir"/>
                <a:ea typeface="Avenir"/>
                <a:cs typeface="Avenir"/>
                <a:sym typeface="Avenir"/>
              </a:rPr>
              <a:t>Biological and Environmental Research</a:t>
            </a:r>
            <a:endParaRPr/>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pic>
        <p:nvPicPr>
          <p:cNvPr id="22" name="Google Shape;22;p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3" name="Google Shape;23;p3"/>
          <p:cNvSpPr txBox="1"/>
          <p:nvPr>
            <p:ph type="ctrTitle"/>
          </p:nvPr>
        </p:nvSpPr>
        <p:spPr>
          <a:xfrm>
            <a:off x="6023112" y="421517"/>
            <a:ext cx="5605671" cy="165576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Clr>
                <a:schemeClr val="lt1"/>
              </a:buClr>
              <a:buSzPts val="5400"/>
              <a:buFont typeface="Calibri"/>
              <a:buNone/>
              <a:defRPr sz="5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
          <p:cNvSpPr txBox="1"/>
          <p:nvPr>
            <p:ph idx="1" type="subTitle"/>
          </p:nvPr>
        </p:nvSpPr>
        <p:spPr>
          <a:xfrm>
            <a:off x="6023112" y="3602038"/>
            <a:ext cx="5605671"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 name="Google Shape;27;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pic>
        <p:nvPicPr>
          <p:cNvPr id="28" name="Google Shape;28;p4"/>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29" name="Google Shape;29;p4"/>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0" name="Shape 30"/>
        <p:cNvGrpSpPr/>
        <p:nvPr/>
      </p:nvGrpSpPr>
      <p:grpSpPr>
        <a:xfrm>
          <a:off x="0" y="0"/>
          <a:ext cx="0" cy="0"/>
          <a:chOff x="0" y="0"/>
          <a:chExt cx="0" cy="0"/>
        </a:xfrm>
      </p:grpSpPr>
      <p:sp>
        <p:nvSpPr>
          <p:cNvPr id="31" name="Google Shape;31;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 name="Google Shape;32;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34" name="Google Shape;34;p5"/>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35" name="Google Shape;35;p5"/>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42" name="Google Shape;42;p6"/>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43" name="Google Shape;43;p6"/>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4" name="Shape 44"/>
        <p:cNvGrpSpPr/>
        <p:nvPr/>
      </p:nvGrpSpPr>
      <p:grpSpPr>
        <a:xfrm>
          <a:off x="0" y="0"/>
          <a:ext cx="0" cy="0"/>
          <a:chOff x="0" y="0"/>
          <a:chExt cx="0" cy="0"/>
        </a:xfrm>
      </p:grpSpPr>
      <p:sp>
        <p:nvSpPr>
          <p:cNvPr id="45" name="Google Shape;45;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46" name="Google Shape;46;p7"/>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47" name="Google Shape;47;p7"/>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pic>
        <p:nvPicPr>
          <p:cNvPr id="49" name="Google Shape;49;p8"/>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50" name="Google Shape;50;p8"/>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1" name="Shape 51"/>
        <p:cNvGrpSpPr/>
        <p:nvPr/>
      </p:nvGrpSpPr>
      <p:grpSpPr>
        <a:xfrm>
          <a:off x="0" y="0"/>
          <a:ext cx="0" cy="0"/>
          <a:chOff x="0" y="0"/>
          <a:chExt cx="0" cy="0"/>
        </a:xfrm>
      </p:grpSpPr>
      <p:sp>
        <p:nvSpPr>
          <p:cNvPr id="52" name="Google Shape;52;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 name="Google Shape;53;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4" name="Google Shape;54;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pic>
        <p:nvPicPr>
          <p:cNvPr id="55" name="Google Shape;55;p9"/>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56" name="Google Shape;56;p9"/>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7" name="Shape 57"/>
        <p:cNvGrpSpPr/>
        <p:nvPr/>
      </p:nvGrpSpPr>
      <p:grpSpPr>
        <a:xfrm>
          <a:off x="0" y="0"/>
          <a:ext cx="0" cy="0"/>
          <a:chOff x="0" y="0"/>
          <a:chExt cx="0" cy="0"/>
        </a:xfrm>
      </p:grpSpPr>
      <p:sp>
        <p:nvSpPr>
          <p:cNvPr id="58" name="Google Shape;58;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 name="Google Shape;59;p10"/>
          <p:cNvSpPr/>
          <p:nvPr>
            <p:ph idx="2" type="pic"/>
          </p:nvPr>
        </p:nvSpPr>
        <p:spPr>
          <a:xfrm>
            <a:off x="5183188" y="987425"/>
            <a:ext cx="6172200" cy="4873625"/>
          </a:xfrm>
          <a:prstGeom prst="rect">
            <a:avLst/>
          </a:prstGeom>
          <a:noFill/>
          <a:ln>
            <a:noFill/>
          </a:ln>
        </p:spPr>
      </p:sp>
      <p:sp>
        <p:nvSpPr>
          <p:cNvPr id="60" name="Google Shape;60;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pic>
        <p:nvPicPr>
          <p:cNvPr id="61" name="Google Shape;61;p10"/>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62" name="Google Shape;62;p10"/>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3" name="Shape 63"/>
        <p:cNvGrpSpPr/>
        <p:nvPr/>
      </p:nvGrpSpPr>
      <p:grpSpPr>
        <a:xfrm>
          <a:off x="0" y="0"/>
          <a:ext cx="0" cy="0"/>
          <a:chOff x="0" y="0"/>
          <a:chExt cx="0" cy="0"/>
        </a:xfrm>
      </p:grpSpPr>
      <p:sp>
        <p:nvSpPr>
          <p:cNvPr id="64" name="Google Shape;64;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 name="Google Shape;65;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66" name="Google Shape;66;p11"/>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67" name="Google Shape;67;p11"/>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8" name="Shape 68"/>
        <p:cNvGrpSpPr/>
        <p:nvPr/>
      </p:nvGrpSpPr>
      <p:grpSpPr>
        <a:xfrm>
          <a:off x="0" y="0"/>
          <a:ext cx="0" cy="0"/>
          <a:chOff x="0" y="0"/>
          <a:chExt cx="0" cy="0"/>
        </a:xfrm>
      </p:grpSpPr>
      <p:sp>
        <p:nvSpPr>
          <p:cNvPr id="69" name="Google Shape;6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71" name="Google Shape;71;p12"/>
          <p:cNvPicPr preferRelativeResize="0"/>
          <p:nvPr/>
        </p:nvPicPr>
        <p:blipFill rotWithShape="1">
          <a:blip r:embed="rId2">
            <a:alphaModFix/>
          </a:blip>
          <a:srcRect b="0" l="0" r="0" t="0"/>
          <a:stretch/>
        </p:blipFill>
        <p:spPr>
          <a:xfrm>
            <a:off x="0" y="6350000"/>
            <a:ext cx="12192000" cy="508000"/>
          </a:xfrm>
          <a:prstGeom prst="rect">
            <a:avLst/>
          </a:prstGeom>
          <a:noFill/>
          <a:ln>
            <a:noFill/>
          </a:ln>
        </p:spPr>
      </p:pic>
      <p:sp>
        <p:nvSpPr>
          <p:cNvPr id="72" name="Google Shape;72;p12"/>
          <p:cNvSpPr txBox="1"/>
          <p:nvPr/>
        </p:nvSpPr>
        <p:spPr>
          <a:xfrm>
            <a:off x="8448260" y="6492875"/>
            <a:ext cx="366696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lt1"/>
                </a:solidFill>
                <a:latin typeface="Calibri"/>
                <a:ea typeface="Calibri"/>
                <a:cs typeface="Calibri"/>
                <a:sym typeface="Calibri"/>
              </a:rPr>
              <a:t>Office of Biological and Environmental Research</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7" name="Shape 77"/>
        <p:cNvGrpSpPr/>
        <p:nvPr/>
      </p:nvGrpSpPr>
      <p:grpSpPr>
        <a:xfrm>
          <a:off x="0" y="0"/>
          <a:ext cx="0" cy="0"/>
          <a:chOff x="0" y="0"/>
          <a:chExt cx="0" cy="0"/>
        </a:xfrm>
      </p:grpSpPr>
      <p:sp>
        <p:nvSpPr>
          <p:cNvPr id="78" name="Google Shape;78;p14"/>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4"/>
          <p:cNvSpPr txBox="1"/>
          <p:nvPr/>
        </p:nvSpPr>
        <p:spPr>
          <a:xfrm>
            <a:off x="8417169" y="6398798"/>
            <a:ext cx="3774831"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600" u="none" cap="none" strike="noStrike">
                <a:solidFill>
                  <a:schemeClr val="lt1"/>
                </a:solidFill>
                <a:latin typeface="Avenir"/>
                <a:ea typeface="Avenir"/>
                <a:cs typeface="Avenir"/>
                <a:sym typeface="Avenir"/>
              </a:rPr>
              <a:t>Biological and Environmental Research</a:t>
            </a:r>
            <a:endParaRPr/>
          </a:p>
        </p:txBody>
      </p:sp>
      <p:pic>
        <p:nvPicPr>
          <p:cNvPr descr="Text&#10;&#10;Description automatically generated" id="80" name="Google Shape;80;p14"/>
          <p:cNvPicPr preferRelativeResize="0"/>
          <p:nvPr/>
        </p:nvPicPr>
        <p:blipFill rotWithShape="1">
          <a:blip r:embed="rId2">
            <a:alphaModFix/>
          </a:blip>
          <a:srcRect b="0" l="0" r="0" t="0"/>
          <a:stretch/>
        </p:blipFill>
        <p:spPr>
          <a:xfrm>
            <a:off x="322733" y="6367066"/>
            <a:ext cx="2743200" cy="455625"/>
          </a:xfrm>
          <a:prstGeom prst="rect">
            <a:avLst/>
          </a:prstGeom>
          <a:noFill/>
          <a:ln>
            <a:noFill/>
          </a:ln>
        </p:spPr>
      </p:pic>
      <p:pic>
        <p:nvPicPr>
          <p:cNvPr id="81" name="Google Shape;81;p14"/>
          <p:cNvPicPr preferRelativeResize="0"/>
          <p:nvPr/>
        </p:nvPicPr>
        <p:blipFill>
          <a:blip r:embed="rId3">
            <a:alphaModFix/>
          </a:blip>
          <a:stretch>
            <a:fillRect/>
          </a:stretch>
        </p:blipFill>
        <p:spPr>
          <a:xfrm>
            <a:off x="0" y="6384250"/>
            <a:ext cx="12192000" cy="520075"/>
          </a:xfrm>
          <a:prstGeom prst="rect">
            <a:avLst/>
          </a:prstGeom>
          <a:noFill/>
          <a:ln>
            <a:noFill/>
          </a:ln>
        </p:spPr>
      </p:pic>
      <p:pic>
        <p:nvPicPr>
          <p:cNvPr id="82" name="Google Shape;82;p14"/>
          <p:cNvPicPr preferRelativeResize="0"/>
          <p:nvPr/>
        </p:nvPicPr>
        <p:blipFill>
          <a:blip r:embed="rId4">
            <a:alphaModFix/>
          </a:blip>
          <a:stretch>
            <a:fillRect/>
          </a:stretch>
        </p:blipFill>
        <p:spPr>
          <a:xfrm>
            <a:off x="152388" y="6384259"/>
            <a:ext cx="11887200" cy="52006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B324F"/>
        </a:solidFill>
      </p:bgPr>
    </p:bg>
    <p:spTree>
      <p:nvGrpSpPr>
        <p:cNvPr id="83" name="Shape 83"/>
        <p:cNvGrpSpPr/>
        <p:nvPr/>
      </p:nvGrpSpPr>
      <p:grpSpPr>
        <a:xfrm>
          <a:off x="0" y="0"/>
          <a:ext cx="0" cy="0"/>
          <a:chOff x="0" y="0"/>
          <a:chExt cx="0" cy="0"/>
        </a:xfrm>
      </p:grpSpPr>
      <p:sp>
        <p:nvSpPr>
          <p:cNvPr id="84" name="Google Shape;84;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Avenir"/>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Font typeface="Avenir"/>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 name="Google Shape;86;p15"/>
          <p:cNvSpPr txBox="1"/>
          <p:nvPr>
            <p:ph idx="10" type="dt"/>
          </p:nvPr>
        </p:nvSpPr>
        <p:spPr>
          <a:xfrm>
            <a:off x="2928257" y="6413161"/>
            <a:ext cx="968829"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sz="1100">
                <a:solidFill>
                  <a:schemeClr val="dk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87" name="Google Shape;87;p15"/>
          <p:cNvSpPr txBox="1"/>
          <p:nvPr>
            <p:ph idx="11" type="ftr"/>
          </p:nvPr>
        </p:nvSpPr>
        <p:spPr>
          <a:xfrm>
            <a:off x="4038600" y="6413160"/>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100">
                <a:solidFill>
                  <a:schemeClr val="dk1"/>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88" name="Google Shape;88;p15"/>
          <p:cNvSpPr/>
          <p:nvPr/>
        </p:nvSpPr>
        <p:spPr>
          <a:xfrm>
            <a:off x="0" y="5622878"/>
            <a:ext cx="12192000" cy="123512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pic>
        <p:nvPicPr>
          <p:cNvPr id="89" name="Google Shape;89;p15"/>
          <p:cNvPicPr preferRelativeResize="0"/>
          <p:nvPr/>
        </p:nvPicPr>
        <p:blipFill rotWithShape="1">
          <a:blip r:embed="rId2">
            <a:alphaModFix/>
          </a:blip>
          <a:srcRect b="0" l="0" r="0" t="0"/>
          <a:stretch/>
        </p:blipFill>
        <p:spPr>
          <a:xfrm>
            <a:off x="132289" y="5815220"/>
            <a:ext cx="4894439" cy="901108"/>
          </a:xfrm>
          <a:prstGeom prst="rect">
            <a:avLst/>
          </a:prstGeom>
          <a:noFill/>
          <a:ln>
            <a:noFill/>
          </a:ln>
        </p:spPr>
      </p:pic>
      <p:sp>
        <p:nvSpPr>
          <p:cNvPr id="90" name="Google Shape;90;p15"/>
          <p:cNvSpPr txBox="1"/>
          <p:nvPr/>
        </p:nvSpPr>
        <p:spPr>
          <a:xfrm>
            <a:off x="7162800" y="5917273"/>
            <a:ext cx="5029200"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accent1"/>
                </a:solidFill>
                <a:latin typeface="Avenir"/>
                <a:ea typeface="Avenir"/>
                <a:cs typeface="Avenir"/>
                <a:sym typeface="Avenir"/>
              </a:rPr>
              <a:t>Energy.gov/science</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1" name="Shape 91"/>
        <p:cNvGrpSpPr/>
        <p:nvPr/>
      </p:nvGrpSpPr>
      <p:grpSpPr>
        <a:xfrm>
          <a:off x="0" y="0"/>
          <a:ext cx="0" cy="0"/>
          <a:chOff x="0" y="0"/>
          <a:chExt cx="0" cy="0"/>
        </a:xfrm>
      </p:grpSpPr>
      <p:sp>
        <p:nvSpPr>
          <p:cNvPr id="92" name="Google Shape;92;p16"/>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16"/>
          <p:cNvSpPr txBox="1"/>
          <p:nvPr>
            <p:ph idx="1" type="body"/>
          </p:nvPr>
        </p:nvSpPr>
        <p:spPr>
          <a:xfrm>
            <a:off x="408791" y="1194099"/>
            <a:ext cx="11317044" cy="4982864"/>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Font typeface="Arial"/>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p16"/>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95" name="Google Shape;95;p16"/>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96" name="Google Shape;96;p16"/>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97" name="Google Shape;97;p16"/>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content 2">
  <p:cSld name="Title with content 2">
    <p:spTree>
      <p:nvGrpSpPr>
        <p:cNvPr id="98" name="Shape 98"/>
        <p:cNvGrpSpPr/>
        <p:nvPr/>
      </p:nvGrpSpPr>
      <p:grpSpPr>
        <a:xfrm>
          <a:off x="0" y="0"/>
          <a:ext cx="0" cy="0"/>
          <a:chOff x="0" y="0"/>
          <a:chExt cx="0" cy="0"/>
        </a:xfrm>
      </p:grpSpPr>
      <p:sp>
        <p:nvSpPr>
          <p:cNvPr id="99" name="Google Shape;99;p17"/>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pic>
        <p:nvPicPr>
          <p:cNvPr id="100" name="Google Shape;100;p17"/>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01" name="Google Shape;101;p17"/>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02" name="Google Shape;102;p17"/>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17"/>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04" name="Google Shape;104;p17"/>
          <p:cNvSpPr txBox="1"/>
          <p:nvPr>
            <p:ph idx="1" type="body"/>
          </p:nvPr>
        </p:nvSpPr>
        <p:spPr>
          <a:xfrm>
            <a:off x="439738" y="1681163"/>
            <a:ext cx="5430484" cy="4143375"/>
          </a:xfrm>
          <a:prstGeom prst="rect">
            <a:avLst/>
          </a:prstGeom>
          <a:solidFill>
            <a:schemeClr val="accent1"/>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17"/>
          <p:cNvSpPr txBox="1"/>
          <p:nvPr>
            <p:ph idx="2" type="body"/>
          </p:nvPr>
        </p:nvSpPr>
        <p:spPr>
          <a:xfrm>
            <a:off x="6333067" y="1681163"/>
            <a:ext cx="5454121" cy="4143375"/>
          </a:xfrm>
          <a:prstGeom prst="rect">
            <a:avLst/>
          </a:prstGeom>
          <a:solidFill>
            <a:srgbClr val="248A97"/>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content 3">
  <p:cSld name="Title with content 3">
    <p:spTree>
      <p:nvGrpSpPr>
        <p:cNvPr id="106" name="Shape 106"/>
        <p:cNvGrpSpPr/>
        <p:nvPr/>
      </p:nvGrpSpPr>
      <p:grpSpPr>
        <a:xfrm>
          <a:off x="0" y="0"/>
          <a:ext cx="0" cy="0"/>
          <a:chOff x="0" y="0"/>
          <a:chExt cx="0" cy="0"/>
        </a:xfrm>
      </p:grpSpPr>
      <p:sp>
        <p:nvSpPr>
          <p:cNvPr id="107" name="Google Shape;107;p18"/>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pic>
        <p:nvPicPr>
          <p:cNvPr id="108" name="Google Shape;108;p18"/>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09" name="Google Shape;109;p18"/>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10" name="Google Shape;110;p18"/>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18"/>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US"/>
              <a:t>‹#›</a:t>
            </a:fld>
            <a:endParaRPr/>
          </a:p>
        </p:txBody>
      </p:sp>
      <p:sp>
        <p:nvSpPr>
          <p:cNvPr id="112" name="Google Shape;112;p18"/>
          <p:cNvSpPr txBox="1"/>
          <p:nvPr>
            <p:ph idx="1" type="body"/>
          </p:nvPr>
        </p:nvSpPr>
        <p:spPr>
          <a:xfrm>
            <a:off x="439738" y="1681163"/>
            <a:ext cx="3578225" cy="4143375"/>
          </a:xfrm>
          <a:prstGeom prst="rect">
            <a:avLst/>
          </a:prstGeom>
          <a:solidFill>
            <a:schemeClr val="accent1"/>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18"/>
          <p:cNvSpPr txBox="1"/>
          <p:nvPr>
            <p:ph idx="2" type="body"/>
          </p:nvPr>
        </p:nvSpPr>
        <p:spPr>
          <a:xfrm>
            <a:off x="4327525" y="1681163"/>
            <a:ext cx="3576638" cy="4143375"/>
          </a:xfrm>
          <a:prstGeom prst="rect">
            <a:avLst/>
          </a:prstGeom>
          <a:solidFill>
            <a:schemeClr val="accent4"/>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18"/>
          <p:cNvSpPr txBox="1"/>
          <p:nvPr>
            <p:ph idx="3" type="body"/>
          </p:nvPr>
        </p:nvSpPr>
        <p:spPr>
          <a:xfrm>
            <a:off x="8212138" y="1681163"/>
            <a:ext cx="3575050" cy="4143375"/>
          </a:xfrm>
          <a:prstGeom prst="rect">
            <a:avLst/>
          </a:prstGeom>
          <a:solidFill>
            <a:srgbClr val="248A97"/>
          </a:solid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lt1"/>
              </a:buClr>
              <a:buSzPts val="2400"/>
              <a:buChar char="•"/>
              <a:defRPr>
                <a:solidFill>
                  <a:schemeClr val="lt1"/>
                </a:solidFill>
              </a:defRPr>
            </a:lvl1pPr>
            <a:lvl2pPr indent="-355600" lvl="1" marL="914400" algn="l">
              <a:lnSpc>
                <a:spcPct val="90000"/>
              </a:lnSpc>
              <a:spcBef>
                <a:spcPts val="500"/>
              </a:spcBef>
              <a:spcAft>
                <a:spcPts val="0"/>
              </a:spcAft>
              <a:buClr>
                <a:schemeClr val="lt1"/>
              </a:buClr>
              <a:buSzPts val="2000"/>
              <a:buFont typeface="Avenir"/>
              <a:buChar char="◦"/>
              <a:defRPr>
                <a:solidFill>
                  <a:schemeClr val="lt1"/>
                </a:solidFill>
              </a:defRPr>
            </a:lvl2pPr>
            <a:lvl3pPr indent="-342900" lvl="2" marL="1371600" algn="l">
              <a:lnSpc>
                <a:spcPct val="90000"/>
              </a:lnSpc>
              <a:spcBef>
                <a:spcPts val="500"/>
              </a:spcBef>
              <a:spcAft>
                <a:spcPts val="0"/>
              </a:spcAft>
              <a:buClr>
                <a:schemeClr val="lt1"/>
              </a:buClr>
              <a:buSzPts val="1800"/>
              <a:buChar char="▪"/>
              <a:defRPr>
                <a:solidFill>
                  <a:schemeClr val="lt1"/>
                </a:solidFill>
              </a:defRPr>
            </a:lvl3pPr>
            <a:lvl4pPr indent="-330200" lvl="3" marL="1828800" algn="l">
              <a:lnSpc>
                <a:spcPct val="90000"/>
              </a:lnSpc>
              <a:spcBef>
                <a:spcPts val="500"/>
              </a:spcBef>
              <a:spcAft>
                <a:spcPts val="0"/>
              </a:spcAft>
              <a:buClr>
                <a:schemeClr val="lt1"/>
              </a:buClr>
              <a:buSzPts val="1600"/>
              <a:buChar char="•"/>
              <a:defRPr>
                <a:solidFill>
                  <a:schemeClr val="lt1"/>
                </a:solidFill>
              </a:defRPr>
            </a:lvl4pPr>
            <a:lvl5pPr indent="-330200" lvl="4" marL="2286000" algn="l">
              <a:lnSpc>
                <a:spcPct val="90000"/>
              </a:lnSpc>
              <a:spcBef>
                <a:spcPts val="500"/>
              </a:spcBef>
              <a:spcAft>
                <a:spcPts val="0"/>
              </a:spcAft>
              <a:buClr>
                <a:schemeClr val="lt1"/>
              </a:buClr>
              <a:buSzPts val="1600"/>
              <a:buChar char="•"/>
              <a:defRPr>
                <a:solidFill>
                  <a:schemeClr val="lt1"/>
                </a:solidFil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picture (round)">
  <p:cSld name="Text with picture (round)">
    <p:spTree>
      <p:nvGrpSpPr>
        <p:cNvPr id="115" name="Shape 115"/>
        <p:cNvGrpSpPr/>
        <p:nvPr/>
      </p:nvGrpSpPr>
      <p:grpSpPr>
        <a:xfrm>
          <a:off x="0" y="0"/>
          <a:ext cx="0" cy="0"/>
          <a:chOff x="0" y="0"/>
          <a:chExt cx="0" cy="0"/>
        </a:xfrm>
      </p:grpSpPr>
      <p:sp>
        <p:nvSpPr>
          <p:cNvPr id="116" name="Google Shape;116;p19"/>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19"/>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18" name="Google Shape;118;p19"/>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19" name="Google Shape;119;p19"/>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20" name="Google Shape;120;p19"/>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21" name="Google Shape;121;p19"/>
          <p:cNvSpPr/>
          <p:nvPr>
            <p:ph idx="2" type="pic"/>
          </p:nvPr>
        </p:nvSpPr>
        <p:spPr>
          <a:xfrm>
            <a:off x="6920089" y="1045804"/>
            <a:ext cx="5271912" cy="5274034"/>
          </a:xfrm>
          <a:prstGeom prst="rect">
            <a:avLst/>
          </a:prstGeom>
          <a:noFill/>
          <a:ln>
            <a:noFill/>
          </a:ln>
        </p:spPr>
      </p:sp>
      <p:sp>
        <p:nvSpPr>
          <p:cNvPr id="122" name="Google Shape;122;p19"/>
          <p:cNvSpPr txBox="1"/>
          <p:nvPr>
            <p:ph idx="1" type="body"/>
          </p:nvPr>
        </p:nvSpPr>
        <p:spPr>
          <a:xfrm>
            <a:off x="409575" y="1389063"/>
            <a:ext cx="6227763" cy="466248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picture (circles)">
  <p:cSld name="Text with picture (circles)">
    <p:spTree>
      <p:nvGrpSpPr>
        <p:cNvPr id="123" name="Shape 123"/>
        <p:cNvGrpSpPr/>
        <p:nvPr/>
      </p:nvGrpSpPr>
      <p:grpSpPr>
        <a:xfrm>
          <a:off x="0" y="0"/>
          <a:ext cx="0" cy="0"/>
          <a:chOff x="0" y="0"/>
          <a:chExt cx="0" cy="0"/>
        </a:xfrm>
      </p:grpSpPr>
      <p:sp>
        <p:nvSpPr>
          <p:cNvPr id="124" name="Google Shape;124;p20"/>
          <p:cNvSpPr txBox="1"/>
          <p:nvPr>
            <p:ph type="title"/>
          </p:nvPr>
        </p:nvSpPr>
        <p:spPr>
          <a:xfrm>
            <a:off x="408791" y="177283"/>
            <a:ext cx="8668421"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5" name="Google Shape;125;p20"/>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26" name="Google Shape;126;p20"/>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27" name="Google Shape;127;p20"/>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28" name="Google Shape;128;p20"/>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29" name="Google Shape;129;p20"/>
          <p:cNvSpPr txBox="1"/>
          <p:nvPr>
            <p:ph idx="1" type="body"/>
          </p:nvPr>
        </p:nvSpPr>
        <p:spPr>
          <a:xfrm>
            <a:off x="409575" y="1389063"/>
            <a:ext cx="4580089" cy="466248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0" name="Google Shape;130;p20"/>
          <p:cNvSpPr/>
          <p:nvPr>
            <p:ph idx="2" type="pic"/>
          </p:nvPr>
        </p:nvSpPr>
        <p:spPr>
          <a:xfrm>
            <a:off x="6164263" y="1320659"/>
            <a:ext cx="1543050" cy="1543191"/>
          </a:xfrm>
          <a:prstGeom prst="ellipse">
            <a:avLst/>
          </a:prstGeom>
          <a:noFill/>
          <a:ln>
            <a:noFill/>
          </a:ln>
        </p:spPr>
      </p:sp>
      <p:sp>
        <p:nvSpPr>
          <p:cNvPr id="131" name="Google Shape;131;p20"/>
          <p:cNvSpPr/>
          <p:nvPr>
            <p:ph idx="3" type="pic"/>
          </p:nvPr>
        </p:nvSpPr>
        <p:spPr>
          <a:xfrm>
            <a:off x="8918700" y="529330"/>
            <a:ext cx="2835150" cy="2834583"/>
          </a:xfrm>
          <a:prstGeom prst="ellipse">
            <a:avLst/>
          </a:prstGeom>
          <a:noFill/>
          <a:ln>
            <a:noFill/>
          </a:ln>
        </p:spPr>
      </p:sp>
      <p:sp>
        <p:nvSpPr>
          <p:cNvPr id="132" name="Google Shape;132;p20"/>
          <p:cNvSpPr/>
          <p:nvPr>
            <p:ph idx="4" type="pic"/>
          </p:nvPr>
        </p:nvSpPr>
        <p:spPr>
          <a:xfrm>
            <a:off x="7245351" y="2667000"/>
            <a:ext cx="1831861" cy="1833563"/>
          </a:xfrm>
          <a:prstGeom prst="ellipse">
            <a:avLst/>
          </a:prstGeom>
          <a:noFill/>
          <a:ln>
            <a:noFill/>
          </a:ln>
        </p:spPr>
      </p:sp>
      <p:sp>
        <p:nvSpPr>
          <p:cNvPr id="133" name="Google Shape;133;p20"/>
          <p:cNvSpPr/>
          <p:nvPr>
            <p:ph idx="5" type="pic"/>
          </p:nvPr>
        </p:nvSpPr>
        <p:spPr>
          <a:xfrm>
            <a:off x="5463822" y="4007983"/>
            <a:ext cx="2210192" cy="2210466"/>
          </a:xfrm>
          <a:prstGeom prst="ellipse">
            <a:avLst/>
          </a:prstGeom>
          <a:noFill/>
          <a:ln>
            <a:noFill/>
          </a:ln>
        </p:spPr>
      </p:sp>
      <p:sp>
        <p:nvSpPr>
          <p:cNvPr id="134" name="Google Shape;134;p20"/>
          <p:cNvSpPr/>
          <p:nvPr>
            <p:ph idx="6" type="pic"/>
          </p:nvPr>
        </p:nvSpPr>
        <p:spPr>
          <a:xfrm>
            <a:off x="9218855" y="3630613"/>
            <a:ext cx="2392119" cy="2392362"/>
          </a:xfrm>
          <a:prstGeom prst="ellipse">
            <a:avLst/>
          </a:prstGeom>
          <a:noFill/>
          <a:ln>
            <a:no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with picture (stripe)">
  <p:cSld name="Text with picture (stripe)">
    <p:spTree>
      <p:nvGrpSpPr>
        <p:cNvPr id="135" name="Shape 135"/>
        <p:cNvGrpSpPr/>
        <p:nvPr/>
      </p:nvGrpSpPr>
      <p:grpSpPr>
        <a:xfrm>
          <a:off x="0" y="0"/>
          <a:ext cx="0" cy="0"/>
          <a:chOff x="0" y="0"/>
          <a:chExt cx="0" cy="0"/>
        </a:xfrm>
      </p:grpSpPr>
      <p:sp>
        <p:nvSpPr>
          <p:cNvPr id="136" name="Google Shape;136;p21"/>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21"/>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38" name="Google Shape;138;p21"/>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39" name="Google Shape;139;p21"/>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40" name="Google Shape;140;p21"/>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41" name="Google Shape;141;p21"/>
          <p:cNvSpPr txBox="1"/>
          <p:nvPr>
            <p:ph idx="1" type="body"/>
          </p:nvPr>
        </p:nvSpPr>
        <p:spPr>
          <a:xfrm>
            <a:off x="409576" y="1389063"/>
            <a:ext cx="5212292" cy="466248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21"/>
          <p:cNvSpPr/>
          <p:nvPr>
            <p:ph idx="2" type="pic"/>
          </p:nvPr>
        </p:nvSpPr>
        <p:spPr>
          <a:xfrm>
            <a:off x="5947085" y="1446839"/>
            <a:ext cx="6244914" cy="4481287"/>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ext with picture (stripe)">
  <p:cSld name="1_Text with picture (stripe)">
    <p:spTree>
      <p:nvGrpSpPr>
        <p:cNvPr id="143" name="Shape 143"/>
        <p:cNvGrpSpPr/>
        <p:nvPr/>
      </p:nvGrpSpPr>
      <p:grpSpPr>
        <a:xfrm>
          <a:off x="0" y="0"/>
          <a:ext cx="0" cy="0"/>
          <a:chOff x="0" y="0"/>
          <a:chExt cx="0" cy="0"/>
        </a:xfrm>
      </p:grpSpPr>
      <p:sp>
        <p:nvSpPr>
          <p:cNvPr id="144" name="Google Shape;144;p22"/>
          <p:cNvSpPr txBox="1"/>
          <p:nvPr>
            <p:ph type="title"/>
          </p:nvPr>
        </p:nvSpPr>
        <p:spPr>
          <a:xfrm>
            <a:off x="408791" y="177283"/>
            <a:ext cx="8723920" cy="8016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5" name="Google Shape;145;p22"/>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46" name="Google Shape;146;p22"/>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47" name="Google Shape;147;p22"/>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48" name="Google Shape;148;p22"/>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
        <p:nvSpPr>
          <p:cNvPr id="149" name="Google Shape;149;p22"/>
          <p:cNvSpPr txBox="1"/>
          <p:nvPr>
            <p:ph idx="1" type="body"/>
          </p:nvPr>
        </p:nvSpPr>
        <p:spPr>
          <a:xfrm>
            <a:off x="409576" y="1389063"/>
            <a:ext cx="5212292" cy="4662487"/>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p22"/>
          <p:cNvSpPr/>
          <p:nvPr>
            <p:ph idx="2" type="pic"/>
          </p:nvPr>
        </p:nvSpPr>
        <p:spPr>
          <a:xfrm>
            <a:off x="5856088" y="1"/>
            <a:ext cx="6335912" cy="6263859"/>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51" name="Shape 151"/>
        <p:cNvGrpSpPr/>
        <p:nvPr/>
      </p:nvGrpSpPr>
      <p:grpSpPr>
        <a:xfrm>
          <a:off x="0" y="0"/>
          <a:ext cx="0" cy="0"/>
          <a:chOff x="0" y="0"/>
          <a:chExt cx="0" cy="0"/>
        </a:xfrm>
      </p:grpSpPr>
      <p:sp>
        <p:nvSpPr>
          <p:cNvPr id="152" name="Google Shape;152;p23"/>
          <p:cNvSpPr/>
          <p:nvPr>
            <p:ph idx="2" type="pic"/>
          </p:nvPr>
        </p:nvSpPr>
        <p:spPr>
          <a:xfrm>
            <a:off x="6096000" y="1"/>
            <a:ext cx="6095999" cy="6324600"/>
          </a:xfrm>
          <a:prstGeom prst="rect">
            <a:avLst/>
          </a:prstGeom>
          <a:noFill/>
          <a:ln>
            <a:noFill/>
          </a:ln>
        </p:spPr>
      </p:sp>
      <p:sp>
        <p:nvSpPr>
          <p:cNvPr id="153" name="Google Shape;153;p23"/>
          <p:cNvSpPr txBox="1"/>
          <p:nvPr>
            <p:ph type="title"/>
          </p:nvPr>
        </p:nvSpPr>
        <p:spPr>
          <a:xfrm>
            <a:off x="361950" y="352977"/>
            <a:ext cx="5448300" cy="1418889"/>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3200"/>
              <a:buFont typeface="Avenir"/>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4" name="Google Shape;154;p23"/>
          <p:cNvSpPr txBox="1"/>
          <p:nvPr>
            <p:ph idx="1" type="body"/>
          </p:nvPr>
        </p:nvSpPr>
        <p:spPr>
          <a:xfrm>
            <a:off x="361950" y="2043953"/>
            <a:ext cx="5448300" cy="3825035"/>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Font typeface="Avenir"/>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55" name="Google Shape;155;p23"/>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56" name="Google Shape;156;p23"/>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57" name="Google Shape;157;p23"/>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58" name="Google Shape;158;p23"/>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9" name="Shape 159"/>
        <p:cNvGrpSpPr/>
        <p:nvPr/>
      </p:nvGrpSpPr>
      <p:grpSpPr>
        <a:xfrm>
          <a:off x="0" y="0"/>
          <a:ext cx="0" cy="0"/>
          <a:chOff x="0" y="0"/>
          <a:chExt cx="0" cy="0"/>
        </a:xfrm>
      </p:grpSpPr>
      <p:sp>
        <p:nvSpPr>
          <p:cNvPr id="160" name="Google Shape;160;p24"/>
          <p:cNvSpPr/>
          <p:nvPr/>
        </p:nvSpPr>
        <p:spPr>
          <a:xfrm>
            <a:off x="0" y="6320118"/>
            <a:ext cx="12192000" cy="537882"/>
          </a:xfrm>
          <a:prstGeom prst="rect">
            <a:avLst/>
          </a:prstGeom>
          <a:solidFill>
            <a:srgbClr val="0B2C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venir"/>
              <a:ea typeface="Avenir"/>
              <a:cs typeface="Avenir"/>
              <a:sym typeface="Avenir"/>
            </a:endParaRPr>
          </a:p>
        </p:txBody>
      </p:sp>
      <p:sp>
        <p:nvSpPr>
          <p:cNvPr id="161" name="Google Shape;161;p24"/>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algn="ctr">
              <a:spcBef>
                <a:spcPts val="0"/>
              </a:spcBef>
              <a:buNone/>
              <a:defRPr sz="1400">
                <a:solidFill>
                  <a:schemeClr val="lt1"/>
                </a:solidFill>
                <a:latin typeface="Avenir"/>
                <a:ea typeface="Avenir"/>
                <a:cs typeface="Avenir"/>
                <a:sym typeface="Avenir"/>
              </a:defRPr>
            </a:lvl1pPr>
            <a:lvl2pPr indent="0" lvl="1" marL="0" algn="ctr">
              <a:spcBef>
                <a:spcPts val="0"/>
              </a:spcBef>
              <a:buNone/>
              <a:defRPr sz="1400">
                <a:solidFill>
                  <a:schemeClr val="lt1"/>
                </a:solidFill>
                <a:latin typeface="Avenir"/>
                <a:ea typeface="Avenir"/>
                <a:cs typeface="Avenir"/>
                <a:sym typeface="Avenir"/>
              </a:defRPr>
            </a:lvl2pPr>
            <a:lvl3pPr indent="0" lvl="2" marL="0" algn="ctr">
              <a:spcBef>
                <a:spcPts val="0"/>
              </a:spcBef>
              <a:buNone/>
              <a:defRPr sz="1400">
                <a:solidFill>
                  <a:schemeClr val="lt1"/>
                </a:solidFill>
                <a:latin typeface="Avenir"/>
                <a:ea typeface="Avenir"/>
                <a:cs typeface="Avenir"/>
                <a:sym typeface="Avenir"/>
              </a:defRPr>
            </a:lvl3pPr>
            <a:lvl4pPr indent="0" lvl="3" marL="0" algn="ctr">
              <a:spcBef>
                <a:spcPts val="0"/>
              </a:spcBef>
              <a:buNone/>
              <a:defRPr sz="1400">
                <a:solidFill>
                  <a:schemeClr val="lt1"/>
                </a:solidFill>
                <a:latin typeface="Avenir"/>
                <a:ea typeface="Avenir"/>
                <a:cs typeface="Avenir"/>
                <a:sym typeface="Avenir"/>
              </a:defRPr>
            </a:lvl4pPr>
            <a:lvl5pPr indent="0" lvl="4" marL="0" algn="ctr">
              <a:spcBef>
                <a:spcPts val="0"/>
              </a:spcBef>
              <a:buNone/>
              <a:defRPr sz="1400">
                <a:solidFill>
                  <a:schemeClr val="lt1"/>
                </a:solidFill>
                <a:latin typeface="Avenir"/>
                <a:ea typeface="Avenir"/>
                <a:cs typeface="Avenir"/>
                <a:sym typeface="Avenir"/>
              </a:defRPr>
            </a:lvl5pPr>
            <a:lvl6pPr indent="0" lvl="5" marL="0" algn="ctr">
              <a:spcBef>
                <a:spcPts val="0"/>
              </a:spcBef>
              <a:buNone/>
              <a:defRPr sz="1400">
                <a:solidFill>
                  <a:schemeClr val="lt1"/>
                </a:solidFill>
                <a:latin typeface="Avenir"/>
                <a:ea typeface="Avenir"/>
                <a:cs typeface="Avenir"/>
                <a:sym typeface="Avenir"/>
              </a:defRPr>
            </a:lvl6pPr>
            <a:lvl7pPr indent="0" lvl="6" marL="0" algn="ctr">
              <a:spcBef>
                <a:spcPts val="0"/>
              </a:spcBef>
              <a:buNone/>
              <a:defRPr sz="1400">
                <a:solidFill>
                  <a:schemeClr val="lt1"/>
                </a:solidFill>
                <a:latin typeface="Avenir"/>
                <a:ea typeface="Avenir"/>
                <a:cs typeface="Avenir"/>
                <a:sym typeface="Avenir"/>
              </a:defRPr>
            </a:lvl7pPr>
            <a:lvl8pPr indent="0" lvl="7" marL="0" algn="ctr">
              <a:spcBef>
                <a:spcPts val="0"/>
              </a:spcBef>
              <a:buNone/>
              <a:defRPr sz="1400">
                <a:solidFill>
                  <a:schemeClr val="lt1"/>
                </a:solidFill>
                <a:latin typeface="Avenir"/>
                <a:ea typeface="Avenir"/>
                <a:cs typeface="Avenir"/>
                <a:sym typeface="Avenir"/>
              </a:defRPr>
            </a:lvl8pPr>
            <a:lvl9pPr indent="0" lvl="8" marL="0" algn="ctr">
              <a:spcBef>
                <a:spcPts val="0"/>
              </a:spcBef>
              <a:buNone/>
              <a:defRPr sz="1400">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pic>
        <p:nvPicPr>
          <p:cNvPr id="162" name="Google Shape;162;p24"/>
          <p:cNvPicPr preferRelativeResize="0"/>
          <p:nvPr/>
        </p:nvPicPr>
        <p:blipFill rotWithShape="1">
          <a:blip r:embed="rId2">
            <a:alphaModFix/>
          </a:blip>
          <a:srcRect b="0" l="0" r="0" t="0"/>
          <a:stretch/>
        </p:blipFill>
        <p:spPr>
          <a:xfrm>
            <a:off x="212667" y="6373156"/>
            <a:ext cx="2149533" cy="394974"/>
          </a:xfrm>
          <a:prstGeom prst="rect">
            <a:avLst/>
          </a:prstGeom>
          <a:noFill/>
          <a:ln>
            <a:noFill/>
          </a:ln>
        </p:spPr>
      </p:pic>
      <p:sp>
        <p:nvSpPr>
          <p:cNvPr id="163" name="Google Shape;163;p24"/>
          <p:cNvSpPr txBox="1"/>
          <p:nvPr/>
        </p:nvSpPr>
        <p:spPr>
          <a:xfrm>
            <a:off x="9943949" y="6398798"/>
            <a:ext cx="2248051" cy="369332"/>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lang="en-US" sz="1800">
                <a:solidFill>
                  <a:schemeClr val="lt1"/>
                </a:solidFill>
                <a:latin typeface="Avenir"/>
                <a:ea typeface="Avenir"/>
                <a:cs typeface="Avenir"/>
                <a:sym typeface="Avenir"/>
              </a:rPr>
              <a:t>Energy.gov/science</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3" name="Shape 73"/>
        <p:cNvGrpSpPr/>
        <p:nvPr/>
      </p:nvGrpSpPr>
      <p:grpSpPr>
        <a:xfrm>
          <a:off x="0" y="0"/>
          <a:ext cx="0" cy="0"/>
          <a:chOff x="0" y="0"/>
          <a:chExt cx="0" cy="0"/>
        </a:xfrm>
      </p:grpSpPr>
      <p:sp>
        <p:nvSpPr>
          <p:cNvPr id="74" name="Google Shape;74;p13"/>
          <p:cNvSpPr txBox="1"/>
          <p:nvPr>
            <p:ph type="title"/>
          </p:nvPr>
        </p:nvSpPr>
        <p:spPr>
          <a:xfrm>
            <a:off x="408791" y="177283"/>
            <a:ext cx="11317044" cy="8016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000"/>
              <a:buFont typeface="Avenir"/>
              <a:buNone/>
              <a:defRPr b="1" i="0" sz="4000" u="none" cap="none" strike="noStrike">
                <a:solidFill>
                  <a:schemeClr val="dk1"/>
                </a:solidFill>
                <a:latin typeface="Avenir"/>
                <a:ea typeface="Avenir"/>
                <a:cs typeface="Avenir"/>
                <a:sym typeface="Avenir"/>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5" name="Google Shape;75;p13"/>
          <p:cNvSpPr txBox="1"/>
          <p:nvPr>
            <p:ph idx="1" type="body"/>
          </p:nvPr>
        </p:nvSpPr>
        <p:spPr>
          <a:xfrm>
            <a:off x="408791" y="1194099"/>
            <a:ext cx="11317044" cy="4982864"/>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dk1"/>
              </a:buClr>
              <a:buSzPts val="2400"/>
              <a:buFont typeface="Arial"/>
              <a:buChar char="•"/>
              <a:defRPr b="0" i="0" sz="2400" u="none" cap="none" strike="noStrike">
                <a:solidFill>
                  <a:schemeClr val="dk1"/>
                </a:solidFill>
                <a:latin typeface="Avenir"/>
                <a:ea typeface="Avenir"/>
                <a:cs typeface="Avenir"/>
                <a:sym typeface="Avenir"/>
              </a:defRPr>
            </a:lvl1pPr>
            <a:lvl2pPr indent="-355600" lvl="1" marL="914400" marR="0" rtl="0" algn="l">
              <a:lnSpc>
                <a:spcPct val="90000"/>
              </a:lnSpc>
              <a:spcBef>
                <a:spcPts val="500"/>
              </a:spcBef>
              <a:spcAft>
                <a:spcPts val="0"/>
              </a:spcAft>
              <a:buClr>
                <a:schemeClr val="dk1"/>
              </a:buClr>
              <a:buSzPts val="2000"/>
              <a:buFont typeface="Avenir"/>
              <a:buChar char="◦"/>
              <a:defRPr b="0" i="0" sz="2000" u="none" cap="none" strike="noStrike">
                <a:solidFill>
                  <a:schemeClr val="dk1"/>
                </a:solidFill>
                <a:latin typeface="Avenir"/>
                <a:ea typeface="Avenir"/>
                <a:cs typeface="Avenir"/>
                <a:sym typeface="Avenir"/>
              </a:defRPr>
            </a:lvl2pPr>
            <a:lvl3pPr indent="-342900" lvl="2" marL="1371600" marR="0" rtl="0" algn="l">
              <a:lnSpc>
                <a:spcPct val="90000"/>
              </a:lnSpc>
              <a:spcBef>
                <a:spcPts val="500"/>
              </a:spcBef>
              <a:spcAft>
                <a:spcPts val="0"/>
              </a:spcAft>
              <a:buClr>
                <a:schemeClr val="dk1"/>
              </a:buClr>
              <a:buSzPts val="1800"/>
              <a:buFont typeface="Noto Sans Symbols"/>
              <a:buChar char="▪"/>
              <a:defRPr b="0" i="0" sz="1800" u="none" cap="none" strike="noStrike">
                <a:solidFill>
                  <a:schemeClr val="dk1"/>
                </a:solidFill>
                <a:latin typeface="Avenir"/>
                <a:ea typeface="Avenir"/>
                <a:cs typeface="Avenir"/>
                <a:sym typeface="Avenir"/>
              </a:defRPr>
            </a:lvl3pPr>
            <a:lvl4pPr indent="-330200" lvl="3" marL="18288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9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76" name="Google Shape;76;p13"/>
          <p:cNvSpPr txBox="1"/>
          <p:nvPr>
            <p:ph idx="12" type="sldNum"/>
          </p:nvPr>
        </p:nvSpPr>
        <p:spPr>
          <a:xfrm>
            <a:off x="4724400" y="6403005"/>
            <a:ext cx="2743200" cy="365125"/>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0" i="0" sz="1400" u="none" cap="none" strike="noStrike">
                <a:solidFill>
                  <a:schemeClr val="lt1"/>
                </a:solidFill>
                <a:latin typeface="Avenir"/>
                <a:ea typeface="Avenir"/>
                <a:cs typeface="Avenir"/>
                <a:sym typeface="Avenir"/>
              </a:defRPr>
            </a:lvl1pPr>
            <a:lvl2pPr indent="0" lvl="1" marL="0" marR="0" rtl="0" algn="ctr">
              <a:spcBef>
                <a:spcPts val="0"/>
              </a:spcBef>
              <a:buNone/>
              <a:defRPr b="0" i="0" sz="1400" u="none" cap="none" strike="noStrike">
                <a:solidFill>
                  <a:schemeClr val="lt1"/>
                </a:solidFill>
                <a:latin typeface="Avenir"/>
                <a:ea typeface="Avenir"/>
                <a:cs typeface="Avenir"/>
                <a:sym typeface="Avenir"/>
              </a:defRPr>
            </a:lvl2pPr>
            <a:lvl3pPr indent="0" lvl="2" marL="0" marR="0" rtl="0" algn="ctr">
              <a:spcBef>
                <a:spcPts val="0"/>
              </a:spcBef>
              <a:buNone/>
              <a:defRPr b="0" i="0" sz="1400" u="none" cap="none" strike="noStrike">
                <a:solidFill>
                  <a:schemeClr val="lt1"/>
                </a:solidFill>
                <a:latin typeface="Avenir"/>
                <a:ea typeface="Avenir"/>
                <a:cs typeface="Avenir"/>
                <a:sym typeface="Avenir"/>
              </a:defRPr>
            </a:lvl3pPr>
            <a:lvl4pPr indent="0" lvl="3" marL="0" marR="0" rtl="0" algn="ctr">
              <a:spcBef>
                <a:spcPts val="0"/>
              </a:spcBef>
              <a:buNone/>
              <a:defRPr b="0" i="0" sz="1400" u="none" cap="none" strike="noStrike">
                <a:solidFill>
                  <a:schemeClr val="lt1"/>
                </a:solidFill>
                <a:latin typeface="Avenir"/>
                <a:ea typeface="Avenir"/>
                <a:cs typeface="Avenir"/>
                <a:sym typeface="Avenir"/>
              </a:defRPr>
            </a:lvl4pPr>
            <a:lvl5pPr indent="0" lvl="4" marL="0" marR="0" rtl="0" algn="ctr">
              <a:spcBef>
                <a:spcPts val="0"/>
              </a:spcBef>
              <a:buNone/>
              <a:defRPr b="0" i="0" sz="1400" u="none" cap="none" strike="noStrike">
                <a:solidFill>
                  <a:schemeClr val="lt1"/>
                </a:solidFill>
                <a:latin typeface="Avenir"/>
                <a:ea typeface="Avenir"/>
                <a:cs typeface="Avenir"/>
                <a:sym typeface="Avenir"/>
              </a:defRPr>
            </a:lvl5pPr>
            <a:lvl6pPr indent="0" lvl="5" marL="0" marR="0" rtl="0" algn="ctr">
              <a:spcBef>
                <a:spcPts val="0"/>
              </a:spcBef>
              <a:buNone/>
              <a:defRPr b="0" i="0" sz="1400" u="none" cap="none" strike="noStrike">
                <a:solidFill>
                  <a:schemeClr val="lt1"/>
                </a:solidFill>
                <a:latin typeface="Avenir"/>
                <a:ea typeface="Avenir"/>
                <a:cs typeface="Avenir"/>
                <a:sym typeface="Avenir"/>
              </a:defRPr>
            </a:lvl6pPr>
            <a:lvl7pPr indent="0" lvl="6" marL="0" marR="0" rtl="0" algn="ctr">
              <a:spcBef>
                <a:spcPts val="0"/>
              </a:spcBef>
              <a:buNone/>
              <a:defRPr b="0" i="0" sz="1400" u="none" cap="none" strike="noStrike">
                <a:solidFill>
                  <a:schemeClr val="lt1"/>
                </a:solidFill>
                <a:latin typeface="Avenir"/>
                <a:ea typeface="Avenir"/>
                <a:cs typeface="Avenir"/>
                <a:sym typeface="Avenir"/>
              </a:defRPr>
            </a:lvl7pPr>
            <a:lvl8pPr indent="0" lvl="7" marL="0" marR="0" rtl="0" algn="ctr">
              <a:spcBef>
                <a:spcPts val="0"/>
              </a:spcBef>
              <a:buNone/>
              <a:defRPr b="0" i="0" sz="1400" u="none" cap="none" strike="noStrike">
                <a:solidFill>
                  <a:schemeClr val="lt1"/>
                </a:solidFill>
                <a:latin typeface="Avenir"/>
                <a:ea typeface="Avenir"/>
                <a:cs typeface="Avenir"/>
                <a:sym typeface="Avenir"/>
              </a:defRPr>
            </a:lvl8pPr>
            <a:lvl9pPr indent="0" lvl="8" marL="0" marR="0" rtl="0" algn="ctr">
              <a:spcBef>
                <a:spcPts val="0"/>
              </a:spcBef>
              <a:buNone/>
              <a:defRPr b="0" i="0" sz="1400" u="none" cap="none" strike="noStrike">
                <a:solidFill>
                  <a:schemeClr val="lt1"/>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8.png"/><Relationship Id="rId4" Type="http://schemas.openxmlformats.org/officeDocument/2006/relationships/hyperlink" Target="https://doi.org/10.1128/mbio.02340-25" TargetMode="External"/><Relationship Id="rId5" Type="http://schemas.openxmlformats.org/officeDocument/2006/relationships/image" Target="../media/image1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pic>
        <p:nvPicPr>
          <p:cNvPr id="168" name="Google Shape;168;p25"/>
          <p:cNvPicPr preferRelativeResize="0"/>
          <p:nvPr/>
        </p:nvPicPr>
        <p:blipFill rotWithShape="1">
          <a:blip r:embed="rId3">
            <a:alphaModFix/>
          </a:blip>
          <a:srcRect b="7927" l="0" r="0" t="7919"/>
          <a:stretch/>
        </p:blipFill>
        <p:spPr>
          <a:xfrm>
            <a:off x="405789" y="187053"/>
            <a:ext cx="2087890" cy="923330"/>
          </a:xfrm>
          <a:prstGeom prst="rect">
            <a:avLst/>
          </a:prstGeom>
          <a:noFill/>
          <a:ln>
            <a:noFill/>
          </a:ln>
        </p:spPr>
      </p:pic>
      <p:sp>
        <p:nvSpPr>
          <p:cNvPr id="169" name="Google Shape;169;p25"/>
          <p:cNvSpPr txBox="1"/>
          <p:nvPr/>
        </p:nvSpPr>
        <p:spPr>
          <a:xfrm>
            <a:off x="2387525" y="110925"/>
            <a:ext cx="9110700" cy="1320600"/>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None/>
            </a:pPr>
            <a:r>
              <a:rPr b="1" lang="en-US" sz="3600">
                <a:solidFill>
                  <a:srgbClr val="0B324F"/>
                </a:solidFill>
                <a:latin typeface="Times New Roman"/>
                <a:ea typeface="Times New Roman"/>
                <a:cs typeface="Times New Roman"/>
                <a:sym typeface="Times New Roman"/>
              </a:rPr>
              <a:t>Gene </a:t>
            </a:r>
            <a:r>
              <a:rPr b="1" lang="en-US" sz="3600">
                <a:solidFill>
                  <a:srgbClr val="0B324F"/>
                </a:solidFill>
                <a:latin typeface="Times New Roman"/>
                <a:ea typeface="Times New Roman"/>
                <a:cs typeface="Times New Roman"/>
                <a:sym typeface="Times New Roman"/>
              </a:rPr>
              <a:t>overexpression</a:t>
            </a:r>
            <a:r>
              <a:rPr b="1" lang="en-US" sz="3600">
                <a:solidFill>
                  <a:srgbClr val="0B324F"/>
                </a:solidFill>
                <a:latin typeface="Times New Roman"/>
                <a:ea typeface="Times New Roman"/>
                <a:cs typeface="Times New Roman"/>
                <a:sym typeface="Times New Roman"/>
              </a:rPr>
              <a:t> tool for Protobacteria advances basic science and applied biodesign</a:t>
            </a:r>
            <a:endParaRPr sz="3600">
              <a:solidFill>
                <a:srgbClr val="0B324F"/>
              </a:solidFill>
              <a:latin typeface="Times New Roman"/>
              <a:ea typeface="Times New Roman"/>
              <a:cs typeface="Times New Roman"/>
              <a:sym typeface="Times New Roman"/>
            </a:endParaRPr>
          </a:p>
        </p:txBody>
      </p:sp>
      <p:sp>
        <p:nvSpPr>
          <p:cNvPr id="170" name="Google Shape;170;p25"/>
          <p:cNvSpPr/>
          <p:nvPr/>
        </p:nvSpPr>
        <p:spPr>
          <a:xfrm>
            <a:off x="439150" y="1431650"/>
            <a:ext cx="8246100" cy="923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0B2C45"/>
                </a:solidFill>
                <a:latin typeface="Times New Roman"/>
                <a:ea typeface="Times New Roman"/>
                <a:cs typeface="Times New Roman"/>
                <a:sym typeface="Times New Roman"/>
              </a:rPr>
              <a:t>Background/Objective</a:t>
            </a:r>
            <a:endParaRPr>
              <a:solidFill>
                <a:srgbClr val="0B2C45"/>
              </a:solidFill>
            </a:endParaRPr>
          </a:p>
          <a:p>
            <a:pPr indent="-247650" lvl="0" marL="285750" marR="0" rtl="0" algn="l">
              <a:spcBef>
                <a:spcPts val="0"/>
              </a:spcBef>
              <a:spcAft>
                <a:spcPts val="0"/>
              </a:spcAft>
              <a:buClr>
                <a:srgbClr val="1A8109"/>
              </a:buClr>
              <a:buSzPts val="1200"/>
              <a:buFont typeface="Arial"/>
              <a:buChar char="•"/>
            </a:pPr>
            <a:r>
              <a:rPr lang="en-US" sz="1200">
                <a:latin typeface="Times New Roman"/>
                <a:ea typeface="Times New Roman"/>
                <a:cs typeface="Times New Roman"/>
                <a:sym typeface="Times New Roman"/>
              </a:rPr>
              <a:t>Targeted, genome-scale screens using clustered regularly interspaced short palindromic repeats interference (CRISPRi) and activation (CRISPRa) have revolutionized eukaryotic genetics, advancing medical, industrial, and basic research. While CRISPRi has been used for gene knockdowns in bacteria, options for genome-scale over-expression have been limited.</a:t>
            </a:r>
            <a:endParaRPr sz="1200"/>
          </a:p>
        </p:txBody>
      </p:sp>
      <p:sp>
        <p:nvSpPr>
          <p:cNvPr id="171" name="Google Shape;171;p25"/>
          <p:cNvSpPr/>
          <p:nvPr/>
        </p:nvSpPr>
        <p:spPr>
          <a:xfrm>
            <a:off x="405800" y="2355050"/>
            <a:ext cx="8246100" cy="1197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0B324F"/>
                </a:solidFill>
                <a:latin typeface="Times New Roman"/>
                <a:ea typeface="Times New Roman"/>
                <a:cs typeface="Times New Roman"/>
                <a:sym typeface="Times New Roman"/>
              </a:rPr>
              <a:t>Approach</a:t>
            </a:r>
            <a:endParaRPr>
              <a:solidFill>
                <a:srgbClr val="0B324F"/>
              </a:solidFill>
            </a:endParaRPr>
          </a:p>
          <a:p>
            <a:pPr indent="-247650" lvl="0" marL="285750" marR="0" rtl="0" algn="l">
              <a:spcBef>
                <a:spcPts val="0"/>
              </a:spcBef>
              <a:spcAft>
                <a:spcPts val="0"/>
              </a:spcAft>
              <a:buClr>
                <a:srgbClr val="1A8109"/>
              </a:buClr>
              <a:buSzPts val="1200"/>
              <a:buFont typeface="Arial"/>
              <a:buChar char="•"/>
            </a:pPr>
            <a:r>
              <a:rPr lang="en-US" sz="1200">
                <a:latin typeface="Times New Roman"/>
                <a:ea typeface="Times New Roman"/>
                <a:cs typeface="Times New Roman"/>
                <a:sym typeface="Times New Roman"/>
              </a:rPr>
              <a:t>Scientists with the Great Lakes Bioenergy Research Center developed a facile approach for bacterial genome-scale over-expression known as CRISPR transposition and OverExpression (CRISPRtOE) and demonstrated that it can upregulate gene expression in medically and industrially relevant Protobacteria by integrating synthetic promoters of varying strength upstream of target genes.</a:t>
            </a:r>
            <a:endParaRPr sz="1200"/>
          </a:p>
        </p:txBody>
      </p:sp>
      <p:sp>
        <p:nvSpPr>
          <p:cNvPr id="172" name="Google Shape;172;p25"/>
          <p:cNvSpPr/>
          <p:nvPr/>
        </p:nvSpPr>
        <p:spPr>
          <a:xfrm>
            <a:off x="439150" y="3505550"/>
            <a:ext cx="8072700" cy="1509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800">
                <a:solidFill>
                  <a:srgbClr val="0B324F"/>
                </a:solidFill>
                <a:latin typeface="Times New Roman"/>
                <a:ea typeface="Times New Roman"/>
                <a:cs typeface="Times New Roman"/>
                <a:sym typeface="Times New Roman"/>
              </a:rPr>
              <a:t>Results</a:t>
            </a:r>
            <a:endParaRPr>
              <a:solidFill>
                <a:srgbClr val="0B324F"/>
              </a:solidFill>
            </a:endParaRPr>
          </a:p>
          <a:p>
            <a:pPr indent="-247650" lvl="0" marL="285750" marR="0" rtl="0" algn="l">
              <a:spcBef>
                <a:spcPts val="0"/>
              </a:spcBef>
              <a:spcAft>
                <a:spcPts val="0"/>
              </a:spcAft>
              <a:buClr>
                <a:srgbClr val="1A8109"/>
              </a:buClr>
              <a:buSzPts val="1200"/>
              <a:buFont typeface="Arial"/>
              <a:buChar char="•"/>
            </a:pPr>
            <a:r>
              <a:rPr lang="en-US" sz="1200">
                <a:latin typeface="Times New Roman"/>
                <a:ea typeface="Times New Roman"/>
                <a:cs typeface="Times New Roman"/>
                <a:sym typeface="Times New Roman"/>
              </a:rPr>
              <a:t>Researchers created a platform for comprehensive gene targeting using CRISPR-associated transposons (CASTs) and showed that transposition occurs at higher frequency in non-transcribed DNA. They showed CRISPRtOE can upregulate gene expression in medically and industrially relevant Proteobacteria by integrating synthetic promoters of varying strength upstream of target genes. They employed genome-scale CRISPRtOE screening in </a:t>
            </a:r>
            <a:r>
              <a:rPr i="1" lang="en-US" sz="1200">
                <a:latin typeface="Times New Roman"/>
                <a:ea typeface="Times New Roman"/>
                <a:cs typeface="Times New Roman"/>
                <a:sym typeface="Times New Roman"/>
              </a:rPr>
              <a:t>Escherichia coli </a:t>
            </a:r>
            <a:r>
              <a:rPr lang="en-US" sz="1200">
                <a:latin typeface="Times New Roman"/>
                <a:ea typeface="Times New Roman"/>
                <a:cs typeface="Times New Roman"/>
                <a:sym typeface="Times New Roman"/>
              </a:rPr>
              <a:t>K-12, recovering known and novel antibiotic targets, and in the non-model biofuel producing </a:t>
            </a:r>
            <a:r>
              <a:rPr i="1" lang="en-US" sz="1200">
                <a:latin typeface="Times New Roman"/>
                <a:ea typeface="Times New Roman"/>
                <a:cs typeface="Times New Roman"/>
                <a:sym typeface="Times New Roman"/>
              </a:rPr>
              <a:t>Zymomonas mobilis</a:t>
            </a:r>
            <a:r>
              <a:rPr lang="en-US" sz="1200">
                <a:latin typeface="Times New Roman"/>
                <a:ea typeface="Times New Roman"/>
                <a:cs typeface="Times New Roman"/>
                <a:sym typeface="Times New Roman"/>
              </a:rPr>
              <a:t> to define a potential engineering target (</a:t>
            </a:r>
            <a:r>
              <a:rPr i="1" lang="en-US" sz="1200">
                <a:latin typeface="Times New Roman"/>
                <a:ea typeface="Times New Roman"/>
                <a:cs typeface="Times New Roman"/>
                <a:sym typeface="Times New Roman"/>
              </a:rPr>
              <a:t>rpoE </a:t>
            </a:r>
            <a:r>
              <a:rPr lang="en-US" sz="1200">
                <a:latin typeface="Times New Roman"/>
                <a:ea typeface="Times New Roman"/>
                <a:cs typeface="Times New Roman"/>
                <a:sym typeface="Times New Roman"/>
              </a:rPr>
              <a:t>a.k.a.</a:t>
            </a:r>
            <a:r>
              <a:rPr i="1" lang="en-US" sz="1200">
                <a:latin typeface="Times New Roman"/>
                <a:ea typeface="Times New Roman"/>
                <a:cs typeface="Times New Roman"/>
                <a:sym typeface="Times New Roman"/>
              </a:rPr>
              <a:t> ecfZ</a:t>
            </a:r>
            <a:r>
              <a:rPr lang="en-US" sz="1200">
                <a:latin typeface="Times New Roman"/>
                <a:ea typeface="Times New Roman"/>
                <a:cs typeface="Times New Roman"/>
                <a:sym typeface="Times New Roman"/>
              </a:rPr>
              <a:t>) to overcome bioproduction stress.</a:t>
            </a:r>
            <a:endParaRPr sz="1200"/>
          </a:p>
        </p:txBody>
      </p:sp>
      <p:sp>
        <p:nvSpPr>
          <p:cNvPr id="173" name="Google Shape;173;p25"/>
          <p:cNvSpPr txBox="1"/>
          <p:nvPr/>
        </p:nvSpPr>
        <p:spPr>
          <a:xfrm>
            <a:off x="439150" y="5014525"/>
            <a:ext cx="11059200" cy="9234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rgbClr val="0B324F"/>
                </a:solidFill>
                <a:latin typeface="Times New Roman"/>
                <a:ea typeface="Times New Roman"/>
                <a:cs typeface="Times New Roman"/>
                <a:sym typeface="Times New Roman"/>
              </a:rPr>
              <a:t>Significance/Impacts</a:t>
            </a:r>
            <a:endParaRPr>
              <a:solidFill>
                <a:srgbClr val="0B324F"/>
              </a:solidFill>
            </a:endParaRPr>
          </a:p>
          <a:p>
            <a:pPr indent="-247650" lvl="0" marL="285750" marR="0" rtl="0" algn="l">
              <a:spcBef>
                <a:spcPts val="0"/>
              </a:spcBef>
              <a:spcAft>
                <a:spcPts val="0"/>
              </a:spcAft>
              <a:buClr>
                <a:srgbClr val="1A8109"/>
              </a:buClr>
              <a:buSzPts val="1200"/>
              <a:buFont typeface="Arial"/>
              <a:buChar char="•"/>
            </a:pPr>
            <a:r>
              <a:rPr lang="en-US" sz="1200">
                <a:latin typeface="Times New Roman"/>
                <a:ea typeface="Times New Roman"/>
                <a:cs typeface="Times New Roman"/>
                <a:sym typeface="Times New Roman"/>
              </a:rPr>
              <a:t>Systematic alteration of bacterial gene expression enables identification of genes relevant to diverse fields of study and practical applications, but there are few established facile approaches for systemic overexpression in bacteria</a:t>
            </a:r>
            <a:r>
              <a:rPr lang="en-US" sz="1200">
                <a:latin typeface="Times New Roman"/>
                <a:ea typeface="Times New Roman"/>
                <a:cs typeface="Times New Roman"/>
                <a:sym typeface="Times New Roman"/>
              </a:rPr>
              <a:t>. This approach can be used to systematically overexpress genes in both model and non-model Protobacteria, making it a valuable tool for both basic biology and applied biodesign, including</a:t>
            </a:r>
            <a:r>
              <a:rPr lang="en-US" sz="1200">
                <a:latin typeface="Times New Roman"/>
                <a:ea typeface="Times New Roman"/>
                <a:cs typeface="Times New Roman"/>
                <a:sym typeface="Times New Roman"/>
              </a:rPr>
              <a:t> industrial strain optimization. </a:t>
            </a:r>
            <a:endParaRPr sz="1200"/>
          </a:p>
        </p:txBody>
      </p:sp>
      <p:sp>
        <p:nvSpPr>
          <p:cNvPr id="174" name="Google Shape;174;p25"/>
          <p:cNvSpPr txBox="1"/>
          <p:nvPr/>
        </p:nvSpPr>
        <p:spPr>
          <a:xfrm>
            <a:off x="411700" y="6041925"/>
            <a:ext cx="11114100" cy="246300"/>
          </a:xfrm>
          <a:prstGeom prst="rect">
            <a:avLst/>
          </a:prstGeom>
          <a:solidFill>
            <a:srgbClr val="FFFF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000">
                <a:latin typeface="Times New Roman"/>
                <a:ea typeface="Times New Roman"/>
                <a:cs typeface="Times New Roman"/>
                <a:sym typeface="Times New Roman"/>
              </a:rPr>
              <a:t>Banta, A. B., et al. Targeted, genome-scale overexpression in Proteobacteria. </a:t>
            </a:r>
            <a:r>
              <a:rPr i="1" lang="en-US" sz="1000">
                <a:latin typeface="Times New Roman"/>
                <a:ea typeface="Times New Roman"/>
                <a:cs typeface="Times New Roman"/>
                <a:sym typeface="Times New Roman"/>
              </a:rPr>
              <a:t>mBio</a:t>
            </a:r>
            <a:r>
              <a:rPr lang="en-US" sz="1000">
                <a:latin typeface="Times New Roman"/>
                <a:ea typeface="Times New Roman"/>
                <a:cs typeface="Times New Roman"/>
                <a:sym typeface="Times New Roman"/>
              </a:rPr>
              <a:t>, e02340-25. (2026). [DOI:</a:t>
            </a:r>
            <a:r>
              <a:rPr lang="en-US" sz="1000" u="sng">
                <a:solidFill>
                  <a:schemeClr val="hlink"/>
                </a:solidFill>
                <a:latin typeface="Times New Roman"/>
                <a:ea typeface="Times New Roman"/>
                <a:cs typeface="Times New Roman"/>
                <a:sym typeface="Times New Roman"/>
                <a:hlinkClick r:id="rId4"/>
              </a:rPr>
              <a:t>10.1128/mbio.02340-25</a:t>
            </a:r>
            <a:r>
              <a:rPr lang="en-US" sz="1000">
                <a:latin typeface="Times New Roman"/>
                <a:ea typeface="Times New Roman"/>
                <a:cs typeface="Times New Roman"/>
                <a:sym typeface="Times New Roman"/>
              </a:rPr>
              <a:t>]</a:t>
            </a:r>
            <a:endParaRPr sz="1000">
              <a:latin typeface="Times New Roman"/>
              <a:ea typeface="Times New Roman"/>
              <a:cs typeface="Times New Roman"/>
              <a:sym typeface="Times New Roman"/>
            </a:endParaRPr>
          </a:p>
        </p:txBody>
      </p:sp>
      <p:pic>
        <p:nvPicPr>
          <p:cNvPr descr="Schematic ofDiagram of CRISPRtOE: a gene with its promoter produces a single product transcript; VcCAST-mediated targeted transposition inserts a transposon (Tn) carrying a new promoter upstream of the gene, driving overexpression and yielding multiple product transcripts. CRISPRtOE process" id="175" name="Google Shape;175;p25"/>
          <p:cNvPicPr preferRelativeResize="0"/>
          <p:nvPr/>
        </p:nvPicPr>
        <p:blipFill>
          <a:blip r:embed="rId5">
            <a:alphaModFix/>
          </a:blip>
          <a:stretch>
            <a:fillRect/>
          </a:stretch>
        </p:blipFill>
        <p:spPr>
          <a:xfrm>
            <a:off x="8789350" y="1380753"/>
            <a:ext cx="2708997" cy="2807020"/>
          </a:xfrm>
          <a:prstGeom prst="rect">
            <a:avLst/>
          </a:prstGeom>
          <a:noFill/>
          <a:ln>
            <a:noFill/>
          </a:ln>
        </p:spPr>
      </p:pic>
      <p:sp>
        <p:nvSpPr>
          <p:cNvPr id="176" name="Google Shape;176;p25"/>
          <p:cNvSpPr txBox="1"/>
          <p:nvPr/>
        </p:nvSpPr>
        <p:spPr>
          <a:xfrm>
            <a:off x="8685250" y="4198050"/>
            <a:ext cx="2868000" cy="79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000">
                <a:solidFill>
                  <a:schemeClr val="dk1"/>
                </a:solidFill>
                <a:latin typeface="Times New Roman"/>
                <a:ea typeface="Times New Roman"/>
                <a:cs typeface="Times New Roman"/>
                <a:sym typeface="Times New Roman"/>
              </a:rPr>
              <a:t>CRISPR transposition and overexpression (CRISPRtOE) precisely delivers a transposon with an outward-facing promoter upstream of genes to facilitate overexpression.</a:t>
            </a:r>
            <a:endParaRPr sz="1000">
              <a:solidFill>
                <a:schemeClr val="dk1"/>
              </a:solidFill>
              <a:latin typeface="Times New Roman"/>
              <a:ea typeface="Times New Roman"/>
              <a:cs typeface="Times New Roman"/>
              <a:sym typeface="Times New Roman"/>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New Science">
      <a:dk1>
        <a:srgbClr val="000000"/>
      </a:dk1>
      <a:lt1>
        <a:srgbClr val="FFFFFF"/>
      </a:lt1>
      <a:dk2>
        <a:srgbClr val="44546A"/>
      </a:dk2>
      <a:lt2>
        <a:srgbClr val="E7E6E6"/>
      </a:lt2>
      <a:accent1>
        <a:srgbClr val="10436A"/>
      </a:accent1>
      <a:accent2>
        <a:srgbClr val="92DCE5"/>
      </a:accent2>
      <a:accent3>
        <a:srgbClr val="D64933"/>
      </a:accent3>
      <a:accent4>
        <a:srgbClr val="7C7C7C"/>
      </a:accent4>
      <a:accent5>
        <a:srgbClr val="EFCB68"/>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