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3"/>
    <p:sldMasterId id="2147483665" r:id="rId4"/>
  </p:sldMasterIdLst>
  <p:notesMasterIdLst>
    <p:notesMasterId r:id="rId5"/>
  </p:notesMasterIdLst>
  <p:sldIdLst>
    <p:sldId id="256"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de7f7f88eb_2_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g3de7f7f88eb_2_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p:nvPr/>
        </p:nvSpPr>
        <p:spPr>
          <a:xfrm>
            <a:off x="0" y="6320118"/>
            <a:ext cx="12192000" cy="537900"/>
          </a:xfrm>
          <a:prstGeom prst="rect">
            <a:avLst/>
          </a:prstGeom>
          <a:solidFill>
            <a:srgbClr val="0B2C4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rgbClr val="FFFFFF"/>
              </a:solidFill>
              <a:latin typeface="Avenir"/>
              <a:ea typeface="Avenir"/>
              <a:cs typeface="Avenir"/>
              <a:sym typeface="Avenir"/>
            </a:endParaRPr>
          </a:p>
        </p:txBody>
      </p:sp>
      <p:pic>
        <p:nvPicPr>
          <p:cNvPr id="19" name="Google Shape;19;p2"/>
          <p:cNvPicPr preferRelativeResize="0"/>
          <p:nvPr/>
        </p:nvPicPr>
        <p:blipFill rotWithShape="1">
          <a:blip r:embed="rId2">
            <a:alphaModFix/>
          </a:blip>
          <a:srcRect b="0" l="0" r="0" t="0"/>
          <a:stretch/>
        </p:blipFill>
        <p:spPr>
          <a:xfrm>
            <a:off x="212667" y="6373156"/>
            <a:ext cx="2149533" cy="394974"/>
          </a:xfrm>
          <a:prstGeom prst="rect">
            <a:avLst/>
          </a:prstGeom>
          <a:noFill/>
          <a:ln>
            <a:noFill/>
          </a:ln>
        </p:spPr>
      </p:pic>
      <p:sp>
        <p:nvSpPr>
          <p:cNvPr id="20" name="Google Shape;20;p2"/>
          <p:cNvSpPr txBox="1"/>
          <p:nvPr/>
        </p:nvSpPr>
        <p:spPr>
          <a:xfrm>
            <a:off x="7694875" y="6404400"/>
            <a:ext cx="4284600" cy="3693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1800" u="none" cap="none" strike="noStrike">
                <a:solidFill>
                  <a:srgbClr val="FFFFFF"/>
                </a:solidFill>
                <a:latin typeface="Avenir"/>
                <a:ea typeface="Avenir"/>
                <a:cs typeface="Avenir"/>
                <a:sym typeface="Avenir"/>
              </a:rPr>
              <a:t>Biological and Environmental Research</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3" name="Shape 63"/>
        <p:cNvGrpSpPr/>
        <p:nvPr/>
      </p:nvGrpSpPr>
      <p:grpSpPr>
        <a:xfrm>
          <a:off x="0" y="0"/>
          <a:ext cx="0" cy="0"/>
          <a:chOff x="0" y="0"/>
          <a:chExt cx="0" cy="0"/>
        </a:xfrm>
      </p:grpSpPr>
      <p:sp>
        <p:nvSpPr>
          <p:cNvPr id="64" name="Google Shape;6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6" name="Google Shape;66;p11"/>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7" name="Google Shape;67;p11"/>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8" name="Shape 68"/>
        <p:cNvGrpSpPr/>
        <p:nvPr/>
      </p:nvGrpSpPr>
      <p:grpSpPr>
        <a:xfrm>
          <a:off x="0" y="0"/>
          <a:ext cx="0" cy="0"/>
          <a:chOff x="0" y="0"/>
          <a:chExt cx="0" cy="0"/>
        </a:xfrm>
      </p:grpSpPr>
      <p:sp>
        <p:nvSpPr>
          <p:cNvPr id="69" name="Google Shape;6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71" name="Google Shape;71;p12"/>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72" name="Google Shape;72;p12"/>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1" name="Shape 81"/>
        <p:cNvGrpSpPr/>
        <p:nvPr/>
      </p:nvGrpSpPr>
      <p:grpSpPr>
        <a:xfrm>
          <a:off x="0" y="0"/>
          <a:ext cx="0" cy="0"/>
          <a:chOff x="0" y="0"/>
          <a:chExt cx="0" cy="0"/>
        </a:xfrm>
      </p:grpSpPr>
      <p:sp>
        <p:nvSpPr>
          <p:cNvPr id="82" name="Google Shape;82;p14"/>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4"/>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84" name="Google Shape;84;p14"/>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4"/>
          <p:cNvSpPr txBox="1"/>
          <p:nvPr/>
        </p:nvSpPr>
        <p:spPr>
          <a:xfrm>
            <a:off x="1576467" y="6474023"/>
            <a:ext cx="1441420" cy="30777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400">
                <a:solidFill>
                  <a:schemeClr val="lt1"/>
                </a:solidFill>
                <a:latin typeface="Times New Roman"/>
                <a:ea typeface="Times New Roman"/>
                <a:cs typeface="Times New Roman"/>
                <a:sym typeface="Times New Roman"/>
              </a:rPr>
              <a:t>Office of Science</a:t>
            </a:r>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86" name="Shape 86"/>
        <p:cNvGrpSpPr/>
        <p:nvPr/>
      </p:nvGrpSpPr>
      <p:grpSpPr>
        <a:xfrm>
          <a:off x="0" y="0"/>
          <a:ext cx="0" cy="0"/>
          <a:chOff x="0" y="0"/>
          <a:chExt cx="0" cy="0"/>
        </a:xfrm>
      </p:grpSpPr>
      <p:sp>
        <p:nvSpPr>
          <p:cNvPr id="87" name="Google Shape;87;p15"/>
          <p:cNvSpPr txBox="1"/>
          <p:nvPr>
            <p:ph type="ctrTitle"/>
          </p:nvPr>
        </p:nvSpPr>
        <p:spPr>
          <a:xfrm>
            <a:off x="914400" y="2125980"/>
            <a:ext cx="10363200" cy="144018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5"/>
          <p:cNvSpPr txBox="1"/>
          <p:nvPr>
            <p:ph idx="1" type="subTitle"/>
          </p:nvPr>
        </p:nvSpPr>
        <p:spPr>
          <a:xfrm>
            <a:off x="1828800" y="3840480"/>
            <a:ext cx="8534400" cy="17145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1" sz="1550">
                <a:solidFill>
                  <a:srgbClr val="397389"/>
                </a:solidFill>
                <a:latin typeface="Times New Roman"/>
                <a:ea typeface="Times New Roman"/>
                <a:cs typeface="Times New Roman"/>
                <a:sym typeface="Times New Roma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5"/>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15"/>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1" name="Google Shape;91;p15"/>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92" name="Shape 92"/>
        <p:cNvGrpSpPr/>
        <p:nvPr/>
      </p:nvGrpSpPr>
      <p:grpSpPr>
        <a:xfrm>
          <a:off x="0" y="0"/>
          <a:ext cx="0" cy="0"/>
          <a:chOff x="0" y="0"/>
          <a:chExt cx="0" cy="0"/>
        </a:xfrm>
      </p:grpSpPr>
      <p:sp>
        <p:nvSpPr>
          <p:cNvPr id="93" name="Google Shape;93;p16"/>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6"/>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5" name="Google Shape;95;p16"/>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96" name="Google Shape;96;p16"/>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16"/>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8" name="Google Shape;98;p16"/>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99" name="Shape 99"/>
        <p:cNvGrpSpPr/>
        <p:nvPr/>
      </p:nvGrpSpPr>
      <p:grpSpPr>
        <a:xfrm>
          <a:off x="0" y="0"/>
          <a:ext cx="0" cy="0"/>
          <a:chOff x="0" y="0"/>
          <a:chExt cx="0" cy="0"/>
        </a:xfrm>
      </p:grpSpPr>
      <p:sp>
        <p:nvSpPr>
          <p:cNvPr id="100" name="Google Shape;100;p17"/>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1" i="0" sz="2750">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1" name="Google Shape;101;p17"/>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17"/>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3" name="Google Shape;103;p17"/>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04" name="Shape 104"/>
        <p:cNvGrpSpPr/>
        <p:nvPr/>
      </p:nvGrpSpPr>
      <p:grpSpPr>
        <a:xfrm>
          <a:off x="0" y="0"/>
          <a:ext cx="0" cy="0"/>
          <a:chOff x="0" y="0"/>
          <a:chExt cx="0" cy="0"/>
        </a:xfrm>
      </p:grpSpPr>
      <p:sp>
        <p:nvSpPr>
          <p:cNvPr id="105" name="Google Shape;105;p18"/>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8"/>
          <p:cNvSpPr txBox="1"/>
          <p:nvPr>
            <p:ph idx="10" type="dt"/>
          </p:nvPr>
        </p:nvSpPr>
        <p:spPr>
          <a:xfrm>
            <a:off x="609600" y="6377940"/>
            <a:ext cx="2804160" cy="342900"/>
          </a:xfrm>
          <a:prstGeom prst="rect">
            <a:avLst/>
          </a:prstGeom>
          <a:noFill/>
          <a:ln>
            <a:noFill/>
          </a:ln>
        </p:spPr>
        <p:txBody>
          <a:bodyPr anchorCtr="0" anchor="t" bIns="0" lIns="0" spcFirstLastPara="1" rIns="0" wrap="square" tIns="0">
            <a:no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7" name="Google Shape;107;p18"/>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sz="1400">
              <a:latin typeface="Times New Roman"/>
              <a:ea typeface="Times New Roman"/>
              <a:cs typeface="Times New Roman"/>
              <a:sym typeface="Times New Roman"/>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pic>
        <p:nvPicPr>
          <p:cNvPr id="22" name="Google Shape;22;p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3" name="Google Shape;23;p3"/>
          <p:cNvSpPr txBox="1"/>
          <p:nvPr>
            <p:ph type="ctrTitle"/>
          </p:nvPr>
        </p:nvSpPr>
        <p:spPr>
          <a:xfrm>
            <a:off x="6023112" y="421517"/>
            <a:ext cx="5605671" cy="165576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lt1"/>
              </a:buClr>
              <a:buSzPts val="5400"/>
              <a:buFont typeface="Calibri"/>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
          <p:cNvSpPr txBox="1"/>
          <p:nvPr>
            <p:ph idx="1" type="subTitle"/>
          </p:nvPr>
        </p:nvSpPr>
        <p:spPr>
          <a:xfrm>
            <a:off x="6023112" y="3602038"/>
            <a:ext cx="5605671"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 name="Shape 25"/>
        <p:cNvGrpSpPr/>
        <p:nvPr/>
      </p:nvGrpSpPr>
      <p:grpSpPr>
        <a:xfrm>
          <a:off x="0" y="0"/>
          <a:ext cx="0" cy="0"/>
          <a:chOff x="0" y="0"/>
          <a:chExt cx="0" cy="0"/>
        </a:xfrm>
      </p:grpSpPr>
      <p:sp>
        <p:nvSpPr>
          <p:cNvPr id="26" name="Google Shape;26;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pic>
        <p:nvPicPr>
          <p:cNvPr id="28" name="Google Shape;28;p4"/>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29" name="Google Shape;29;p4"/>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34" name="Google Shape;34;p5"/>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35" name="Google Shape;35;p5"/>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2" name="Google Shape;42;p6"/>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3" name="Google Shape;43;p6"/>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pic>
        <p:nvPicPr>
          <p:cNvPr id="46" name="Google Shape;46;p7"/>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47" name="Google Shape;47;p7"/>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pic>
        <p:nvPicPr>
          <p:cNvPr id="49" name="Google Shape;49;p8"/>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0" name="Google Shape;50;p8"/>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1" name="Shape 51"/>
        <p:cNvGrpSpPr/>
        <p:nvPr/>
      </p:nvGrpSpPr>
      <p:grpSpPr>
        <a:xfrm>
          <a:off x="0" y="0"/>
          <a:ext cx="0" cy="0"/>
          <a:chOff x="0" y="0"/>
          <a:chExt cx="0" cy="0"/>
        </a:xfrm>
      </p:grpSpPr>
      <p:sp>
        <p:nvSpPr>
          <p:cNvPr id="52" name="Google Shape;52;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4" name="Google Shape;54;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55" name="Google Shape;55;p9"/>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56" name="Google Shape;56;p9"/>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0"/>
          <p:cNvSpPr/>
          <p:nvPr>
            <p:ph idx="2" type="pic"/>
          </p:nvPr>
        </p:nvSpPr>
        <p:spPr>
          <a:xfrm>
            <a:off x="5183188" y="987425"/>
            <a:ext cx="6172200" cy="4873625"/>
          </a:xfrm>
          <a:prstGeom prst="rect">
            <a:avLst/>
          </a:prstGeom>
          <a:noFill/>
          <a:ln>
            <a:noFill/>
          </a:ln>
        </p:spPr>
      </p:sp>
      <p:sp>
        <p:nvSpPr>
          <p:cNvPr id="60" name="Google Shape;6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pic>
        <p:nvPicPr>
          <p:cNvPr id="61" name="Google Shape;61;p10"/>
          <p:cNvPicPr preferRelativeResize="0"/>
          <p:nvPr/>
        </p:nvPicPr>
        <p:blipFill rotWithShape="1">
          <a:blip r:embed="rId2">
            <a:alphaModFix/>
          </a:blip>
          <a:srcRect b="0" l="0" r="0" t="0"/>
          <a:stretch/>
        </p:blipFill>
        <p:spPr>
          <a:xfrm>
            <a:off x="0" y="6350000"/>
            <a:ext cx="12192000" cy="508000"/>
          </a:xfrm>
          <a:prstGeom prst="rect">
            <a:avLst/>
          </a:prstGeom>
          <a:noFill/>
          <a:ln>
            <a:noFill/>
          </a:ln>
        </p:spPr>
      </p:pic>
      <p:sp>
        <p:nvSpPr>
          <p:cNvPr id="62" name="Google Shape;62;p10"/>
          <p:cNvSpPr txBox="1"/>
          <p:nvPr/>
        </p:nvSpPr>
        <p:spPr>
          <a:xfrm>
            <a:off x="8448260" y="6492875"/>
            <a:ext cx="3666966" cy="30777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lt1"/>
                </a:solidFill>
                <a:latin typeface="Calibri"/>
                <a:ea typeface="Calibri"/>
                <a:cs typeface="Calibri"/>
                <a:sym typeface="Calibri"/>
              </a:rPr>
              <a:t>Office of Biological and Environmental Research</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3" name="Shape 73"/>
        <p:cNvGrpSpPr/>
        <p:nvPr/>
      </p:nvGrpSpPr>
      <p:grpSpPr>
        <a:xfrm>
          <a:off x="0" y="0"/>
          <a:ext cx="0" cy="0"/>
          <a:chOff x="0" y="0"/>
          <a:chExt cx="0" cy="0"/>
        </a:xfrm>
      </p:grpSpPr>
      <p:sp>
        <p:nvSpPr>
          <p:cNvPr id="74" name="Google Shape;74;p13"/>
          <p:cNvSpPr/>
          <p:nvPr/>
        </p:nvSpPr>
        <p:spPr>
          <a:xfrm>
            <a:off x="0" y="6324600"/>
            <a:ext cx="12192000" cy="533400"/>
          </a:xfrm>
          <a:custGeom>
            <a:rect b="b" l="l" r="r" t="t"/>
            <a:pathLst>
              <a:path extrusionOk="0" h="533400" w="12192000">
                <a:moveTo>
                  <a:pt x="12192000" y="0"/>
                </a:moveTo>
                <a:lnTo>
                  <a:pt x="0" y="0"/>
                </a:lnTo>
                <a:lnTo>
                  <a:pt x="0" y="533400"/>
                </a:lnTo>
                <a:lnTo>
                  <a:pt x="12192000" y="533400"/>
                </a:lnTo>
                <a:lnTo>
                  <a:pt x="12192000" y="0"/>
                </a:lnTo>
                <a:close/>
              </a:path>
            </a:pathLst>
          </a:custGeom>
          <a:solidFill>
            <a:srgbClr val="0A2C45"/>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5" name="Google Shape;75;p13"/>
          <p:cNvSpPr txBox="1"/>
          <p:nvPr>
            <p:ph type="title"/>
          </p:nvPr>
        </p:nvSpPr>
        <p:spPr>
          <a:xfrm>
            <a:off x="2296541" y="110807"/>
            <a:ext cx="9429750" cy="82105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1" i="0" sz="2750" u="none" cap="none" strike="noStrike">
                <a:solidFill>
                  <a:srgbClr val="0A2C45"/>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6" name="Google Shape;76;p13"/>
          <p:cNvSpPr txBox="1"/>
          <p:nvPr>
            <p:ph idx="1" type="body"/>
          </p:nvPr>
        </p:nvSpPr>
        <p:spPr>
          <a:xfrm>
            <a:off x="232092" y="2930461"/>
            <a:ext cx="7663815" cy="3178175"/>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1" i="1" sz="1550" u="none" cap="none" strike="noStrike">
                <a:solidFill>
                  <a:srgbClr val="397389"/>
                </a:solidFill>
                <a:latin typeface="Times New Roman"/>
                <a:ea typeface="Times New Roman"/>
                <a:cs typeface="Times New Roman"/>
                <a:sym typeface="Times New Roman"/>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77" name="Google Shape;77;p13"/>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lvl1pPr lvl="0">
              <a:spcBef>
                <a:spcPts val="0"/>
              </a:spcBef>
              <a:spcAft>
                <a:spcPts val="0"/>
              </a:spcAft>
              <a:buSzPts val="1400"/>
              <a:buNone/>
              <a:defRPr b="0" i="0" sz="1550">
                <a:solidFill>
                  <a:schemeClr val="lt1"/>
                </a:solidFill>
                <a:latin typeface="Times New Roman"/>
                <a:ea typeface="Times New Roman"/>
                <a:cs typeface="Times New Roman"/>
                <a:sym typeface="Times New Roma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8" name="Google Shape;78;p13"/>
          <p:cNvSpPr txBox="1"/>
          <p:nvPr>
            <p:ph idx="12" type="sldNum"/>
          </p:nvPr>
        </p:nvSpPr>
        <p:spPr>
          <a:xfrm>
            <a:off x="1524001" y="6477000"/>
            <a:ext cx="1371600" cy="215444"/>
          </a:xfrm>
          <a:prstGeom prst="rect">
            <a:avLst/>
          </a:prstGeom>
          <a:noFill/>
          <a:ln>
            <a:noFill/>
          </a:ln>
        </p:spPr>
        <p:txBody>
          <a:bodyPr anchorCtr="0" anchor="t" bIns="0" lIns="0" spcFirstLastPara="1" rIns="0" wrap="square" tIns="0">
            <a:spAutoFit/>
          </a:bodyPr>
          <a:lstStyle>
            <a:lvl1pPr indent="0" lvl="0" algn="r">
              <a:spcBef>
                <a:spcPts val="0"/>
              </a:spcBef>
              <a:buNone/>
              <a:defRPr sz="1400">
                <a:solidFill>
                  <a:schemeClr val="lt1"/>
                </a:solidFill>
                <a:latin typeface="Times New Roman"/>
                <a:ea typeface="Times New Roman"/>
                <a:cs typeface="Times New Roman"/>
                <a:sym typeface="Times New Roman"/>
              </a:defRPr>
            </a:lvl1pPr>
            <a:lvl2pPr indent="0" lvl="1" algn="r">
              <a:spcBef>
                <a:spcPts val="0"/>
              </a:spcBef>
              <a:buNone/>
              <a:defRPr sz="1400">
                <a:solidFill>
                  <a:schemeClr val="lt1"/>
                </a:solidFill>
                <a:latin typeface="Times New Roman"/>
                <a:ea typeface="Times New Roman"/>
                <a:cs typeface="Times New Roman"/>
                <a:sym typeface="Times New Roman"/>
              </a:defRPr>
            </a:lvl2pPr>
            <a:lvl3pPr indent="0" lvl="2" algn="r">
              <a:spcBef>
                <a:spcPts val="0"/>
              </a:spcBef>
              <a:buNone/>
              <a:defRPr sz="1400">
                <a:solidFill>
                  <a:schemeClr val="lt1"/>
                </a:solidFill>
                <a:latin typeface="Times New Roman"/>
                <a:ea typeface="Times New Roman"/>
                <a:cs typeface="Times New Roman"/>
                <a:sym typeface="Times New Roman"/>
              </a:defRPr>
            </a:lvl3pPr>
            <a:lvl4pPr indent="0" lvl="3" algn="r">
              <a:spcBef>
                <a:spcPts val="0"/>
              </a:spcBef>
              <a:buNone/>
              <a:defRPr sz="1400">
                <a:solidFill>
                  <a:schemeClr val="lt1"/>
                </a:solidFill>
                <a:latin typeface="Times New Roman"/>
                <a:ea typeface="Times New Roman"/>
                <a:cs typeface="Times New Roman"/>
                <a:sym typeface="Times New Roman"/>
              </a:defRPr>
            </a:lvl4pPr>
            <a:lvl5pPr indent="0" lvl="4" algn="r">
              <a:spcBef>
                <a:spcPts val="0"/>
              </a:spcBef>
              <a:buNone/>
              <a:defRPr sz="1400">
                <a:solidFill>
                  <a:schemeClr val="lt1"/>
                </a:solidFill>
                <a:latin typeface="Times New Roman"/>
                <a:ea typeface="Times New Roman"/>
                <a:cs typeface="Times New Roman"/>
                <a:sym typeface="Times New Roman"/>
              </a:defRPr>
            </a:lvl5pPr>
            <a:lvl6pPr indent="0" lvl="5" algn="r">
              <a:spcBef>
                <a:spcPts val="0"/>
              </a:spcBef>
              <a:buNone/>
              <a:defRPr sz="1400">
                <a:solidFill>
                  <a:schemeClr val="lt1"/>
                </a:solidFill>
                <a:latin typeface="Times New Roman"/>
                <a:ea typeface="Times New Roman"/>
                <a:cs typeface="Times New Roman"/>
                <a:sym typeface="Times New Roman"/>
              </a:defRPr>
            </a:lvl6pPr>
            <a:lvl7pPr indent="0" lvl="6" algn="r">
              <a:spcBef>
                <a:spcPts val="0"/>
              </a:spcBef>
              <a:buNone/>
              <a:defRPr sz="1400">
                <a:solidFill>
                  <a:schemeClr val="lt1"/>
                </a:solidFill>
                <a:latin typeface="Times New Roman"/>
                <a:ea typeface="Times New Roman"/>
                <a:cs typeface="Times New Roman"/>
                <a:sym typeface="Times New Roman"/>
              </a:defRPr>
            </a:lvl7pPr>
            <a:lvl8pPr indent="0" lvl="7" algn="r">
              <a:spcBef>
                <a:spcPts val="0"/>
              </a:spcBef>
              <a:buNone/>
              <a:defRPr sz="1400">
                <a:solidFill>
                  <a:schemeClr val="lt1"/>
                </a:solidFill>
                <a:latin typeface="Times New Roman"/>
                <a:ea typeface="Times New Roman"/>
                <a:cs typeface="Times New Roman"/>
                <a:sym typeface="Times New Roman"/>
              </a:defRPr>
            </a:lvl8pPr>
            <a:lvl9pPr indent="0" lvl="8" algn="r">
              <a:spcBef>
                <a:spcPts val="0"/>
              </a:spcBef>
              <a:buNone/>
              <a:defRPr sz="1400">
                <a:solidFill>
                  <a:schemeClr val="lt1"/>
                </a:solidFill>
                <a:latin typeface="Times New Roman"/>
                <a:ea typeface="Times New Roman"/>
                <a:cs typeface="Times New Roman"/>
                <a:sym typeface="Times New Roman"/>
              </a:defRPr>
            </a:lvl9pPr>
          </a:lstStyle>
          <a:p>
            <a:pPr indent="0" lvl="0" marL="0" rtl="0" algn="r">
              <a:spcBef>
                <a:spcPts val="0"/>
              </a:spcBef>
              <a:spcAft>
                <a:spcPts val="0"/>
              </a:spcAft>
              <a:buNone/>
            </a:pPr>
            <a:r>
              <a:rPr lang="en-US"/>
              <a:t>Office of Science</a:t>
            </a:r>
            <a:endParaRPr/>
          </a:p>
        </p:txBody>
      </p:sp>
      <p:pic>
        <p:nvPicPr>
          <p:cNvPr descr="Text&#10;&#10;AI-generated content may be incorrect." id="79" name="Google Shape;79;p13"/>
          <p:cNvPicPr preferRelativeResize="0"/>
          <p:nvPr/>
        </p:nvPicPr>
        <p:blipFill rotWithShape="1">
          <a:blip r:embed="rId1">
            <a:alphaModFix/>
          </a:blip>
          <a:srcRect b="0" l="0" r="0" t="0"/>
          <a:stretch/>
        </p:blipFill>
        <p:spPr>
          <a:xfrm>
            <a:off x="71554" y="6400800"/>
            <a:ext cx="1452446" cy="416837"/>
          </a:xfrm>
          <a:prstGeom prst="rect">
            <a:avLst/>
          </a:prstGeom>
          <a:noFill/>
          <a:ln>
            <a:noFill/>
          </a:ln>
        </p:spPr>
      </p:pic>
      <p:cxnSp>
        <p:nvCxnSpPr>
          <p:cNvPr id="80" name="Google Shape;80;p13"/>
          <p:cNvCxnSpPr/>
          <p:nvPr/>
        </p:nvCxnSpPr>
        <p:spPr>
          <a:xfrm>
            <a:off x="1595554" y="6481603"/>
            <a:ext cx="0" cy="243761"/>
          </a:xfrm>
          <a:prstGeom prst="straightConnector1">
            <a:avLst/>
          </a:prstGeom>
          <a:noFill/>
          <a:ln cap="flat" cmpd="sng" w="12700">
            <a:solidFill>
              <a:schemeClr val="lt1"/>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hyperlink" Target="https://www.osti.gov/biblio/3374543" TargetMode="External"/><Relationship Id="rId4" Type="http://schemas.openxmlformats.org/officeDocument/2006/relationships/hyperlink" Target="https://pubs.rsc.org/su/article/4/7/2893/1237580/Energy-utilization-strategies-in-lignocellulosic" TargetMode="External"/><Relationship Id="rId5" Type="http://schemas.openxmlformats.org/officeDocument/2006/relationships/image" Target="../media/image12.png"/><Relationship Id="rId6"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idx="11" type="ftr"/>
          </p:nvPr>
        </p:nvSpPr>
        <p:spPr>
          <a:xfrm>
            <a:off x="8911208" y="6513240"/>
            <a:ext cx="3204209" cy="192360"/>
          </a:xfrm>
          <a:prstGeom prst="rect">
            <a:avLst/>
          </a:prstGeom>
          <a:noFill/>
          <a:ln>
            <a:noFill/>
          </a:ln>
        </p:spPr>
        <p:txBody>
          <a:bodyPr anchorCtr="0" anchor="t" bIns="0" lIns="0" spcFirstLastPara="1" rIns="0" wrap="square" tIns="0">
            <a:spAutoFit/>
          </a:bodyPr>
          <a:lstStyle/>
          <a:p>
            <a:pPr indent="0" lvl="0" marL="12700" rtl="0" algn="l">
              <a:lnSpc>
                <a:spcPct val="105999"/>
              </a:lnSpc>
              <a:spcBef>
                <a:spcPts val="0"/>
              </a:spcBef>
              <a:spcAft>
                <a:spcPts val="0"/>
              </a:spcAft>
              <a:buNone/>
            </a:pPr>
            <a:r>
              <a:rPr lang="en-US"/>
              <a:t>Biological and Environmental Research</a:t>
            </a:r>
            <a:endParaRPr/>
          </a:p>
        </p:txBody>
      </p:sp>
      <p:sp>
        <p:nvSpPr>
          <p:cNvPr id="113" name="Google Shape;113;p19"/>
          <p:cNvSpPr/>
          <p:nvPr/>
        </p:nvSpPr>
        <p:spPr>
          <a:xfrm>
            <a:off x="404175" y="1396650"/>
            <a:ext cx="7114200" cy="1078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Background/Objective</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Lignocellulosic biorefineries generate energy-rich side streams, including biogas, lignin, and conversion residues. Capturing chemical energy from these side streams can improve economic and environmental performance. This study sought to assess and compare lignocellulosic biorefinery strategies, identify key drivers, evaluate trade-offs, and draw insights into system performance. </a:t>
            </a:r>
            <a:endParaRPr sz="1100"/>
          </a:p>
        </p:txBody>
      </p:sp>
      <p:sp>
        <p:nvSpPr>
          <p:cNvPr id="114" name="Google Shape;114;p19"/>
          <p:cNvSpPr/>
          <p:nvPr/>
        </p:nvSpPr>
        <p:spPr>
          <a:xfrm>
            <a:off x="370825" y="2475175"/>
            <a:ext cx="7114200" cy="10785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Approach</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Researchers used modeling and optimization to evaluate energy and carbon efficiencies, cost, and carbon footprint (CF) of three baseline strategies: electricity generation, biogas upgrade to biomethane, lignin valorization; as well as carbon capture and storage (CCS). They further investigated the impacts of key parameters on system economics and CF as well as implications of geographic variability in co-product selling price of biomethane and electricity.</a:t>
            </a:r>
            <a:endParaRPr sz="1100">
              <a:latin typeface="Times New Roman"/>
              <a:ea typeface="Times New Roman"/>
              <a:cs typeface="Times New Roman"/>
              <a:sym typeface="Times New Roman"/>
            </a:endParaRPr>
          </a:p>
        </p:txBody>
      </p:sp>
      <p:sp>
        <p:nvSpPr>
          <p:cNvPr id="115" name="Google Shape;115;p19"/>
          <p:cNvSpPr/>
          <p:nvPr/>
        </p:nvSpPr>
        <p:spPr>
          <a:xfrm>
            <a:off x="404175" y="3576225"/>
            <a:ext cx="7114200" cy="923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US" sz="1800">
                <a:solidFill>
                  <a:schemeClr val="accent1"/>
                </a:solidFill>
                <a:highlight>
                  <a:schemeClr val="lt1"/>
                </a:highlight>
                <a:latin typeface="Times New Roman"/>
                <a:ea typeface="Times New Roman"/>
                <a:cs typeface="Times New Roman"/>
                <a:sym typeface="Times New Roman"/>
              </a:rPr>
              <a:t>Results</a:t>
            </a:r>
            <a:endParaRPr>
              <a:solidFill>
                <a:schemeClr val="accent1"/>
              </a:solidFill>
              <a:highlight>
                <a:schemeClr val="lt1"/>
              </a:highlight>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Results showed that </a:t>
            </a:r>
            <a:r>
              <a:rPr lang="en-US" sz="1100">
                <a:solidFill>
                  <a:schemeClr val="dk1"/>
                </a:solidFill>
                <a:latin typeface="Times New Roman"/>
                <a:ea typeface="Times New Roman"/>
                <a:cs typeface="Times New Roman"/>
                <a:sym typeface="Times New Roman"/>
              </a:rPr>
              <a:t>with current financial incentives for renewable fuel production, </a:t>
            </a:r>
            <a:r>
              <a:rPr lang="en-US" sz="1100">
                <a:latin typeface="Times New Roman"/>
                <a:ea typeface="Times New Roman"/>
                <a:cs typeface="Times New Roman"/>
                <a:sym typeface="Times New Roman"/>
              </a:rPr>
              <a:t>coproduction of biomethane leads to the highest energy efficiency (58%) and the lowest minimum fuel selling price (MFSP) </a:t>
            </a:r>
            <a:r>
              <a:rPr lang="en-US" sz="1100">
                <a:solidFill>
                  <a:schemeClr val="dk1"/>
                </a:solidFill>
                <a:latin typeface="Times New Roman"/>
                <a:ea typeface="Times New Roman"/>
                <a:cs typeface="Times New Roman"/>
                <a:sym typeface="Times New Roman"/>
              </a:rPr>
              <a:t>for the main product, </a:t>
            </a:r>
            <a:endParaRPr sz="1100"/>
          </a:p>
        </p:txBody>
      </p:sp>
      <p:sp>
        <p:nvSpPr>
          <p:cNvPr id="116" name="Google Shape;116;p19"/>
          <p:cNvSpPr txBox="1"/>
          <p:nvPr/>
        </p:nvSpPr>
        <p:spPr>
          <a:xfrm>
            <a:off x="404175" y="5106250"/>
            <a:ext cx="11280300" cy="877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accent1"/>
                </a:solidFill>
                <a:latin typeface="Times New Roman"/>
                <a:ea typeface="Times New Roman"/>
                <a:cs typeface="Times New Roman"/>
                <a:sym typeface="Times New Roman"/>
              </a:rPr>
              <a:t>Significance/Impacts</a:t>
            </a:r>
            <a:endParaRPr>
              <a:solidFill>
                <a:schemeClr val="accent1"/>
              </a:solidFill>
            </a:endParaRPr>
          </a:p>
          <a:p>
            <a:pPr indent="-241300" lvl="0" marL="285750" marR="0" rtl="0" algn="l">
              <a:spcBef>
                <a:spcPts val="0"/>
              </a:spcBef>
              <a:spcAft>
                <a:spcPts val="0"/>
              </a:spcAft>
              <a:buClr>
                <a:srgbClr val="1A8109"/>
              </a:buClr>
              <a:buSzPts val="1100"/>
              <a:buFont typeface="Arial"/>
              <a:buChar char="•"/>
            </a:pPr>
            <a:r>
              <a:rPr lang="en-US" sz="1100">
                <a:latin typeface="Times New Roman"/>
                <a:ea typeface="Times New Roman"/>
                <a:cs typeface="Times New Roman"/>
                <a:sym typeface="Times New Roman"/>
              </a:rPr>
              <a:t>This study provides the first insights into which </a:t>
            </a:r>
            <a:r>
              <a:rPr lang="en-US" sz="1100">
                <a:highlight>
                  <a:schemeClr val="lt1"/>
                </a:highlight>
                <a:latin typeface="Times New Roman"/>
                <a:ea typeface="Times New Roman"/>
                <a:cs typeface="Times New Roman"/>
                <a:sym typeface="Times New Roman"/>
              </a:rPr>
              <a:t>energy utilization</a:t>
            </a:r>
            <a:r>
              <a:rPr lang="en-US" sz="1100">
                <a:latin typeface="Times New Roman"/>
                <a:ea typeface="Times New Roman"/>
                <a:cs typeface="Times New Roman"/>
                <a:sym typeface="Times New Roman"/>
              </a:rPr>
              <a:t> strategies are most favorable across various conditions and locations, which can inform investment, siting, and policy decisions around the construction of second-generation lignocellulosic biorefineries. The findings also highlight the importance of aligning financial incentives, emission reduction targets, and regional resources to speed up commercial deployment and scale up </a:t>
            </a:r>
            <a:r>
              <a:rPr lang="en-US" sz="1100">
                <a:highlight>
                  <a:schemeClr val="lt1"/>
                </a:highlight>
                <a:latin typeface="Times New Roman"/>
                <a:ea typeface="Times New Roman"/>
                <a:cs typeface="Times New Roman"/>
                <a:sym typeface="Times New Roman"/>
              </a:rPr>
              <a:t>of d</a:t>
            </a:r>
            <a:r>
              <a:rPr lang="en-US" sz="1100">
                <a:latin typeface="Times New Roman"/>
                <a:ea typeface="Times New Roman"/>
                <a:cs typeface="Times New Roman"/>
                <a:sym typeface="Times New Roman"/>
              </a:rPr>
              <a:t>omestic biofuel production.</a:t>
            </a:r>
            <a:endParaRPr sz="1100">
              <a:latin typeface="Times New Roman"/>
              <a:ea typeface="Times New Roman"/>
              <a:cs typeface="Times New Roman"/>
              <a:sym typeface="Times New Roman"/>
            </a:endParaRPr>
          </a:p>
        </p:txBody>
      </p:sp>
      <p:sp>
        <p:nvSpPr>
          <p:cNvPr id="117" name="Google Shape;117;p19"/>
          <p:cNvSpPr txBox="1"/>
          <p:nvPr/>
        </p:nvSpPr>
        <p:spPr>
          <a:xfrm>
            <a:off x="370825" y="6024850"/>
            <a:ext cx="11114100" cy="246300"/>
          </a:xfrm>
          <a:prstGeom prst="rect">
            <a:avLst/>
          </a:prstGeom>
          <a:solidFill>
            <a:srgbClr val="FFFFFF"/>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latin typeface="Times New Roman"/>
                <a:ea typeface="Times New Roman"/>
                <a:cs typeface="Times New Roman"/>
                <a:sym typeface="Times New Roman"/>
              </a:rPr>
              <a:t>Aboagye, E. A., &amp; Maravelias, C. T. </a:t>
            </a:r>
            <a:r>
              <a:rPr lang="en-US" sz="1000" u="sng">
                <a:solidFill>
                  <a:schemeClr val="hlink"/>
                </a:solidFill>
                <a:latin typeface="Times New Roman"/>
                <a:ea typeface="Times New Roman"/>
                <a:cs typeface="Times New Roman"/>
                <a:sym typeface="Times New Roman"/>
                <a:hlinkClick r:id="rId3"/>
              </a:rPr>
              <a:t>Energy utilization strategies in lignocellulosic biorefineries</a:t>
            </a:r>
            <a:r>
              <a:rPr lang="en-US" sz="1000">
                <a:latin typeface="Times New Roman"/>
                <a:ea typeface="Times New Roman"/>
                <a:cs typeface="Times New Roman"/>
                <a:sym typeface="Times New Roman"/>
              </a:rPr>
              <a:t>. RSC Sustainability, 4, 2893–2903. (2026). [DOI:</a:t>
            </a:r>
            <a:r>
              <a:rPr lang="en-US" sz="1000" u="sng">
                <a:solidFill>
                  <a:schemeClr val="hlink"/>
                </a:solidFill>
                <a:latin typeface="Times New Roman"/>
                <a:ea typeface="Times New Roman"/>
                <a:cs typeface="Times New Roman"/>
                <a:sym typeface="Times New Roman"/>
                <a:hlinkClick r:id="rId4"/>
              </a:rPr>
              <a:t>10.1039/d6su00050a</a:t>
            </a:r>
            <a:r>
              <a:rPr lang="en-US" sz="1000">
                <a:latin typeface="Times New Roman"/>
                <a:ea typeface="Times New Roman"/>
                <a:cs typeface="Times New Roman"/>
                <a:sym typeface="Times New Roman"/>
              </a:rPr>
              <a:t>]</a:t>
            </a:r>
            <a:endParaRPr sz="1000">
              <a:latin typeface="Times New Roman"/>
              <a:ea typeface="Times New Roman"/>
              <a:cs typeface="Times New Roman"/>
              <a:sym typeface="Times New Roman"/>
            </a:endParaRPr>
          </a:p>
        </p:txBody>
      </p:sp>
      <p:pic>
        <p:nvPicPr>
          <p:cNvPr descr="Great Lakes Bioenergy Research Center logo with blue circles, an orange star, and a green leaf" id="118" name="Google Shape;118;p19"/>
          <p:cNvPicPr preferRelativeResize="0"/>
          <p:nvPr/>
        </p:nvPicPr>
        <p:blipFill rotWithShape="1">
          <a:blip r:embed="rId5">
            <a:alphaModFix/>
          </a:blip>
          <a:srcRect b="7927" l="0" r="0" t="7919"/>
          <a:stretch/>
        </p:blipFill>
        <p:spPr>
          <a:xfrm>
            <a:off x="370813" y="152058"/>
            <a:ext cx="2087890" cy="923330"/>
          </a:xfrm>
          <a:prstGeom prst="rect">
            <a:avLst/>
          </a:prstGeom>
          <a:noFill/>
          <a:ln>
            <a:noFill/>
          </a:ln>
        </p:spPr>
      </p:pic>
      <p:pic>
        <p:nvPicPr>
          <p:cNvPr descr="Four-panel chart comparing biorefinery systems (B_EL, B_BM, B_LV, B^CCS): panel a shows energy/carbon efficiency, panel b shows fuel price vs. carbon footprint, panel c shows cost breakdown, panel d shows emission offset vs. factor reduction." id="119" name="Google Shape;119;p19" title="fig3.jpeg"/>
          <p:cNvPicPr preferRelativeResize="0"/>
          <p:nvPr/>
        </p:nvPicPr>
        <p:blipFill>
          <a:blip r:embed="rId6">
            <a:alphaModFix/>
          </a:blip>
          <a:stretch>
            <a:fillRect/>
          </a:stretch>
        </p:blipFill>
        <p:spPr>
          <a:xfrm>
            <a:off x="7894025" y="1329350"/>
            <a:ext cx="3790477" cy="2498101"/>
          </a:xfrm>
          <a:prstGeom prst="rect">
            <a:avLst/>
          </a:prstGeom>
          <a:noFill/>
          <a:ln>
            <a:noFill/>
          </a:ln>
        </p:spPr>
      </p:pic>
      <p:sp>
        <p:nvSpPr>
          <p:cNvPr id="120" name="Google Shape;120;p19"/>
          <p:cNvSpPr txBox="1"/>
          <p:nvPr/>
        </p:nvSpPr>
        <p:spPr>
          <a:xfrm>
            <a:off x="7816763" y="3874363"/>
            <a:ext cx="3945000" cy="26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000">
                <a:solidFill>
                  <a:schemeClr val="dk1"/>
                </a:solidFill>
                <a:latin typeface="Times New Roman"/>
                <a:ea typeface="Times New Roman"/>
                <a:cs typeface="Times New Roman"/>
                <a:sym typeface="Times New Roman"/>
              </a:rPr>
              <a:t>Metrics of three baseline systems along with carbon capture and storage.</a:t>
            </a:r>
            <a:endParaRPr sz="1000">
              <a:solidFill>
                <a:schemeClr val="dk1"/>
              </a:solidFill>
              <a:latin typeface="Times New Roman"/>
              <a:ea typeface="Times New Roman"/>
              <a:cs typeface="Times New Roman"/>
              <a:sym typeface="Times New Roman"/>
            </a:endParaRPr>
          </a:p>
        </p:txBody>
      </p:sp>
      <p:sp>
        <p:nvSpPr>
          <p:cNvPr id="121" name="Google Shape;121;p19"/>
          <p:cNvSpPr txBox="1"/>
          <p:nvPr>
            <p:ph type="title"/>
          </p:nvPr>
        </p:nvSpPr>
        <p:spPr>
          <a:xfrm>
            <a:off x="2458700" y="152050"/>
            <a:ext cx="9350400" cy="1108200"/>
          </a:xfrm>
          <a:prstGeom prst="rect">
            <a:avLst/>
          </a:prstGeom>
        </p:spPr>
        <p:txBody>
          <a:bodyPr anchorCtr="0" anchor="t" bIns="0" lIns="0" spcFirstLastPara="1" rIns="0" wrap="square" tIns="0">
            <a:spAutoFit/>
          </a:bodyPr>
          <a:lstStyle/>
          <a:p>
            <a:pPr indent="0" lvl="0" marL="0" rtl="0" algn="ctr">
              <a:spcBef>
                <a:spcPts val="0"/>
              </a:spcBef>
              <a:spcAft>
                <a:spcPts val="0"/>
              </a:spcAft>
              <a:buNone/>
            </a:pPr>
            <a:r>
              <a:rPr lang="en-US" sz="3600">
                <a:solidFill>
                  <a:schemeClr val="accent1"/>
                </a:solidFill>
              </a:rPr>
              <a:t>Study evaluates strategies for using energy-rich side streams in lignocellulosic biorefineries</a:t>
            </a:r>
            <a:endParaRPr/>
          </a:p>
        </p:txBody>
      </p:sp>
      <p:sp>
        <p:nvSpPr>
          <p:cNvPr id="122" name="Google Shape;122;p19"/>
          <p:cNvSpPr txBox="1"/>
          <p:nvPr/>
        </p:nvSpPr>
        <p:spPr>
          <a:xfrm>
            <a:off x="682675" y="4141475"/>
            <a:ext cx="11001900" cy="96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100">
                <a:solidFill>
                  <a:schemeClr val="dk1"/>
                </a:solidFill>
                <a:latin typeface="Times New Roman"/>
                <a:ea typeface="Times New Roman"/>
                <a:cs typeface="Times New Roman"/>
                <a:sym typeface="Times New Roman"/>
              </a:rPr>
              <a:t>ethanol, 15% to 55% lower than electricity generation. Among co-production systems, electricity sold to the grid is the most</a:t>
            </a:r>
            <a:r>
              <a:rPr lang="en-US" sz="1100">
                <a:solidFill>
                  <a:schemeClr val="dk1"/>
                </a:solidFill>
              </a:rPr>
              <a:t> </a:t>
            </a:r>
            <a:r>
              <a:rPr lang="en-US" sz="1100">
                <a:solidFill>
                  <a:schemeClr val="dk1"/>
                </a:solidFill>
                <a:latin typeface="Times New Roman"/>
                <a:ea typeface="Times New Roman"/>
                <a:cs typeface="Times New Roman"/>
                <a:sym typeface="Times New Roman"/>
              </a:rPr>
              <a:t>sustainable option with net CF of 16.5 g CO2e per MJ. Biomethane co-production is economically preferred in more than 45 U.S. states under current market conditions. However, electricity co-production is preferred in states with high electricity prices. Overall, CCS achieves the lowest net CF. Using natural gas to capture CO2 carries a marginal abatement cost of $55 per mg CO2, suggesting that using natural gas may be environmentally and economically favorable, though this approach results in the release of fossil-based emissions. Lignin valorization results in the highest CF and MFSP because of additional materials required for lignin depolymerization.</a:t>
            </a:r>
            <a:endParaRPr sz="11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