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3"/>
    <p:sldMasterId id="2147483665" r:id="rId4"/>
  </p:sldMasterIdLst>
  <p:notesMasterIdLst>
    <p:notesMasterId r:id="rId5"/>
  </p:notesMasterIdLst>
  <p:sldIdLst>
    <p:sldId id="256"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de7f7f88eb_2_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3de7f7f88eb_2_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
          <p:cNvSpPr/>
          <p:nvPr/>
        </p:nvSpPr>
        <p:spPr>
          <a:xfrm>
            <a:off x="0" y="6320118"/>
            <a:ext cx="12192000" cy="537900"/>
          </a:xfrm>
          <a:prstGeom prst="rect">
            <a:avLst/>
          </a:prstGeom>
          <a:solidFill>
            <a:srgbClr val="0B2C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venir"/>
              <a:ea typeface="Avenir"/>
              <a:cs typeface="Avenir"/>
              <a:sym typeface="Avenir"/>
            </a:endParaRPr>
          </a:p>
        </p:txBody>
      </p:sp>
      <p:pic>
        <p:nvPicPr>
          <p:cNvPr id="19" name="Google Shape;19;p2"/>
          <p:cNvPicPr preferRelativeResize="0"/>
          <p:nvPr/>
        </p:nvPicPr>
        <p:blipFill rotWithShape="1">
          <a:blip r:embed="rId2">
            <a:alphaModFix/>
          </a:blip>
          <a:srcRect b="0" l="0" r="0" t="0"/>
          <a:stretch/>
        </p:blipFill>
        <p:spPr>
          <a:xfrm>
            <a:off x="212667" y="6373156"/>
            <a:ext cx="2149533" cy="394974"/>
          </a:xfrm>
          <a:prstGeom prst="rect">
            <a:avLst/>
          </a:prstGeom>
          <a:noFill/>
          <a:ln>
            <a:noFill/>
          </a:ln>
        </p:spPr>
      </p:pic>
      <p:sp>
        <p:nvSpPr>
          <p:cNvPr id="20" name="Google Shape;20;p2"/>
          <p:cNvSpPr txBox="1"/>
          <p:nvPr/>
        </p:nvSpPr>
        <p:spPr>
          <a:xfrm>
            <a:off x="7694875" y="6404400"/>
            <a:ext cx="4284600" cy="3693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800" u="none" cap="none" strike="noStrike">
                <a:solidFill>
                  <a:srgbClr val="FFFFFF"/>
                </a:solidFill>
                <a:latin typeface="Avenir"/>
                <a:ea typeface="Avenir"/>
                <a:cs typeface="Avenir"/>
                <a:sym typeface="Avenir"/>
              </a:rPr>
              <a:t>Biological and Environmental Research</a:t>
            </a:r>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3" name="Shape 63"/>
        <p:cNvGrpSpPr/>
        <p:nvPr/>
      </p:nvGrpSpPr>
      <p:grpSpPr>
        <a:xfrm>
          <a:off x="0" y="0"/>
          <a:ext cx="0" cy="0"/>
          <a:chOff x="0" y="0"/>
          <a:chExt cx="0" cy="0"/>
        </a:xfrm>
      </p:grpSpPr>
      <p:sp>
        <p:nvSpPr>
          <p:cNvPr id="64" name="Google Shape;64;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66" name="Google Shape;66;p11"/>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67" name="Google Shape;67;p11"/>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8" name="Shape 68"/>
        <p:cNvGrpSpPr/>
        <p:nvPr/>
      </p:nvGrpSpPr>
      <p:grpSpPr>
        <a:xfrm>
          <a:off x="0" y="0"/>
          <a:ext cx="0" cy="0"/>
          <a:chOff x="0" y="0"/>
          <a:chExt cx="0" cy="0"/>
        </a:xfrm>
      </p:grpSpPr>
      <p:sp>
        <p:nvSpPr>
          <p:cNvPr id="69" name="Google Shape;6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71" name="Google Shape;71;p12"/>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72" name="Google Shape;72;p12"/>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1" name="Shape 81"/>
        <p:cNvGrpSpPr/>
        <p:nvPr/>
      </p:nvGrpSpPr>
      <p:grpSpPr>
        <a:xfrm>
          <a:off x="0" y="0"/>
          <a:ext cx="0" cy="0"/>
          <a:chOff x="0" y="0"/>
          <a:chExt cx="0" cy="0"/>
        </a:xfrm>
      </p:grpSpPr>
      <p:sp>
        <p:nvSpPr>
          <p:cNvPr id="82" name="Google Shape;82;p14"/>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4"/>
          <p:cNvSpPr txBox="1"/>
          <p:nvPr>
            <p:ph idx="1" type="body"/>
          </p:nvPr>
        </p:nvSpPr>
        <p:spPr>
          <a:xfrm>
            <a:off x="232092" y="2930461"/>
            <a:ext cx="7663815" cy="3178175"/>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1" i="1" sz="1550">
                <a:solidFill>
                  <a:srgbClr val="397389"/>
                </a:solidFill>
                <a:latin typeface="Times New Roman"/>
                <a:ea typeface="Times New Roman"/>
                <a:cs typeface="Times New Roman"/>
                <a:sym typeface="Times New Roman"/>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4" name="Google Shape;84;p14"/>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4"/>
          <p:cNvSpPr txBox="1"/>
          <p:nvPr/>
        </p:nvSpPr>
        <p:spPr>
          <a:xfrm>
            <a:off x="1576467" y="6474023"/>
            <a:ext cx="1441420" cy="307777"/>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1400">
                <a:solidFill>
                  <a:schemeClr val="lt1"/>
                </a:solidFill>
                <a:latin typeface="Times New Roman"/>
                <a:ea typeface="Times New Roman"/>
                <a:cs typeface="Times New Roman"/>
                <a:sym typeface="Times New Roman"/>
              </a:rPr>
              <a:t>Office of Science</a:t>
            </a:r>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6" name="Shape 86"/>
        <p:cNvGrpSpPr/>
        <p:nvPr/>
      </p:nvGrpSpPr>
      <p:grpSpPr>
        <a:xfrm>
          <a:off x="0" y="0"/>
          <a:ext cx="0" cy="0"/>
          <a:chOff x="0" y="0"/>
          <a:chExt cx="0" cy="0"/>
        </a:xfrm>
      </p:grpSpPr>
      <p:sp>
        <p:nvSpPr>
          <p:cNvPr id="87" name="Google Shape;87;p15"/>
          <p:cNvSpPr txBox="1"/>
          <p:nvPr>
            <p:ph type="ctrTitle"/>
          </p:nvPr>
        </p:nvSpPr>
        <p:spPr>
          <a:xfrm>
            <a:off x="914400" y="2125980"/>
            <a:ext cx="10363200" cy="144018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5"/>
          <p:cNvSpPr txBox="1"/>
          <p:nvPr>
            <p:ph idx="1" type="subTitle"/>
          </p:nvPr>
        </p:nvSpPr>
        <p:spPr>
          <a:xfrm>
            <a:off x="1828800" y="3840480"/>
            <a:ext cx="8534400" cy="17145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1550">
                <a:solidFill>
                  <a:srgbClr val="397389"/>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5"/>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15"/>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1" name="Google Shape;91;p15"/>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92" name="Shape 92"/>
        <p:cNvGrpSpPr/>
        <p:nvPr/>
      </p:nvGrpSpPr>
      <p:grpSpPr>
        <a:xfrm>
          <a:off x="0" y="0"/>
          <a:ext cx="0" cy="0"/>
          <a:chOff x="0" y="0"/>
          <a:chExt cx="0" cy="0"/>
        </a:xfrm>
      </p:grpSpPr>
      <p:sp>
        <p:nvSpPr>
          <p:cNvPr id="93" name="Google Shape;93;p16"/>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6"/>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5" name="Google Shape;95;p16"/>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6" name="Google Shape;96;p16"/>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16"/>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8" name="Google Shape;98;p16"/>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99" name="Shape 99"/>
        <p:cNvGrpSpPr/>
        <p:nvPr/>
      </p:nvGrpSpPr>
      <p:grpSpPr>
        <a:xfrm>
          <a:off x="0" y="0"/>
          <a:ext cx="0" cy="0"/>
          <a:chOff x="0" y="0"/>
          <a:chExt cx="0" cy="0"/>
        </a:xfrm>
      </p:grpSpPr>
      <p:sp>
        <p:nvSpPr>
          <p:cNvPr id="100" name="Google Shape;100;p17"/>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17"/>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17"/>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3" name="Google Shape;103;p17"/>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04" name="Shape 104"/>
        <p:cNvGrpSpPr/>
        <p:nvPr/>
      </p:nvGrpSpPr>
      <p:grpSpPr>
        <a:xfrm>
          <a:off x="0" y="0"/>
          <a:ext cx="0" cy="0"/>
          <a:chOff x="0" y="0"/>
          <a:chExt cx="0" cy="0"/>
        </a:xfrm>
      </p:grpSpPr>
      <p:sp>
        <p:nvSpPr>
          <p:cNvPr id="105" name="Google Shape;105;p18"/>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18"/>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7" name="Google Shape;107;p18"/>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pic>
        <p:nvPicPr>
          <p:cNvPr id="22" name="Google Shape;22;p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 name="Google Shape;23;p3"/>
          <p:cNvSpPr txBox="1"/>
          <p:nvPr>
            <p:ph type="ctrTitle"/>
          </p:nvPr>
        </p:nvSpPr>
        <p:spPr>
          <a:xfrm>
            <a:off x="6023112" y="421517"/>
            <a:ext cx="5605671" cy="165576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lt1"/>
              </a:buClr>
              <a:buSzPts val="5400"/>
              <a:buFont typeface="Calibri"/>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
          <p:cNvSpPr txBox="1"/>
          <p:nvPr>
            <p:ph idx="1" type="subTitle"/>
          </p:nvPr>
        </p:nvSpPr>
        <p:spPr>
          <a:xfrm>
            <a:off x="6023112" y="3602038"/>
            <a:ext cx="5605671"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pic>
        <p:nvPicPr>
          <p:cNvPr id="28" name="Google Shape;28;p4"/>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29" name="Google Shape;29;p4"/>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 name="Google Shape;34;p5"/>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35" name="Google Shape;35;p5"/>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2" name="Google Shape;42;p6"/>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43" name="Google Shape;43;p6"/>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 name="Shape 44"/>
        <p:cNvGrpSpPr/>
        <p:nvPr/>
      </p:nvGrpSpPr>
      <p:grpSpPr>
        <a:xfrm>
          <a:off x="0" y="0"/>
          <a:ext cx="0" cy="0"/>
          <a:chOff x="0" y="0"/>
          <a:chExt cx="0" cy="0"/>
        </a:xfrm>
      </p:grpSpPr>
      <p:sp>
        <p:nvSpPr>
          <p:cNvPr id="45" name="Google Shape;45;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46" name="Google Shape;46;p7"/>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47" name="Google Shape;47;p7"/>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pic>
        <p:nvPicPr>
          <p:cNvPr id="49" name="Google Shape;49;p8"/>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50" name="Google Shape;50;p8"/>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1" name="Shape 51"/>
        <p:cNvGrpSpPr/>
        <p:nvPr/>
      </p:nvGrpSpPr>
      <p:grpSpPr>
        <a:xfrm>
          <a:off x="0" y="0"/>
          <a:ext cx="0" cy="0"/>
          <a:chOff x="0" y="0"/>
          <a:chExt cx="0" cy="0"/>
        </a:xfrm>
      </p:grpSpPr>
      <p:sp>
        <p:nvSpPr>
          <p:cNvPr id="52" name="Google Shape;52;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4" name="Google Shape;54;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55" name="Google Shape;55;p9"/>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56" name="Google Shape;56;p9"/>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7" name="Shape 57"/>
        <p:cNvGrpSpPr/>
        <p:nvPr/>
      </p:nvGrpSpPr>
      <p:grpSpPr>
        <a:xfrm>
          <a:off x="0" y="0"/>
          <a:ext cx="0" cy="0"/>
          <a:chOff x="0" y="0"/>
          <a:chExt cx="0" cy="0"/>
        </a:xfrm>
      </p:grpSpPr>
      <p:sp>
        <p:nvSpPr>
          <p:cNvPr id="58" name="Google Shape;58;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0"/>
          <p:cNvSpPr/>
          <p:nvPr>
            <p:ph idx="2" type="pic"/>
          </p:nvPr>
        </p:nvSpPr>
        <p:spPr>
          <a:xfrm>
            <a:off x="5183188" y="987425"/>
            <a:ext cx="6172200" cy="4873625"/>
          </a:xfrm>
          <a:prstGeom prst="rect">
            <a:avLst/>
          </a:prstGeom>
          <a:noFill/>
          <a:ln>
            <a:noFill/>
          </a:ln>
        </p:spPr>
      </p:sp>
      <p:sp>
        <p:nvSpPr>
          <p:cNvPr id="60" name="Google Shape;60;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61" name="Google Shape;61;p10"/>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62" name="Google Shape;62;p10"/>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3" name="Shape 73"/>
        <p:cNvGrpSpPr/>
        <p:nvPr/>
      </p:nvGrpSpPr>
      <p:grpSpPr>
        <a:xfrm>
          <a:off x="0" y="0"/>
          <a:ext cx="0" cy="0"/>
          <a:chOff x="0" y="0"/>
          <a:chExt cx="0" cy="0"/>
        </a:xfrm>
      </p:grpSpPr>
      <p:sp>
        <p:nvSpPr>
          <p:cNvPr id="74" name="Google Shape;74;p13"/>
          <p:cNvSpPr/>
          <p:nvPr/>
        </p:nvSpPr>
        <p:spPr>
          <a:xfrm>
            <a:off x="0" y="6324600"/>
            <a:ext cx="12192000" cy="533400"/>
          </a:xfrm>
          <a:custGeom>
            <a:rect b="b" l="l" r="r" t="t"/>
            <a:pathLst>
              <a:path extrusionOk="0" h="533400" w="12192000">
                <a:moveTo>
                  <a:pt x="12192000" y="0"/>
                </a:moveTo>
                <a:lnTo>
                  <a:pt x="0" y="0"/>
                </a:lnTo>
                <a:lnTo>
                  <a:pt x="0" y="533400"/>
                </a:lnTo>
                <a:lnTo>
                  <a:pt x="12192000" y="533400"/>
                </a:lnTo>
                <a:lnTo>
                  <a:pt x="12192000" y="0"/>
                </a:lnTo>
                <a:close/>
              </a:path>
            </a:pathLst>
          </a:custGeom>
          <a:solidFill>
            <a:srgbClr val="0A2C4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 name="Google Shape;75;p13"/>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2750" u="none" cap="none" strike="noStrike">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6" name="Google Shape;76;p13"/>
          <p:cNvSpPr txBox="1"/>
          <p:nvPr>
            <p:ph idx="1" type="body"/>
          </p:nvPr>
        </p:nvSpPr>
        <p:spPr>
          <a:xfrm>
            <a:off x="232092" y="2930461"/>
            <a:ext cx="7663815" cy="3178175"/>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1" i="1" sz="1550" u="none" cap="none" strike="noStrike">
                <a:solidFill>
                  <a:srgbClr val="397389"/>
                </a:solidFill>
                <a:latin typeface="Times New Roman"/>
                <a:ea typeface="Times New Roman"/>
                <a:cs typeface="Times New Roman"/>
                <a:sym typeface="Times New Roman"/>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77" name="Google Shape;77;p13"/>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13"/>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sz="1400">
                <a:solidFill>
                  <a:schemeClr val="lt1"/>
                </a:solidFill>
                <a:latin typeface="Times New Roman"/>
                <a:ea typeface="Times New Roman"/>
                <a:cs typeface="Times New Roman"/>
                <a:sym typeface="Times New Roman"/>
              </a:defRPr>
            </a:lvl1pPr>
            <a:lvl2pPr indent="0" lvl="1" algn="r">
              <a:spcBef>
                <a:spcPts val="0"/>
              </a:spcBef>
              <a:buNone/>
              <a:defRPr sz="1400">
                <a:solidFill>
                  <a:schemeClr val="lt1"/>
                </a:solidFill>
                <a:latin typeface="Times New Roman"/>
                <a:ea typeface="Times New Roman"/>
                <a:cs typeface="Times New Roman"/>
                <a:sym typeface="Times New Roman"/>
              </a:defRPr>
            </a:lvl2pPr>
            <a:lvl3pPr indent="0" lvl="2" algn="r">
              <a:spcBef>
                <a:spcPts val="0"/>
              </a:spcBef>
              <a:buNone/>
              <a:defRPr sz="1400">
                <a:solidFill>
                  <a:schemeClr val="lt1"/>
                </a:solidFill>
                <a:latin typeface="Times New Roman"/>
                <a:ea typeface="Times New Roman"/>
                <a:cs typeface="Times New Roman"/>
                <a:sym typeface="Times New Roman"/>
              </a:defRPr>
            </a:lvl3pPr>
            <a:lvl4pPr indent="0" lvl="3" algn="r">
              <a:spcBef>
                <a:spcPts val="0"/>
              </a:spcBef>
              <a:buNone/>
              <a:defRPr sz="1400">
                <a:solidFill>
                  <a:schemeClr val="lt1"/>
                </a:solidFill>
                <a:latin typeface="Times New Roman"/>
                <a:ea typeface="Times New Roman"/>
                <a:cs typeface="Times New Roman"/>
                <a:sym typeface="Times New Roman"/>
              </a:defRPr>
            </a:lvl4pPr>
            <a:lvl5pPr indent="0" lvl="4" algn="r">
              <a:spcBef>
                <a:spcPts val="0"/>
              </a:spcBef>
              <a:buNone/>
              <a:defRPr sz="1400">
                <a:solidFill>
                  <a:schemeClr val="lt1"/>
                </a:solidFill>
                <a:latin typeface="Times New Roman"/>
                <a:ea typeface="Times New Roman"/>
                <a:cs typeface="Times New Roman"/>
                <a:sym typeface="Times New Roman"/>
              </a:defRPr>
            </a:lvl5pPr>
            <a:lvl6pPr indent="0" lvl="5" algn="r">
              <a:spcBef>
                <a:spcPts val="0"/>
              </a:spcBef>
              <a:buNone/>
              <a:defRPr sz="1400">
                <a:solidFill>
                  <a:schemeClr val="lt1"/>
                </a:solidFill>
                <a:latin typeface="Times New Roman"/>
                <a:ea typeface="Times New Roman"/>
                <a:cs typeface="Times New Roman"/>
                <a:sym typeface="Times New Roman"/>
              </a:defRPr>
            </a:lvl6pPr>
            <a:lvl7pPr indent="0" lvl="6" algn="r">
              <a:spcBef>
                <a:spcPts val="0"/>
              </a:spcBef>
              <a:buNone/>
              <a:defRPr sz="1400">
                <a:solidFill>
                  <a:schemeClr val="lt1"/>
                </a:solidFill>
                <a:latin typeface="Times New Roman"/>
                <a:ea typeface="Times New Roman"/>
                <a:cs typeface="Times New Roman"/>
                <a:sym typeface="Times New Roman"/>
              </a:defRPr>
            </a:lvl7pPr>
            <a:lvl8pPr indent="0" lvl="7" algn="r">
              <a:spcBef>
                <a:spcPts val="0"/>
              </a:spcBef>
              <a:buNone/>
              <a:defRPr sz="1400">
                <a:solidFill>
                  <a:schemeClr val="lt1"/>
                </a:solidFill>
                <a:latin typeface="Times New Roman"/>
                <a:ea typeface="Times New Roman"/>
                <a:cs typeface="Times New Roman"/>
                <a:sym typeface="Times New Roman"/>
              </a:defRPr>
            </a:lvl8pPr>
            <a:lvl9pPr indent="0" lvl="8" algn="r">
              <a:spcBef>
                <a:spcPts val="0"/>
              </a:spcBef>
              <a:buNone/>
              <a:defRPr sz="1400">
                <a:solidFill>
                  <a:schemeClr val="lt1"/>
                </a:solidFill>
                <a:latin typeface="Times New Roman"/>
                <a:ea typeface="Times New Roman"/>
                <a:cs typeface="Times New Roman"/>
                <a:sym typeface="Times New Roman"/>
              </a:defRPr>
            </a:lvl9pPr>
          </a:lstStyle>
          <a:p>
            <a:pPr indent="0" lvl="0" marL="0" rtl="0" algn="r">
              <a:spcBef>
                <a:spcPts val="0"/>
              </a:spcBef>
              <a:spcAft>
                <a:spcPts val="0"/>
              </a:spcAft>
              <a:buNone/>
            </a:pPr>
            <a:r>
              <a:rPr lang="en-US"/>
              <a:t>Office of Science</a:t>
            </a:r>
            <a:endParaRPr/>
          </a:p>
        </p:txBody>
      </p:sp>
      <p:pic>
        <p:nvPicPr>
          <p:cNvPr descr="Text&#10;&#10;AI-generated content may be incorrect." id="79" name="Google Shape;79;p13"/>
          <p:cNvPicPr preferRelativeResize="0"/>
          <p:nvPr/>
        </p:nvPicPr>
        <p:blipFill rotWithShape="1">
          <a:blip r:embed="rId1">
            <a:alphaModFix/>
          </a:blip>
          <a:srcRect b="0" l="0" r="0" t="0"/>
          <a:stretch/>
        </p:blipFill>
        <p:spPr>
          <a:xfrm>
            <a:off x="71554" y="6400800"/>
            <a:ext cx="1452446" cy="416837"/>
          </a:xfrm>
          <a:prstGeom prst="rect">
            <a:avLst/>
          </a:prstGeom>
          <a:noFill/>
          <a:ln>
            <a:noFill/>
          </a:ln>
        </p:spPr>
      </p:pic>
      <p:cxnSp>
        <p:nvCxnSpPr>
          <p:cNvPr id="80" name="Google Shape;80;p13"/>
          <p:cNvCxnSpPr/>
          <p:nvPr/>
        </p:nvCxnSpPr>
        <p:spPr>
          <a:xfrm>
            <a:off x="1595554" y="6481603"/>
            <a:ext cx="0" cy="243761"/>
          </a:xfrm>
          <a:prstGeom prst="straightConnector1">
            <a:avLst/>
          </a:prstGeom>
          <a:noFill/>
          <a:ln cap="flat" cmpd="sng" w="12700">
            <a:solidFill>
              <a:schemeClr val="lt1"/>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pubs-acs-org.ezproxy.library.wisc.edu/doi/full/10.1021/acs.jpcb.5c06231" TargetMode="External"/><Relationship Id="rId4" Type="http://schemas.openxmlformats.org/officeDocument/2006/relationships/image" Target="../media/image14.pn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p>
            <a:pPr indent="0" lvl="0" marL="12700" rtl="0" algn="l">
              <a:lnSpc>
                <a:spcPct val="105999"/>
              </a:lnSpc>
              <a:spcBef>
                <a:spcPts val="0"/>
              </a:spcBef>
              <a:spcAft>
                <a:spcPts val="0"/>
              </a:spcAft>
              <a:buNone/>
            </a:pPr>
            <a:r>
              <a:rPr lang="en-US"/>
              <a:t>Biological and Environmental Research</a:t>
            </a:r>
            <a:endParaRPr/>
          </a:p>
        </p:txBody>
      </p:sp>
      <p:sp>
        <p:nvSpPr>
          <p:cNvPr id="113" name="Google Shape;113;p19"/>
          <p:cNvSpPr/>
          <p:nvPr/>
        </p:nvSpPr>
        <p:spPr>
          <a:xfrm>
            <a:off x="404175" y="1396650"/>
            <a:ext cx="7172700" cy="1201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Background/Objective</a:t>
            </a:r>
            <a:endParaRPr>
              <a:solidFill>
                <a:schemeClr val="accent1"/>
              </a:solidFill>
            </a:endParaRPr>
          </a:p>
          <a:p>
            <a:pPr indent="-241300" lvl="0" marL="285750" marR="0" rtl="0" algn="l">
              <a:spcBef>
                <a:spcPts val="0"/>
              </a:spcBef>
              <a:spcAft>
                <a:spcPts val="0"/>
              </a:spcAft>
              <a:buClr>
                <a:srgbClr val="1A8109"/>
              </a:buClr>
              <a:buSzPts val="1100"/>
              <a:buFont typeface="Arial"/>
              <a:buChar char="•"/>
            </a:pPr>
            <a:r>
              <a:rPr lang="en-US" sz="1100">
                <a:latin typeface="Times New Roman"/>
                <a:ea typeface="Times New Roman"/>
                <a:cs typeface="Times New Roman"/>
                <a:sym typeface="Times New Roman"/>
              </a:rPr>
              <a:t>Conversion of lignocellulosic biomass to biofuels and bioproducts is limited by small inhibitory molecules generated during pretreatment that inhibit microbial growth by disrupting microbial membranes. </a:t>
            </a:r>
            <a:r>
              <a:rPr i="1" lang="en-US" sz="1100">
                <a:latin typeface="Times New Roman"/>
                <a:ea typeface="Times New Roman"/>
                <a:cs typeface="Times New Roman"/>
                <a:sym typeface="Times New Roman"/>
              </a:rPr>
              <a:t>Zymomonas mobilis</a:t>
            </a:r>
            <a:r>
              <a:rPr lang="en-US" sz="1100">
                <a:latin typeface="Times New Roman"/>
                <a:ea typeface="Times New Roman"/>
                <a:cs typeface="Times New Roman"/>
                <a:sym typeface="Times New Roman"/>
              </a:rPr>
              <a:t> combines high ethanol productivity with solvent tolerance, yet hydrolysate compounds still inhibit growth. One mitigation strategy is to pump these molecules out through active transport processes; but if passive permeation rates are high, active transport would create a futile cycle where the exported molecules diffuse back in, creating a net drag on fitness.</a:t>
            </a:r>
            <a:endParaRPr sz="1100">
              <a:latin typeface="Times New Roman"/>
              <a:ea typeface="Times New Roman"/>
              <a:cs typeface="Times New Roman"/>
              <a:sym typeface="Times New Roman"/>
            </a:endParaRPr>
          </a:p>
        </p:txBody>
      </p:sp>
      <p:sp>
        <p:nvSpPr>
          <p:cNvPr id="114" name="Google Shape;114;p19"/>
          <p:cNvSpPr/>
          <p:nvPr/>
        </p:nvSpPr>
        <p:spPr>
          <a:xfrm>
            <a:off x="404175" y="2597850"/>
            <a:ext cx="7172700" cy="831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Approach</a:t>
            </a:r>
            <a:endParaRPr>
              <a:solidFill>
                <a:schemeClr val="accent1"/>
              </a:solidFill>
            </a:endParaRPr>
          </a:p>
          <a:p>
            <a:pPr indent="-241300" lvl="0" marL="285750" marR="0" rtl="0" algn="l">
              <a:spcBef>
                <a:spcPts val="0"/>
              </a:spcBef>
              <a:spcAft>
                <a:spcPts val="0"/>
              </a:spcAft>
              <a:buClr>
                <a:srgbClr val="1A8109"/>
              </a:buClr>
              <a:buSzPts val="1100"/>
              <a:buFont typeface="Arial"/>
              <a:buChar char="•"/>
            </a:pPr>
            <a:r>
              <a:rPr lang="en-US" sz="1100">
                <a:latin typeface="Times New Roman"/>
                <a:ea typeface="Times New Roman"/>
                <a:cs typeface="Times New Roman"/>
                <a:sym typeface="Times New Roman"/>
              </a:rPr>
              <a:t>Scientists used atomistic molecular dynamics simulations to measure the passive permeation for thirty-three lignocellulose derived compounds found in hydrolysates, including aldehydes, carboxylic acids, phenolics, and alcohols. These molecules span chemical space and each pose a unique challenge to the cell.</a:t>
            </a:r>
            <a:endParaRPr sz="1100">
              <a:latin typeface="Times New Roman"/>
              <a:ea typeface="Times New Roman"/>
              <a:cs typeface="Times New Roman"/>
              <a:sym typeface="Times New Roman"/>
            </a:endParaRPr>
          </a:p>
        </p:txBody>
      </p:sp>
      <p:sp>
        <p:nvSpPr>
          <p:cNvPr id="115" name="Google Shape;115;p19"/>
          <p:cNvSpPr/>
          <p:nvPr/>
        </p:nvSpPr>
        <p:spPr>
          <a:xfrm>
            <a:off x="404175" y="3429150"/>
            <a:ext cx="7172700" cy="1740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highlight>
                  <a:schemeClr val="lt1"/>
                </a:highlight>
                <a:latin typeface="Times New Roman"/>
                <a:ea typeface="Times New Roman"/>
                <a:cs typeface="Times New Roman"/>
                <a:sym typeface="Times New Roman"/>
              </a:rPr>
              <a:t>Results</a:t>
            </a:r>
            <a:endParaRPr>
              <a:solidFill>
                <a:schemeClr val="accent1"/>
              </a:solidFill>
              <a:highlight>
                <a:schemeClr val="lt1"/>
              </a:highlight>
            </a:endParaRPr>
          </a:p>
          <a:p>
            <a:pPr indent="-241300" lvl="0" marL="285750" marR="0" rtl="0" algn="l">
              <a:spcBef>
                <a:spcPts val="0"/>
              </a:spcBef>
              <a:spcAft>
                <a:spcPts val="0"/>
              </a:spcAft>
              <a:buClr>
                <a:srgbClr val="1A8109"/>
              </a:buClr>
              <a:buSzPts val="1100"/>
              <a:buFont typeface="Arial"/>
              <a:buChar char="•"/>
            </a:pPr>
            <a:r>
              <a:rPr lang="en-US" sz="1100">
                <a:latin typeface="Times New Roman"/>
                <a:ea typeface="Times New Roman"/>
                <a:cs typeface="Times New Roman"/>
                <a:sym typeface="Times New Roman"/>
              </a:rPr>
              <a:t>Permeability coefficients spanned more than eight orders of magnitude driven largely by the balance between hydrophobicity and polarity. Hydrophobic inhibitors such as aromatic acids, aldehydes and short chain alcohols readily partitioned into the membrane and showed high permeability consistent with rapid passive influx and strong toxicity. Most polar molecules have lower but still appreciable permeation rates, with only the most polar sugars having low permeabilities. Integrating these predictions with hydrolysate composition information suggests most of these molecules are so permeable that futile cycles where passive permeation overwhelms efflux is highly likely. Engineering better small molecule transporters in the inner membrane is unlikely to improve microbial conversion unless the lipid bilayer itself is engineered to have a lower permeability coefficient.</a:t>
            </a:r>
            <a:endParaRPr sz="1100">
              <a:latin typeface="Times New Roman"/>
              <a:ea typeface="Times New Roman"/>
              <a:cs typeface="Times New Roman"/>
              <a:sym typeface="Times New Roman"/>
            </a:endParaRPr>
          </a:p>
        </p:txBody>
      </p:sp>
      <p:sp>
        <p:nvSpPr>
          <p:cNvPr id="116" name="Google Shape;116;p19"/>
          <p:cNvSpPr txBox="1"/>
          <p:nvPr/>
        </p:nvSpPr>
        <p:spPr>
          <a:xfrm>
            <a:off x="431625" y="5170050"/>
            <a:ext cx="11059200" cy="708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Significance/Impacts</a:t>
            </a:r>
            <a:endParaRPr>
              <a:solidFill>
                <a:schemeClr val="accent1"/>
              </a:solidFill>
            </a:endParaRPr>
          </a:p>
          <a:p>
            <a:pPr indent="-241300" lvl="0" marL="285750" marR="0" rtl="0" algn="l">
              <a:spcBef>
                <a:spcPts val="0"/>
              </a:spcBef>
              <a:spcAft>
                <a:spcPts val="0"/>
              </a:spcAft>
              <a:buClr>
                <a:srgbClr val="1A8109"/>
              </a:buClr>
              <a:buSzPts val="1100"/>
              <a:buFont typeface="Arial"/>
              <a:buChar char="•"/>
            </a:pPr>
            <a:r>
              <a:rPr lang="en-US" sz="1100">
                <a:latin typeface="Times New Roman"/>
                <a:ea typeface="Times New Roman"/>
                <a:cs typeface="Times New Roman"/>
                <a:sym typeface="Times New Roman"/>
              </a:rPr>
              <a:t>Efficient production of biofuels and biochemicals from lignocellulosic biomass remains a key objective for industrial biorefineries, and reducing inhibition is essential to lowering cost. These findings provide a predictive framework for strain engineering, highlighting that lowering hydrolysate inhibitor concentrations through dilution may be the most effective strategy.</a:t>
            </a:r>
            <a:endParaRPr sz="1300">
              <a:latin typeface="Times New Roman"/>
              <a:ea typeface="Times New Roman"/>
              <a:cs typeface="Times New Roman"/>
              <a:sym typeface="Times New Roman"/>
            </a:endParaRPr>
          </a:p>
        </p:txBody>
      </p:sp>
      <p:sp>
        <p:nvSpPr>
          <p:cNvPr id="117" name="Google Shape;117;p19"/>
          <p:cNvSpPr txBox="1"/>
          <p:nvPr/>
        </p:nvSpPr>
        <p:spPr>
          <a:xfrm>
            <a:off x="404175" y="5878050"/>
            <a:ext cx="11316900" cy="4002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latin typeface="Times New Roman"/>
                <a:ea typeface="Times New Roman"/>
                <a:cs typeface="Times New Roman"/>
                <a:sym typeface="Times New Roman"/>
              </a:rPr>
              <a:t>Singh, N. K., &amp; Vermaas, J. V. Quantifying Membrane Structure and Dynamics during Bioproduct Production in Zymomonas mobilis by Molecular Simulation. The Journal of Physical Chemistry B. (2026). [DOI:</a:t>
            </a:r>
            <a:r>
              <a:rPr lang="en-US" sz="1000" u="sng">
                <a:solidFill>
                  <a:schemeClr val="hlink"/>
                </a:solidFill>
                <a:latin typeface="Times New Roman"/>
                <a:ea typeface="Times New Roman"/>
                <a:cs typeface="Times New Roman"/>
                <a:sym typeface="Times New Roman"/>
                <a:hlinkClick r:id="rId3"/>
              </a:rPr>
              <a:t>10.1021/acs.jpcb.5c06231</a:t>
            </a:r>
            <a:r>
              <a:rPr lang="en-US" sz="1000">
                <a:latin typeface="Times New Roman"/>
                <a:ea typeface="Times New Roman"/>
                <a:cs typeface="Times New Roman"/>
                <a:sym typeface="Times New Roman"/>
              </a:rPr>
              <a:t>]</a:t>
            </a:r>
            <a:endParaRPr sz="1000">
              <a:latin typeface="Times New Roman"/>
              <a:ea typeface="Times New Roman"/>
              <a:cs typeface="Times New Roman"/>
              <a:sym typeface="Times New Roman"/>
            </a:endParaRPr>
          </a:p>
        </p:txBody>
      </p:sp>
      <p:pic>
        <p:nvPicPr>
          <p:cNvPr descr="Great Lakes Bioenergy Research Center logo with blue circles, an orange star, and a green leaf" id="118" name="Google Shape;118;p19"/>
          <p:cNvPicPr preferRelativeResize="0"/>
          <p:nvPr/>
        </p:nvPicPr>
        <p:blipFill rotWithShape="1">
          <a:blip r:embed="rId4">
            <a:alphaModFix/>
          </a:blip>
          <a:srcRect b="7927" l="0" r="0" t="7919"/>
          <a:stretch/>
        </p:blipFill>
        <p:spPr>
          <a:xfrm>
            <a:off x="370813" y="152058"/>
            <a:ext cx="2087890" cy="923330"/>
          </a:xfrm>
          <a:prstGeom prst="rect">
            <a:avLst/>
          </a:prstGeom>
          <a:noFill/>
          <a:ln>
            <a:noFill/>
          </a:ln>
        </p:spPr>
      </p:pic>
      <p:sp>
        <p:nvSpPr>
          <p:cNvPr id="119" name="Google Shape;119;p19"/>
          <p:cNvSpPr txBox="1"/>
          <p:nvPr/>
        </p:nvSpPr>
        <p:spPr>
          <a:xfrm>
            <a:off x="7788375" y="4715100"/>
            <a:ext cx="3702300" cy="36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000">
                <a:solidFill>
                  <a:schemeClr val="dk1"/>
                </a:solidFill>
                <a:latin typeface="Times New Roman"/>
                <a:ea typeface="Times New Roman"/>
                <a:cs typeface="Times New Roman"/>
                <a:sym typeface="Times New Roman"/>
              </a:rPr>
              <a:t>Permeability coefficients for inhibitors in switchgrass hydrolysate</a:t>
            </a:r>
            <a:endParaRPr sz="1000">
              <a:solidFill>
                <a:schemeClr val="dk1"/>
              </a:solidFill>
              <a:latin typeface="Times New Roman"/>
              <a:ea typeface="Times New Roman"/>
              <a:cs typeface="Times New Roman"/>
              <a:sym typeface="Times New Roman"/>
            </a:endParaRPr>
          </a:p>
        </p:txBody>
      </p:sp>
      <p:sp>
        <p:nvSpPr>
          <p:cNvPr id="120" name="Google Shape;120;p19"/>
          <p:cNvSpPr txBox="1"/>
          <p:nvPr>
            <p:ph type="title"/>
          </p:nvPr>
        </p:nvSpPr>
        <p:spPr>
          <a:xfrm>
            <a:off x="2458699" y="212905"/>
            <a:ext cx="9350400" cy="11082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US" sz="3600">
                <a:solidFill>
                  <a:schemeClr val="accent1"/>
                </a:solidFill>
              </a:rPr>
              <a:t>Molecular </a:t>
            </a:r>
            <a:r>
              <a:rPr lang="en-US" sz="3600">
                <a:solidFill>
                  <a:schemeClr val="accent1"/>
                </a:solidFill>
              </a:rPr>
              <a:t>dynamics </a:t>
            </a:r>
            <a:r>
              <a:rPr lang="en-US" sz="3600">
                <a:solidFill>
                  <a:schemeClr val="accent1"/>
                </a:solidFill>
              </a:rPr>
              <a:t>simulations show most lignocellulosic inhibitors overwhelm efflux</a:t>
            </a:r>
            <a:endParaRPr/>
          </a:p>
        </p:txBody>
      </p:sp>
      <p:pic>
        <p:nvPicPr>
          <p:cNvPr id="121" name="Google Shape;121;p19"/>
          <p:cNvPicPr preferRelativeResize="0"/>
          <p:nvPr/>
        </p:nvPicPr>
        <p:blipFill rotWithShape="1">
          <a:blip r:embed="rId5">
            <a:alphaModFix/>
          </a:blip>
          <a:srcRect b="0" l="4559" r="19958" t="0"/>
          <a:stretch/>
        </p:blipFill>
        <p:spPr>
          <a:xfrm>
            <a:off x="7788375" y="1396650"/>
            <a:ext cx="3729900" cy="3318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