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3"/>
    <p:sldMasterId id="2147483665" r:id="rId4"/>
  </p:sldMasterIdLst>
  <p:notesMasterIdLst>
    <p:notesMasterId r:id="rId5"/>
  </p:notesMasterIdLst>
  <p:sldIdLst>
    <p:sldId id="256"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de7f7f88eb_2_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3de7f7f88eb_2_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p:nvPr/>
        </p:nvSpPr>
        <p:spPr>
          <a:xfrm>
            <a:off x="0" y="6320118"/>
            <a:ext cx="12192000" cy="537900"/>
          </a:xfrm>
          <a:prstGeom prst="rect">
            <a:avLst/>
          </a:prstGeom>
          <a:solidFill>
            <a:srgbClr val="0B2C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venir"/>
              <a:ea typeface="Avenir"/>
              <a:cs typeface="Avenir"/>
              <a:sym typeface="Avenir"/>
            </a:endParaRPr>
          </a:p>
        </p:txBody>
      </p:sp>
      <p:pic>
        <p:nvPicPr>
          <p:cNvPr id="19" name="Google Shape;19;p2"/>
          <p:cNvPicPr preferRelativeResize="0"/>
          <p:nvPr/>
        </p:nvPicPr>
        <p:blipFill rotWithShape="1">
          <a:blip r:embed="rId2">
            <a:alphaModFix/>
          </a:blip>
          <a:srcRect b="0" l="0" r="0" t="0"/>
          <a:stretch/>
        </p:blipFill>
        <p:spPr>
          <a:xfrm>
            <a:off x="212667" y="6373156"/>
            <a:ext cx="2149533" cy="394974"/>
          </a:xfrm>
          <a:prstGeom prst="rect">
            <a:avLst/>
          </a:prstGeom>
          <a:noFill/>
          <a:ln>
            <a:noFill/>
          </a:ln>
        </p:spPr>
      </p:pic>
      <p:sp>
        <p:nvSpPr>
          <p:cNvPr id="20" name="Google Shape;20;p2"/>
          <p:cNvSpPr txBox="1"/>
          <p:nvPr/>
        </p:nvSpPr>
        <p:spPr>
          <a:xfrm>
            <a:off x="7694875" y="6404400"/>
            <a:ext cx="4284600" cy="3693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800" u="none" cap="none" strike="noStrike">
                <a:solidFill>
                  <a:srgbClr val="FFFFFF"/>
                </a:solidFill>
                <a:latin typeface="Avenir"/>
                <a:ea typeface="Avenir"/>
                <a:cs typeface="Avenir"/>
                <a:sym typeface="Avenir"/>
              </a:rPr>
              <a:t>Biological and Environmental Research</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3" name="Shape 63"/>
        <p:cNvGrpSpPr/>
        <p:nvPr/>
      </p:nvGrpSpPr>
      <p:grpSpPr>
        <a:xfrm>
          <a:off x="0" y="0"/>
          <a:ext cx="0" cy="0"/>
          <a:chOff x="0" y="0"/>
          <a:chExt cx="0" cy="0"/>
        </a:xfrm>
      </p:grpSpPr>
      <p:sp>
        <p:nvSpPr>
          <p:cNvPr id="64" name="Google Shape;64;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6" name="Google Shape;66;p11"/>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7" name="Google Shape;67;p11"/>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 name="Shape 68"/>
        <p:cNvGrpSpPr/>
        <p:nvPr/>
      </p:nvGrpSpPr>
      <p:grpSpPr>
        <a:xfrm>
          <a:off x="0" y="0"/>
          <a:ext cx="0" cy="0"/>
          <a:chOff x="0" y="0"/>
          <a:chExt cx="0" cy="0"/>
        </a:xfrm>
      </p:grpSpPr>
      <p:sp>
        <p:nvSpPr>
          <p:cNvPr id="69" name="Google Shape;6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71" name="Google Shape;71;p12"/>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72" name="Google Shape;72;p12"/>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1" name="Shape 81"/>
        <p:cNvGrpSpPr/>
        <p:nvPr/>
      </p:nvGrpSpPr>
      <p:grpSpPr>
        <a:xfrm>
          <a:off x="0" y="0"/>
          <a:ext cx="0" cy="0"/>
          <a:chOff x="0" y="0"/>
          <a:chExt cx="0" cy="0"/>
        </a:xfrm>
      </p:grpSpPr>
      <p:sp>
        <p:nvSpPr>
          <p:cNvPr id="82" name="Google Shape;82;p14"/>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4"/>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4" name="Google Shape;84;p14"/>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4"/>
          <p:cNvSpPr txBox="1"/>
          <p:nvPr/>
        </p:nvSpPr>
        <p:spPr>
          <a:xfrm>
            <a:off x="1576467" y="6474023"/>
            <a:ext cx="1441420" cy="307777"/>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400">
                <a:solidFill>
                  <a:schemeClr val="lt1"/>
                </a:solidFill>
                <a:latin typeface="Times New Roman"/>
                <a:ea typeface="Times New Roman"/>
                <a:cs typeface="Times New Roman"/>
                <a:sym typeface="Times New Roman"/>
              </a:rPr>
              <a:t>Office of Science</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6" name="Shape 86"/>
        <p:cNvGrpSpPr/>
        <p:nvPr/>
      </p:nvGrpSpPr>
      <p:grpSpPr>
        <a:xfrm>
          <a:off x="0" y="0"/>
          <a:ext cx="0" cy="0"/>
          <a:chOff x="0" y="0"/>
          <a:chExt cx="0" cy="0"/>
        </a:xfrm>
      </p:grpSpPr>
      <p:sp>
        <p:nvSpPr>
          <p:cNvPr id="87" name="Google Shape;87;p15"/>
          <p:cNvSpPr txBox="1"/>
          <p:nvPr>
            <p:ph type="ctrTitle"/>
          </p:nvPr>
        </p:nvSpPr>
        <p:spPr>
          <a:xfrm>
            <a:off x="914400" y="2125980"/>
            <a:ext cx="10363200" cy="144018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5"/>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5"/>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15"/>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 name="Google Shape;91;p15"/>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92" name="Shape 92"/>
        <p:cNvGrpSpPr/>
        <p:nvPr/>
      </p:nvGrpSpPr>
      <p:grpSpPr>
        <a:xfrm>
          <a:off x="0" y="0"/>
          <a:ext cx="0" cy="0"/>
          <a:chOff x="0" y="0"/>
          <a:chExt cx="0" cy="0"/>
        </a:xfrm>
      </p:grpSpPr>
      <p:sp>
        <p:nvSpPr>
          <p:cNvPr id="93" name="Google Shape;93;p16"/>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6"/>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5" name="Google Shape;95;p16"/>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6" name="Google Shape;96;p16"/>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6"/>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8" name="Google Shape;98;p16"/>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9" name="Shape 99"/>
        <p:cNvGrpSpPr/>
        <p:nvPr/>
      </p:nvGrpSpPr>
      <p:grpSpPr>
        <a:xfrm>
          <a:off x="0" y="0"/>
          <a:ext cx="0" cy="0"/>
          <a:chOff x="0" y="0"/>
          <a:chExt cx="0" cy="0"/>
        </a:xfrm>
      </p:grpSpPr>
      <p:sp>
        <p:nvSpPr>
          <p:cNvPr id="100" name="Google Shape;100;p17"/>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7"/>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17"/>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3" name="Google Shape;103;p17"/>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04" name="Shape 104"/>
        <p:cNvGrpSpPr/>
        <p:nvPr/>
      </p:nvGrpSpPr>
      <p:grpSpPr>
        <a:xfrm>
          <a:off x="0" y="0"/>
          <a:ext cx="0" cy="0"/>
          <a:chOff x="0" y="0"/>
          <a:chExt cx="0" cy="0"/>
        </a:xfrm>
      </p:grpSpPr>
      <p:sp>
        <p:nvSpPr>
          <p:cNvPr id="105" name="Google Shape;105;p18"/>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8"/>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7" name="Google Shape;107;p18"/>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pic>
        <p:nvPicPr>
          <p:cNvPr id="22" name="Google Shape;22;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3"/>
          <p:cNvSpPr txBox="1"/>
          <p:nvPr>
            <p:ph type="ctrTitle"/>
          </p:nvPr>
        </p:nvSpPr>
        <p:spPr>
          <a:xfrm>
            <a:off x="6023112" y="421517"/>
            <a:ext cx="5605671" cy="165576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lt1"/>
              </a:buClr>
              <a:buSzPts val="5400"/>
              <a:buFont typeface="Calibri"/>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
          <p:cNvSpPr txBox="1"/>
          <p:nvPr>
            <p:ph idx="1" type="subTitle"/>
          </p:nvPr>
        </p:nvSpPr>
        <p:spPr>
          <a:xfrm>
            <a:off x="6023112" y="3602038"/>
            <a:ext cx="5605671"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pic>
        <p:nvPicPr>
          <p:cNvPr id="28" name="Google Shape;28;p4"/>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29" name="Google Shape;29;p4"/>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5"/>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35" name="Google Shape;35;p5"/>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2" name="Google Shape;42;p6"/>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3" name="Google Shape;43;p6"/>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6" name="Google Shape;46;p7"/>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7" name="Google Shape;47;p7"/>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pic>
        <p:nvPicPr>
          <p:cNvPr id="49" name="Google Shape;49;p8"/>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0" name="Google Shape;50;p8"/>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1" name="Shape 51"/>
        <p:cNvGrpSpPr/>
        <p:nvPr/>
      </p:nvGrpSpPr>
      <p:grpSpPr>
        <a:xfrm>
          <a:off x="0" y="0"/>
          <a:ext cx="0" cy="0"/>
          <a:chOff x="0" y="0"/>
          <a:chExt cx="0" cy="0"/>
        </a:xfrm>
      </p:grpSpPr>
      <p:sp>
        <p:nvSpPr>
          <p:cNvPr id="52" name="Google Shape;52;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4" name="Google Shape;54;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55" name="Google Shape;55;p9"/>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6" name="Google Shape;56;p9"/>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 name="Shape 57"/>
        <p:cNvGrpSpPr/>
        <p:nvPr/>
      </p:nvGrpSpPr>
      <p:grpSpPr>
        <a:xfrm>
          <a:off x="0" y="0"/>
          <a:ext cx="0" cy="0"/>
          <a:chOff x="0" y="0"/>
          <a:chExt cx="0" cy="0"/>
        </a:xfrm>
      </p:grpSpPr>
      <p:sp>
        <p:nvSpPr>
          <p:cNvPr id="58" name="Google Shape;58;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0"/>
          <p:cNvSpPr/>
          <p:nvPr>
            <p:ph idx="2" type="pic"/>
          </p:nvPr>
        </p:nvSpPr>
        <p:spPr>
          <a:xfrm>
            <a:off x="5183188" y="987425"/>
            <a:ext cx="6172200" cy="4873625"/>
          </a:xfrm>
          <a:prstGeom prst="rect">
            <a:avLst/>
          </a:prstGeom>
          <a:noFill/>
          <a:ln>
            <a:noFill/>
          </a:ln>
        </p:spPr>
      </p:sp>
      <p:sp>
        <p:nvSpPr>
          <p:cNvPr id="60" name="Google Shape;60;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61" name="Google Shape;61;p10"/>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2" name="Google Shape;62;p10"/>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3" name="Shape 73"/>
        <p:cNvGrpSpPr/>
        <p:nvPr/>
      </p:nvGrpSpPr>
      <p:grpSpPr>
        <a:xfrm>
          <a:off x="0" y="0"/>
          <a:ext cx="0" cy="0"/>
          <a:chOff x="0" y="0"/>
          <a:chExt cx="0" cy="0"/>
        </a:xfrm>
      </p:grpSpPr>
      <p:sp>
        <p:nvSpPr>
          <p:cNvPr id="74" name="Google Shape;74;p13"/>
          <p:cNvSpPr/>
          <p:nvPr/>
        </p:nvSpPr>
        <p:spPr>
          <a:xfrm>
            <a:off x="0" y="6324600"/>
            <a:ext cx="12192000" cy="533400"/>
          </a:xfrm>
          <a:custGeom>
            <a:rect b="b" l="l" r="r" t="t"/>
            <a:pathLst>
              <a:path extrusionOk="0" h="533400" w="12192000">
                <a:moveTo>
                  <a:pt x="12192000" y="0"/>
                </a:moveTo>
                <a:lnTo>
                  <a:pt x="0" y="0"/>
                </a:lnTo>
                <a:lnTo>
                  <a:pt x="0" y="533400"/>
                </a:lnTo>
                <a:lnTo>
                  <a:pt x="12192000" y="533400"/>
                </a:lnTo>
                <a:lnTo>
                  <a:pt x="12192000" y="0"/>
                </a:lnTo>
                <a:close/>
              </a:path>
            </a:pathLst>
          </a:custGeom>
          <a:solidFill>
            <a:srgbClr val="0A2C4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 name="Google Shape;75;p13"/>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750" u="none" cap="none" strike="noStrike">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Google Shape;76;p13"/>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1" i="1" sz="1550" u="none" cap="none" strike="noStrike">
                <a:solidFill>
                  <a:srgbClr val="397389"/>
                </a:solidFill>
                <a:latin typeface="Times New Roman"/>
                <a:ea typeface="Times New Roman"/>
                <a:cs typeface="Times New Roman"/>
                <a:sym typeface="Times New Roman"/>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77" name="Google Shape;77;p13"/>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13"/>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sz="1400">
                <a:solidFill>
                  <a:schemeClr val="lt1"/>
                </a:solidFill>
                <a:latin typeface="Times New Roman"/>
                <a:ea typeface="Times New Roman"/>
                <a:cs typeface="Times New Roman"/>
                <a:sym typeface="Times New Roman"/>
              </a:defRPr>
            </a:lvl1pPr>
            <a:lvl2pPr indent="0" lvl="1" algn="r">
              <a:spcBef>
                <a:spcPts val="0"/>
              </a:spcBef>
              <a:buNone/>
              <a:defRPr sz="1400">
                <a:solidFill>
                  <a:schemeClr val="lt1"/>
                </a:solidFill>
                <a:latin typeface="Times New Roman"/>
                <a:ea typeface="Times New Roman"/>
                <a:cs typeface="Times New Roman"/>
                <a:sym typeface="Times New Roman"/>
              </a:defRPr>
            </a:lvl2pPr>
            <a:lvl3pPr indent="0" lvl="2" algn="r">
              <a:spcBef>
                <a:spcPts val="0"/>
              </a:spcBef>
              <a:buNone/>
              <a:defRPr sz="1400">
                <a:solidFill>
                  <a:schemeClr val="lt1"/>
                </a:solidFill>
                <a:latin typeface="Times New Roman"/>
                <a:ea typeface="Times New Roman"/>
                <a:cs typeface="Times New Roman"/>
                <a:sym typeface="Times New Roman"/>
              </a:defRPr>
            </a:lvl3pPr>
            <a:lvl4pPr indent="0" lvl="3" algn="r">
              <a:spcBef>
                <a:spcPts val="0"/>
              </a:spcBef>
              <a:buNone/>
              <a:defRPr sz="1400">
                <a:solidFill>
                  <a:schemeClr val="lt1"/>
                </a:solidFill>
                <a:latin typeface="Times New Roman"/>
                <a:ea typeface="Times New Roman"/>
                <a:cs typeface="Times New Roman"/>
                <a:sym typeface="Times New Roman"/>
              </a:defRPr>
            </a:lvl4pPr>
            <a:lvl5pPr indent="0" lvl="4" algn="r">
              <a:spcBef>
                <a:spcPts val="0"/>
              </a:spcBef>
              <a:buNone/>
              <a:defRPr sz="1400">
                <a:solidFill>
                  <a:schemeClr val="lt1"/>
                </a:solidFill>
                <a:latin typeface="Times New Roman"/>
                <a:ea typeface="Times New Roman"/>
                <a:cs typeface="Times New Roman"/>
                <a:sym typeface="Times New Roman"/>
              </a:defRPr>
            </a:lvl5pPr>
            <a:lvl6pPr indent="0" lvl="5" algn="r">
              <a:spcBef>
                <a:spcPts val="0"/>
              </a:spcBef>
              <a:buNone/>
              <a:defRPr sz="1400">
                <a:solidFill>
                  <a:schemeClr val="lt1"/>
                </a:solidFill>
                <a:latin typeface="Times New Roman"/>
                <a:ea typeface="Times New Roman"/>
                <a:cs typeface="Times New Roman"/>
                <a:sym typeface="Times New Roman"/>
              </a:defRPr>
            </a:lvl6pPr>
            <a:lvl7pPr indent="0" lvl="6" algn="r">
              <a:spcBef>
                <a:spcPts val="0"/>
              </a:spcBef>
              <a:buNone/>
              <a:defRPr sz="1400">
                <a:solidFill>
                  <a:schemeClr val="lt1"/>
                </a:solidFill>
                <a:latin typeface="Times New Roman"/>
                <a:ea typeface="Times New Roman"/>
                <a:cs typeface="Times New Roman"/>
                <a:sym typeface="Times New Roman"/>
              </a:defRPr>
            </a:lvl7pPr>
            <a:lvl8pPr indent="0" lvl="7" algn="r">
              <a:spcBef>
                <a:spcPts val="0"/>
              </a:spcBef>
              <a:buNone/>
              <a:defRPr sz="1400">
                <a:solidFill>
                  <a:schemeClr val="lt1"/>
                </a:solidFill>
                <a:latin typeface="Times New Roman"/>
                <a:ea typeface="Times New Roman"/>
                <a:cs typeface="Times New Roman"/>
                <a:sym typeface="Times New Roman"/>
              </a:defRPr>
            </a:lvl8pPr>
            <a:lvl9pPr indent="0" lvl="8" algn="r">
              <a:spcBef>
                <a:spcPts val="0"/>
              </a:spcBef>
              <a:buNone/>
              <a:defRPr sz="1400">
                <a:solidFill>
                  <a:schemeClr val="lt1"/>
                </a:solidFill>
                <a:latin typeface="Times New Roman"/>
                <a:ea typeface="Times New Roman"/>
                <a:cs typeface="Times New Roman"/>
                <a:sym typeface="Times New Roman"/>
              </a:defRPr>
            </a:lvl9pPr>
          </a:lstStyle>
          <a:p>
            <a:pPr indent="0" lvl="0" marL="0" rtl="0" algn="r">
              <a:spcBef>
                <a:spcPts val="0"/>
              </a:spcBef>
              <a:spcAft>
                <a:spcPts val="0"/>
              </a:spcAft>
              <a:buNone/>
            </a:pPr>
            <a:r>
              <a:rPr lang="en-US"/>
              <a:t>Office of Science</a:t>
            </a:r>
            <a:endParaRPr/>
          </a:p>
        </p:txBody>
      </p:sp>
      <p:pic>
        <p:nvPicPr>
          <p:cNvPr descr="Text&#10;&#10;AI-generated content may be incorrect." id="79" name="Google Shape;79;p13"/>
          <p:cNvPicPr preferRelativeResize="0"/>
          <p:nvPr/>
        </p:nvPicPr>
        <p:blipFill rotWithShape="1">
          <a:blip r:embed="rId1">
            <a:alphaModFix/>
          </a:blip>
          <a:srcRect b="0" l="0" r="0" t="0"/>
          <a:stretch/>
        </p:blipFill>
        <p:spPr>
          <a:xfrm>
            <a:off x="71554" y="6400800"/>
            <a:ext cx="1452446" cy="416837"/>
          </a:xfrm>
          <a:prstGeom prst="rect">
            <a:avLst/>
          </a:prstGeom>
          <a:noFill/>
          <a:ln>
            <a:noFill/>
          </a:ln>
        </p:spPr>
      </p:pic>
      <p:cxnSp>
        <p:nvCxnSpPr>
          <p:cNvPr id="80" name="Google Shape;80;p13"/>
          <p:cNvCxnSpPr/>
          <p:nvPr/>
        </p:nvCxnSpPr>
        <p:spPr>
          <a:xfrm>
            <a:off x="1595554" y="6481603"/>
            <a:ext cx="0" cy="243761"/>
          </a:xfrm>
          <a:prstGeom prst="straightConnector1">
            <a:avLst/>
          </a:prstGeom>
          <a:noFill/>
          <a:ln cap="flat" cmpd="sng" w="12700">
            <a:solidFill>
              <a:schemeClr val="lt1"/>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www.osti.gov/biblio/3367005" TargetMode="External"/><Relationship Id="rId4" Type="http://schemas.openxmlformats.org/officeDocument/2006/relationships/hyperlink" Target="https://doi.org/10.1016/j.molp.2026.05.022" TargetMode="External"/><Relationship Id="rId5" Type="http://schemas.openxmlformats.org/officeDocument/2006/relationships/image" Target="../media/image14.png"/><Relationship Id="rId6"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p>
            <a:pPr indent="0" lvl="0" marL="12700" rtl="0" algn="l">
              <a:lnSpc>
                <a:spcPct val="105999"/>
              </a:lnSpc>
              <a:spcBef>
                <a:spcPts val="0"/>
              </a:spcBef>
              <a:spcAft>
                <a:spcPts val="0"/>
              </a:spcAft>
              <a:buNone/>
            </a:pPr>
            <a:r>
              <a:rPr lang="en-US"/>
              <a:t>Biological and Environmental Research</a:t>
            </a:r>
            <a:endParaRPr/>
          </a:p>
        </p:txBody>
      </p:sp>
      <p:sp>
        <p:nvSpPr>
          <p:cNvPr id="113" name="Google Shape;113;p19"/>
          <p:cNvSpPr/>
          <p:nvPr/>
        </p:nvSpPr>
        <p:spPr>
          <a:xfrm>
            <a:off x="404175" y="1396650"/>
            <a:ext cx="5233500" cy="147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Background/Objective</a:t>
            </a:r>
            <a:endParaRPr>
              <a:solidFill>
                <a:schemeClr val="accent1"/>
              </a:solidFill>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Diterpenoid alkaloids are a group of specialized metabolites found primarily within the </a:t>
            </a:r>
            <a:r>
              <a:rPr i="1" lang="en-US" sz="1200">
                <a:latin typeface="Times New Roman"/>
                <a:ea typeface="Times New Roman"/>
                <a:cs typeface="Times New Roman"/>
                <a:sym typeface="Times New Roman"/>
              </a:rPr>
              <a:t>Aconitum</a:t>
            </a:r>
            <a:r>
              <a:rPr lang="en-US" sz="1200">
                <a:latin typeface="Times New Roman"/>
                <a:ea typeface="Times New Roman"/>
                <a:cs typeface="Times New Roman"/>
                <a:sym typeface="Times New Roman"/>
              </a:rPr>
              <a:t> (wolfsbane) and </a:t>
            </a:r>
            <a:r>
              <a:rPr i="1" lang="en-US" sz="1200">
                <a:latin typeface="Times New Roman"/>
                <a:ea typeface="Times New Roman"/>
                <a:cs typeface="Times New Roman"/>
                <a:sym typeface="Times New Roman"/>
              </a:rPr>
              <a:t>Delphinium</a:t>
            </a:r>
            <a:r>
              <a:rPr lang="en-US" sz="1200">
                <a:latin typeface="Times New Roman"/>
                <a:ea typeface="Times New Roman"/>
                <a:cs typeface="Times New Roman"/>
                <a:sym typeface="Times New Roman"/>
              </a:rPr>
              <a:t> (larkspur) genera. Despite interest in these compounds for a wide range of bioactivities, their structural complexity poses significant challenges for chemical synthesis, making biosynthesis an appealing alternative. However, little progress has been made towards elucidation of their biosynthetic pathways.</a:t>
            </a:r>
            <a:endParaRPr sz="1200"/>
          </a:p>
        </p:txBody>
      </p:sp>
      <p:sp>
        <p:nvSpPr>
          <p:cNvPr id="114" name="Google Shape;114;p19"/>
          <p:cNvSpPr/>
          <p:nvPr/>
        </p:nvSpPr>
        <p:spPr>
          <a:xfrm>
            <a:off x="404175" y="2873850"/>
            <a:ext cx="5233500" cy="1151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Approach</a:t>
            </a:r>
            <a:endParaRPr>
              <a:solidFill>
                <a:schemeClr val="accent1"/>
              </a:solidFill>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Researchers performed transcriptome sequencing on </a:t>
            </a:r>
            <a:r>
              <a:rPr i="1" lang="en-US" sz="1200">
                <a:latin typeface="Times New Roman"/>
                <a:ea typeface="Times New Roman"/>
                <a:cs typeface="Times New Roman"/>
                <a:sym typeface="Times New Roman"/>
              </a:rPr>
              <a:t>Delphinium grandiflorum</a:t>
            </a:r>
            <a:r>
              <a:rPr lang="en-US" sz="1200">
                <a:latin typeface="Times New Roman"/>
                <a:ea typeface="Times New Roman"/>
                <a:cs typeface="Times New Roman"/>
                <a:sym typeface="Times New Roman"/>
              </a:rPr>
              <a:t>, </a:t>
            </a:r>
            <a:r>
              <a:rPr i="1" lang="en-US" sz="1200">
                <a:latin typeface="Times New Roman"/>
                <a:ea typeface="Times New Roman"/>
                <a:cs typeface="Times New Roman"/>
                <a:sym typeface="Times New Roman"/>
              </a:rPr>
              <a:t>Aconitum plicatum</a:t>
            </a:r>
            <a:r>
              <a:rPr lang="en-US" sz="1200">
                <a:latin typeface="Times New Roman"/>
                <a:ea typeface="Times New Roman"/>
                <a:cs typeface="Times New Roman"/>
                <a:sym typeface="Times New Roman"/>
              </a:rPr>
              <a:t>, and </a:t>
            </a:r>
            <a:r>
              <a:rPr i="1" lang="en-US" sz="1200">
                <a:latin typeface="Times New Roman"/>
                <a:ea typeface="Times New Roman"/>
                <a:cs typeface="Times New Roman"/>
                <a:sym typeface="Times New Roman"/>
              </a:rPr>
              <a:t>A</a:t>
            </a:r>
            <a:r>
              <a:rPr i="1" lang="en-US" sz="1200">
                <a:latin typeface="Times New Roman"/>
                <a:ea typeface="Times New Roman"/>
                <a:cs typeface="Times New Roman"/>
                <a:sym typeface="Times New Roman"/>
              </a:rPr>
              <a:t>.</a:t>
            </a:r>
            <a:r>
              <a:rPr i="1" lang="en-US" sz="1200">
                <a:latin typeface="Times New Roman"/>
                <a:ea typeface="Times New Roman"/>
                <a:cs typeface="Times New Roman"/>
                <a:sym typeface="Times New Roman"/>
              </a:rPr>
              <a:t> lycoctonum</a:t>
            </a:r>
            <a:r>
              <a:rPr lang="en-US" sz="1200">
                <a:latin typeface="Times New Roman"/>
                <a:ea typeface="Times New Roman"/>
                <a:cs typeface="Times New Roman"/>
                <a:sym typeface="Times New Roman"/>
              </a:rPr>
              <a:t> and incorporated public data from four other </a:t>
            </a:r>
            <a:r>
              <a:rPr i="1" lang="en-US" sz="1200">
                <a:latin typeface="Times New Roman"/>
                <a:ea typeface="Times New Roman"/>
                <a:cs typeface="Times New Roman"/>
                <a:sym typeface="Times New Roman"/>
              </a:rPr>
              <a:t>Aconitum</a:t>
            </a:r>
            <a:r>
              <a:rPr lang="en-US" sz="1200">
                <a:latin typeface="Times New Roman"/>
                <a:ea typeface="Times New Roman"/>
                <a:cs typeface="Times New Roman"/>
                <a:sym typeface="Times New Roman"/>
              </a:rPr>
              <a:t> species, allowing for comparative transcriptomics across tissue types and genera.</a:t>
            </a:r>
            <a:endParaRPr sz="1200"/>
          </a:p>
        </p:txBody>
      </p:sp>
      <p:sp>
        <p:nvSpPr>
          <p:cNvPr id="115" name="Google Shape;115;p19"/>
          <p:cNvSpPr/>
          <p:nvPr/>
        </p:nvSpPr>
        <p:spPr>
          <a:xfrm>
            <a:off x="404175" y="4012175"/>
            <a:ext cx="11059200" cy="12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highlight>
                  <a:schemeClr val="lt1"/>
                </a:highlight>
                <a:latin typeface="Times New Roman"/>
                <a:ea typeface="Times New Roman"/>
                <a:cs typeface="Times New Roman"/>
                <a:sym typeface="Times New Roman"/>
              </a:rPr>
              <a:t>Results</a:t>
            </a:r>
            <a:endParaRPr>
              <a:solidFill>
                <a:schemeClr val="accent1"/>
              </a:solidFill>
              <a:highlight>
                <a:schemeClr val="lt1"/>
              </a:highlight>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Transcriptomics analysis identified six enzymatic steps in the biosynthesis of atisinium, conserved across </a:t>
            </a:r>
            <a:r>
              <a:rPr i="1" lang="en-US" sz="1200">
                <a:latin typeface="Times New Roman"/>
                <a:ea typeface="Times New Roman"/>
                <a:cs typeface="Times New Roman"/>
                <a:sym typeface="Times New Roman"/>
              </a:rPr>
              <a:t>D. grandiflorum</a:t>
            </a:r>
            <a:r>
              <a:rPr lang="en-US" sz="1200">
                <a:latin typeface="Times New Roman"/>
                <a:ea typeface="Times New Roman"/>
                <a:cs typeface="Times New Roman"/>
                <a:sym typeface="Times New Roman"/>
              </a:rPr>
              <a:t> and </a:t>
            </a:r>
            <a:r>
              <a:rPr i="1" lang="en-US" sz="1200">
                <a:latin typeface="Times New Roman"/>
                <a:ea typeface="Times New Roman"/>
                <a:cs typeface="Times New Roman"/>
                <a:sym typeface="Times New Roman"/>
              </a:rPr>
              <a:t>A. plicatum</a:t>
            </a:r>
            <a:r>
              <a:rPr lang="en-US" sz="1200">
                <a:latin typeface="Times New Roman"/>
                <a:ea typeface="Times New Roman"/>
                <a:cs typeface="Times New Roman"/>
                <a:sym typeface="Times New Roman"/>
              </a:rPr>
              <a:t>. Coexpression analysis of </a:t>
            </a:r>
            <a:r>
              <a:rPr i="1" lang="en-US" sz="1200">
                <a:latin typeface="Times New Roman"/>
                <a:ea typeface="Times New Roman"/>
                <a:cs typeface="Times New Roman"/>
                <a:sym typeface="Times New Roman"/>
              </a:rPr>
              <a:t>A. vilmorinianum</a:t>
            </a:r>
            <a:r>
              <a:rPr lang="en-US" sz="1200">
                <a:latin typeface="Times New Roman"/>
                <a:ea typeface="Times New Roman"/>
                <a:cs typeface="Times New Roman"/>
                <a:sym typeface="Times New Roman"/>
              </a:rPr>
              <a:t> root tissue identified a novel reductase which has little homology to previously characterized enzymes. This reductase catalyzes a key step in the pathway, supporting formation of atisinium, a bioactive diterpenoid alkaloid and potential intermediate in the biosynthesis of more complex products. Isotope labeling in </a:t>
            </a:r>
            <a:r>
              <a:rPr i="1" lang="en-US" sz="1200">
                <a:latin typeface="Times New Roman"/>
                <a:ea typeface="Times New Roman"/>
                <a:cs typeface="Times New Roman"/>
                <a:sym typeface="Times New Roman"/>
              </a:rPr>
              <a:t>Acotinum</a:t>
            </a:r>
            <a:r>
              <a:rPr lang="en-US" sz="1200">
                <a:latin typeface="Times New Roman"/>
                <a:ea typeface="Times New Roman"/>
                <a:cs typeface="Times New Roman"/>
                <a:sym typeface="Times New Roman"/>
              </a:rPr>
              <a:t> callus cultures and computational </a:t>
            </a:r>
            <a:r>
              <a:rPr lang="en-US" sz="1200">
                <a:latin typeface="Times New Roman"/>
                <a:ea typeface="Times New Roman"/>
                <a:cs typeface="Times New Roman"/>
                <a:sym typeface="Times New Roman"/>
              </a:rPr>
              <a:t>metabolomics</a:t>
            </a:r>
            <a:r>
              <a:rPr lang="en-US" sz="1200">
                <a:latin typeface="Times New Roman"/>
                <a:ea typeface="Times New Roman"/>
                <a:cs typeface="Times New Roman"/>
                <a:sym typeface="Times New Roman"/>
              </a:rPr>
              <a:t> revealed that ethanolamine is the preferred source of nitrogen, despite the abundance of diterpenoid alkaloids with ethylamine groups attached to their central terpene scaffolds. Identification of these steps allowed for </a:t>
            </a:r>
            <a:r>
              <a:rPr i="1" lang="en-US" sz="1200">
                <a:latin typeface="Times New Roman"/>
                <a:ea typeface="Times New Roman"/>
                <a:cs typeface="Times New Roman"/>
                <a:sym typeface="Times New Roman"/>
              </a:rPr>
              <a:t>de novo</a:t>
            </a:r>
            <a:r>
              <a:rPr lang="en-US" sz="1200">
                <a:latin typeface="Times New Roman"/>
                <a:ea typeface="Times New Roman"/>
                <a:cs typeface="Times New Roman"/>
                <a:sym typeface="Times New Roman"/>
              </a:rPr>
              <a:t> biosynthesis of atisinium.</a:t>
            </a:r>
            <a:endParaRPr sz="1200"/>
          </a:p>
        </p:txBody>
      </p:sp>
      <p:sp>
        <p:nvSpPr>
          <p:cNvPr id="116" name="Google Shape;116;p19"/>
          <p:cNvSpPr txBox="1"/>
          <p:nvPr/>
        </p:nvSpPr>
        <p:spPr>
          <a:xfrm>
            <a:off x="404175" y="5265950"/>
            <a:ext cx="11059200" cy="738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Significance/Impacts</a:t>
            </a:r>
            <a:endParaRPr>
              <a:solidFill>
                <a:schemeClr val="accent1"/>
              </a:solidFill>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Diterpenoid alkaloids have a wide range of applications, from natural pesticide to treatments for cancer, malaria, inflammation, and pain. This work will serve as the basis for further pathway discovery towards more complex diterpenoid alkaloid natural products and their biosynthetic production in heterologous hosts.</a:t>
            </a:r>
            <a:endParaRPr sz="1200"/>
          </a:p>
        </p:txBody>
      </p:sp>
      <p:sp>
        <p:nvSpPr>
          <p:cNvPr id="117" name="Google Shape;117;p19"/>
          <p:cNvSpPr txBox="1"/>
          <p:nvPr/>
        </p:nvSpPr>
        <p:spPr>
          <a:xfrm>
            <a:off x="404177" y="6004841"/>
            <a:ext cx="10409400" cy="2463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latin typeface="Times New Roman"/>
                <a:ea typeface="Times New Roman"/>
                <a:cs typeface="Times New Roman"/>
                <a:sym typeface="Times New Roman"/>
              </a:rPr>
              <a:t>Miller, G. P., Mutabdžija-Nedelcheva, L., et al., </a:t>
            </a:r>
            <a:r>
              <a:rPr lang="en-US" sz="1000" u="sng">
                <a:solidFill>
                  <a:schemeClr val="hlink"/>
                </a:solidFill>
                <a:latin typeface="Times New Roman"/>
                <a:ea typeface="Times New Roman"/>
                <a:cs typeface="Times New Roman"/>
                <a:sym typeface="Times New Roman"/>
                <a:hlinkClick r:id="rId3"/>
              </a:rPr>
              <a:t>Characterization of the Entry Steps in Diterpenoid Alkaloid Biosynthesis</a:t>
            </a:r>
            <a:r>
              <a:rPr lang="en-US" sz="1000">
                <a:latin typeface="Times New Roman"/>
                <a:ea typeface="Times New Roman"/>
                <a:cs typeface="Times New Roman"/>
                <a:sym typeface="Times New Roman"/>
              </a:rPr>
              <a:t>. Molecular Plant. (2026). [DOI:</a:t>
            </a:r>
            <a:r>
              <a:rPr lang="en-US" sz="1000" u="sng">
                <a:solidFill>
                  <a:schemeClr val="hlink"/>
                </a:solidFill>
                <a:latin typeface="Times New Roman"/>
                <a:ea typeface="Times New Roman"/>
                <a:cs typeface="Times New Roman"/>
                <a:sym typeface="Times New Roman"/>
                <a:hlinkClick r:id="rId4"/>
              </a:rPr>
              <a:t>10.1016/j.molp.2026.05.022</a:t>
            </a:r>
            <a:r>
              <a:rPr lang="en-US" sz="1000">
                <a:latin typeface="Times New Roman"/>
                <a:ea typeface="Times New Roman"/>
                <a:cs typeface="Times New Roman"/>
                <a:sym typeface="Times New Roman"/>
              </a:rPr>
              <a:t>]</a:t>
            </a:r>
            <a:endParaRPr/>
          </a:p>
        </p:txBody>
      </p:sp>
      <p:pic>
        <p:nvPicPr>
          <p:cNvPr descr="Great Lakes Bioenergy Research Center logo with blue circles, an orange star, and a green leaf" id="118" name="Google Shape;118;p19"/>
          <p:cNvPicPr preferRelativeResize="0"/>
          <p:nvPr/>
        </p:nvPicPr>
        <p:blipFill rotWithShape="1">
          <a:blip r:embed="rId5">
            <a:alphaModFix/>
          </a:blip>
          <a:srcRect b="7927" l="0" r="0" t="7919"/>
          <a:stretch/>
        </p:blipFill>
        <p:spPr>
          <a:xfrm>
            <a:off x="370813" y="152058"/>
            <a:ext cx="2087890" cy="923330"/>
          </a:xfrm>
          <a:prstGeom prst="rect">
            <a:avLst/>
          </a:prstGeom>
          <a:noFill/>
          <a:ln>
            <a:noFill/>
          </a:ln>
        </p:spPr>
      </p:pic>
      <p:pic>
        <p:nvPicPr>
          <p:cNvPr descr="Biosynthetic pathway diagram showing enzymatic conversion of GGPP to diterpenoid alkaloids — including aconitine, lappaconitine, crassicauline A, talatisamine, and denudatine — via terpene synthases (TPS), cytochrome P450s (CYP), and diamine synthases (DAS) from two species indicated in blue and orange." id="119" name="Google Shape;119;p19" title="1-s2.jpeg"/>
          <p:cNvPicPr preferRelativeResize="0"/>
          <p:nvPr/>
        </p:nvPicPr>
        <p:blipFill>
          <a:blip r:embed="rId6">
            <a:alphaModFix/>
          </a:blip>
          <a:stretch>
            <a:fillRect/>
          </a:stretch>
        </p:blipFill>
        <p:spPr>
          <a:xfrm>
            <a:off x="5740925" y="1450550"/>
            <a:ext cx="5722450" cy="2402999"/>
          </a:xfrm>
          <a:prstGeom prst="rect">
            <a:avLst/>
          </a:prstGeom>
          <a:noFill/>
          <a:ln>
            <a:noFill/>
          </a:ln>
        </p:spPr>
      </p:pic>
      <p:sp>
        <p:nvSpPr>
          <p:cNvPr id="120" name="Google Shape;120;p19"/>
          <p:cNvSpPr txBox="1"/>
          <p:nvPr/>
        </p:nvSpPr>
        <p:spPr>
          <a:xfrm>
            <a:off x="5823100" y="3778900"/>
            <a:ext cx="5578800" cy="24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chemeClr val="dk1"/>
                </a:solidFill>
                <a:latin typeface="Times New Roman"/>
                <a:ea typeface="Times New Roman"/>
                <a:cs typeface="Times New Roman"/>
                <a:sym typeface="Times New Roman"/>
              </a:rPr>
              <a:t>Proposed biosynthetic pathway towards diterpenoid alkaloids</a:t>
            </a:r>
            <a:endParaRPr sz="1000">
              <a:solidFill>
                <a:schemeClr val="dk1"/>
              </a:solidFill>
              <a:latin typeface="Times New Roman"/>
              <a:ea typeface="Times New Roman"/>
              <a:cs typeface="Times New Roman"/>
              <a:sym typeface="Times New Roman"/>
            </a:endParaRPr>
          </a:p>
        </p:txBody>
      </p:sp>
      <p:sp>
        <p:nvSpPr>
          <p:cNvPr id="121" name="Google Shape;121;p19"/>
          <p:cNvSpPr txBox="1"/>
          <p:nvPr>
            <p:ph type="title"/>
          </p:nvPr>
        </p:nvSpPr>
        <p:spPr>
          <a:xfrm>
            <a:off x="2873825" y="212900"/>
            <a:ext cx="8935200" cy="11082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US" sz="3600">
                <a:solidFill>
                  <a:schemeClr val="accent1"/>
                </a:solidFill>
              </a:rPr>
              <a:t>Study characterizes entry steps in diterpenoid alkaloid biosynthesis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