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4" r:id="rId3"/>
    <p:sldMasterId id="2147483665" r:id="rId4"/>
  </p:sldMasterIdLst>
  <p:notesMasterIdLst>
    <p:notesMasterId r:id="rId5"/>
  </p:notesMasterIdLst>
  <p:sldIdLst>
    <p:sldId id="256" r:id="rId6"/>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3de7f7f88eb_2_3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0" name="Google Shape;110;g3de7f7f88eb_2_3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 name="Shape 15"/>
        <p:cNvGrpSpPr/>
        <p:nvPr/>
      </p:nvGrpSpPr>
      <p:grpSpPr>
        <a:xfrm>
          <a:off x="0" y="0"/>
          <a:ext cx="0" cy="0"/>
          <a:chOff x="0" y="0"/>
          <a:chExt cx="0" cy="0"/>
        </a:xfrm>
      </p:grpSpPr>
      <p:sp>
        <p:nvSpPr>
          <p:cNvPr id="16" name="Google Shape;1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 name="Google Shape;18;p2"/>
          <p:cNvSpPr/>
          <p:nvPr/>
        </p:nvSpPr>
        <p:spPr>
          <a:xfrm>
            <a:off x="0" y="6320118"/>
            <a:ext cx="12192000" cy="537900"/>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Avenir"/>
              <a:ea typeface="Avenir"/>
              <a:cs typeface="Avenir"/>
              <a:sym typeface="Avenir"/>
            </a:endParaRPr>
          </a:p>
        </p:txBody>
      </p:sp>
      <p:pic>
        <p:nvPicPr>
          <p:cNvPr id="19" name="Google Shape;19;p2"/>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20" name="Google Shape;20;p2"/>
          <p:cNvSpPr txBox="1"/>
          <p:nvPr/>
        </p:nvSpPr>
        <p:spPr>
          <a:xfrm>
            <a:off x="7694875" y="6404400"/>
            <a:ext cx="4284600" cy="36930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0" i="0" lang="en-US" sz="1800" u="none" cap="none" strike="noStrike">
                <a:solidFill>
                  <a:srgbClr val="FFFFFF"/>
                </a:solidFill>
                <a:latin typeface="Avenir"/>
                <a:ea typeface="Avenir"/>
                <a:cs typeface="Avenir"/>
                <a:sym typeface="Avenir"/>
              </a:rPr>
              <a:t>Biological and Environmental Research</a:t>
            </a:r>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3" name="Shape 63"/>
        <p:cNvGrpSpPr/>
        <p:nvPr/>
      </p:nvGrpSpPr>
      <p:grpSpPr>
        <a:xfrm>
          <a:off x="0" y="0"/>
          <a:ext cx="0" cy="0"/>
          <a:chOff x="0" y="0"/>
          <a:chExt cx="0" cy="0"/>
        </a:xfrm>
      </p:grpSpPr>
      <p:sp>
        <p:nvSpPr>
          <p:cNvPr id="64" name="Google Shape;64;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5" name="Google Shape;65;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66" name="Google Shape;66;p11"/>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67" name="Google Shape;67;p11"/>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68" name="Shape 68"/>
        <p:cNvGrpSpPr/>
        <p:nvPr/>
      </p:nvGrpSpPr>
      <p:grpSpPr>
        <a:xfrm>
          <a:off x="0" y="0"/>
          <a:ext cx="0" cy="0"/>
          <a:chOff x="0" y="0"/>
          <a:chExt cx="0" cy="0"/>
        </a:xfrm>
      </p:grpSpPr>
      <p:sp>
        <p:nvSpPr>
          <p:cNvPr id="69" name="Google Shape;69;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71" name="Google Shape;71;p12"/>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72" name="Google Shape;72;p12"/>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81" name="Shape 81"/>
        <p:cNvGrpSpPr/>
        <p:nvPr/>
      </p:nvGrpSpPr>
      <p:grpSpPr>
        <a:xfrm>
          <a:off x="0" y="0"/>
          <a:ext cx="0" cy="0"/>
          <a:chOff x="0" y="0"/>
          <a:chExt cx="0" cy="0"/>
        </a:xfrm>
      </p:grpSpPr>
      <p:sp>
        <p:nvSpPr>
          <p:cNvPr id="82" name="Google Shape;82;p14"/>
          <p:cNvSpPr txBox="1"/>
          <p:nvPr>
            <p:ph type="title"/>
          </p:nvPr>
        </p:nvSpPr>
        <p:spPr>
          <a:xfrm>
            <a:off x="2296541" y="110807"/>
            <a:ext cx="9429750" cy="82105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2750">
                <a:solidFill>
                  <a:srgbClr val="0A2C45"/>
                </a:solidFill>
                <a:latin typeface="Times New Roman"/>
                <a:ea typeface="Times New Roman"/>
                <a:cs typeface="Times New Roman"/>
                <a:sym typeface="Times New Roman"/>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3" name="Google Shape;83;p14"/>
          <p:cNvSpPr txBox="1"/>
          <p:nvPr>
            <p:ph idx="1" type="body"/>
          </p:nvPr>
        </p:nvSpPr>
        <p:spPr>
          <a:xfrm>
            <a:off x="232092" y="2930461"/>
            <a:ext cx="7663815" cy="3178175"/>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b="1" i="1" sz="1550">
                <a:solidFill>
                  <a:srgbClr val="397389"/>
                </a:solidFill>
                <a:latin typeface="Times New Roman"/>
                <a:ea typeface="Times New Roman"/>
                <a:cs typeface="Times New Roman"/>
                <a:sym typeface="Times New Roman"/>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84" name="Google Shape;84;p14"/>
          <p:cNvSpPr txBox="1"/>
          <p:nvPr>
            <p:ph idx="11" type="ftr"/>
          </p:nvPr>
        </p:nvSpPr>
        <p:spPr>
          <a:xfrm>
            <a:off x="8911208" y="6513240"/>
            <a:ext cx="3204209" cy="192360"/>
          </a:xfrm>
          <a:prstGeom prst="rect">
            <a:avLst/>
          </a:prstGeom>
          <a:noFill/>
          <a:ln>
            <a:noFill/>
          </a:ln>
        </p:spPr>
        <p:txBody>
          <a:bodyPr anchorCtr="0" anchor="t" bIns="0" lIns="0" spcFirstLastPara="1" rIns="0" wrap="square" tIns="0">
            <a:spAutoFit/>
          </a:bodyPr>
          <a:lstStyle>
            <a:lvl1pPr lvl="0">
              <a:spcBef>
                <a:spcPts val="0"/>
              </a:spcBef>
              <a:spcAft>
                <a:spcPts val="0"/>
              </a:spcAft>
              <a:buSzPts val="1400"/>
              <a:buNone/>
              <a:defRPr b="0" i="0" sz="1550">
                <a:solidFill>
                  <a:schemeClr val="lt1"/>
                </a:solidFill>
                <a:latin typeface="Times New Roman"/>
                <a:ea typeface="Times New Roman"/>
                <a:cs typeface="Times New Roman"/>
                <a:sym typeface="Times New Roman"/>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14"/>
          <p:cNvSpPr txBox="1"/>
          <p:nvPr/>
        </p:nvSpPr>
        <p:spPr>
          <a:xfrm>
            <a:off x="1576467" y="6474023"/>
            <a:ext cx="1441420" cy="307777"/>
          </a:xfrm>
          <a:prstGeom prst="rect">
            <a:avLst/>
          </a:prstGeom>
          <a:noFill/>
          <a:ln>
            <a:noFill/>
          </a:ln>
        </p:spPr>
        <p:txBody>
          <a:bodyPr anchorCtr="0" anchor="t" bIns="45700" lIns="91425" spcFirstLastPara="1" rIns="91425" wrap="square" tIns="45700">
            <a:spAutoFit/>
          </a:bodyPr>
          <a:lstStyle/>
          <a:p>
            <a:pPr indent="0" lvl="0" marL="0" rtl="0" algn="l">
              <a:spcBef>
                <a:spcPts val="0"/>
              </a:spcBef>
              <a:spcAft>
                <a:spcPts val="0"/>
              </a:spcAft>
              <a:buNone/>
            </a:pPr>
            <a:r>
              <a:rPr lang="en-US" sz="1400">
                <a:solidFill>
                  <a:schemeClr val="lt1"/>
                </a:solidFill>
                <a:latin typeface="Times New Roman"/>
                <a:ea typeface="Times New Roman"/>
                <a:cs typeface="Times New Roman"/>
                <a:sym typeface="Times New Roman"/>
              </a:rPr>
              <a:t>Office of Science</a:t>
            </a:r>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86" name="Shape 86"/>
        <p:cNvGrpSpPr/>
        <p:nvPr/>
      </p:nvGrpSpPr>
      <p:grpSpPr>
        <a:xfrm>
          <a:off x="0" y="0"/>
          <a:ext cx="0" cy="0"/>
          <a:chOff x="0" y="0"/>
          <a:chExt cx="0" cy="0"/>
        </a:xfrm>
      </p:grpSpPr>
      <p:sp>
        <p:nvSpPr>
          <p:cNvPr id="87" name="Google Shape;87;p15"/>
          <p:cNvSpPr txBox="1"/>
          <p:nvPr>
            <p:ph type="ctrTitle"/>
          </p:nvPr>
        </p:nvSpPr>
        <p:spPr>
          <a:xfrm>
            <a:off x="914400" y="2125980"/>
            <a:ext cx="10363200" cy="144018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2750">
                <a:solidFill>
                  <a:srgbClr val="0A2C45"/>
                </a:solidFill>
                <a:latin typeface="Times New Roman"/>
                <a:ea typeface="Times New Roman"/>
                <a:cs typeface="Times New Roman"/>
                <a:sym typeface="Times New Roman"/>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8" name="Google Shape;88;p15"/>
          <p:cNvSpPr txBox="1"/>
          <p:nvPr>
            <p:ph idx="1" type="subTitle"/>
          </p:nvPr>
        </p:nvSpPr>
        <p:spPr>
          <a:xfrm>
            <a:off x="1828800" y="3840480"/>
            <a:ext cx="8534400" cy="171450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1" sz="1550">
                <a:solidFill>
                  <a:srgbClr val="397389"/>
                </a:solidFill>
                <a:latin typeface="Times New Roman"/>
                <a:ea typeface="Times New Roman"/>
                <a:cs typeface="Times New Roman"/>
                <a:sym typeface="Times New Roman"/>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9" name="Google Shape;89;p15"/>
          <p:cNvSpPr txBox="1"/>
          <p:nvPr>
            <p:ph idx="11" type="ftr"/>
          </p:nvPr>
        </p:nvSpPr>
        <p:spPr>
          <a:xfrm>
            <a:off x="8911208" y="6513240"/>
            <a:ext cx="3204209" cy="192360"/>
          </a:xfrm>
          <a:prstGeom prst="rect">
            <a:avLst/>
          </a:prstGeom>
          <a:noFill/>
          <a:ln>
            <a:noFill/>
          </a:ln>
        </p:spPr>
        <p:txBody>
          <a:bodyPr anchorCtr="0" anchor="t" bIns="0" lIns="0" spcFirstLastPara="1" rIns="0" wrap="square" tIns="0">
            <a:spAutoFit/>
          </a:bodyPr>
          <a:lstStyle>
            <a:lvl1pPr lvl="0">
              <a:spcBef>
                <a:spcPts val="0"/>
              </a:spcBef>
              <a:spcAft>
                <a:spcPts val="0"/>
              </a:spcAft>
              <a:buSzPts val="1400"/>
              <a:buNone/>
              <a:defRPr b="0" i="0" sz="1550">
                <a:solidFill>
                  <a:schemeClr val="lt1"/>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0" name="Google Shape;90;p15"/>
          <p:cNvSpPr txBox="1"/>
          <p:nvPr>
            <p:ph idx="10" type="dt"/>
          </p:nvPr>
        </p:nvSpPr>
        <p:spPr>
          <a:xfrm>
            <a:off x="609600" y="6377940"/>
            <a:ext cx="2804160" cy="342900"/>
          </a:xfrm>
          <a:prstGeom prst="rect">
            <a:avLst/>
          </a:prstGeom>
          <a:noFill/>
          <a:ln>
            <a:noFill/>
          </a:ln>
        </p:spPr>
        <p:txBody>
          <a:bodyPr anchorCtr="0" anchor="t" bIns="0" lIns="0" spcFirstLastPara="1" rIns="0" wrap="square" tIns="0">
            <a:noAutofit/>
          </a:bodyPr>
          <a:lstStyle>
            <a:lvl1pPr lvl="0" algn="l">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91" name="Google Shape;91;p15"/>
          <p:cNvSpPr txBox="1"/>
          <p:nvPr>
            <p:ph idx="12" type="sldNum"/>
          </p:nvPr>
        </p:nvSpPr>
        <p:spPr>
          <a:xfrm>
            <a:off x="1524001" y="6477000"/>
            <a:ext cx="1371600" cy="215444"/>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sz="1400">
              <a:latin typeface="Times New Roman"/>
              <a:ea typeface="Times New Roman"/>
              <a:cs typeface="Times New Roman"/>
              <a:sym typeface="Times New Roman"/>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92" name="Shape 92"/>
        <p:cNvGrpSpPr/>
        <p:nvPr/>
      </p:nvGrpSpPr>
      <p:grpSpPr>
        <a:xfrm>
          <a:off x="0" y="0"/>
          <a:ext cx="0" cy="0"/>
          <a:chOff x="0" y="0"/>
          <a:chExt cx="0" cy="0"/>
        </a:xfrm>
      </p:grpSpPr>
      <p:sp>
        <p:nvSpPr>
          <p:cNvPr id="93" name="Google Shape;93;p16"/>
          <p:cNvSpPr txBox="1"/>
          <p:nvPr>
            <p:ph type="title"/>
          </p:nvPr>
        </p:nvSpPr>
        <p:spPr>
          <a:xfrm>
            <a:off x="2296541" y="110807"/>
            <a:ext cx="9429750" cy="82105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2750">
                <a:solidFill>
                  <a:srgbClr val="0A2C45"/>
                </a:solidFill>
                <a:latin typeface="Times New Roman"/>
                <a:ea typeface="Times New Roman"/>
                <a:cs typeface="Times New Roman"/>
                <a:sym typeface="Times New Roman"/>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6"/>
          <p:cNvSpPr txBox="1"/>
          <p:nvPr>
            <p:ph idx="1" type="body"/>
          </p:nvPr>
        </p:nvSpPr>
        <p:spPr>
          <a:xfrm>
            <a:off x="609600" y="1577340"/>
            <a:ext cx="5303520" cy="4526280"/>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95" name="Google Shape;95;p16"/>
          <p:cNvSpPr txBox="1"/>
          <p:nvPr>
            <p:ph idx="2" type="body"/>
          </p:nvPr>
        </p:nvSpPr>
        <p:spPr>
          <a:xfrm>
            <a:off x="6278880" y="1577340"/>
            <a:ext cx="5303520" cy="4526280"/>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96" name="Google Shape;96;p16"/>
          <p:cNvSpPr txBox="1"/>
          <p:nvPr>
            <p:ph idx="11" type="ftr"/>
          </p:nvPr>
        </p:nvSpPr>
        <p:spPr>
          <a:xfrm>
            <a:off x="8911208" y="6513240"/>
            <a:ext cx="3204209" cy="192360"/>
          </a:xfrm>
          <a:prstGeom prst="rect">
            <a:avLst/>
          </a:prstGeom>
          <a:noFill/>
          <a:ln>
            <a:noFill/>
          </a:ln>
        </p:spPr>
        <p:txBody>
          <a:bodyPr anchorCtr="0" anchor="t" bIns="0" lIns="0" spcFirstLastPara="1" rIns="0" wrap="square" tIns="0">
            <a:spAutoFit/>
          </a:bodyPr>
          <a:lstStyle>
            <a:lvl1pPr lvl="0">
              <a:spcBef>
                <a:spcPts val="0"/>
              </a:spcBef>
              <a:spcAft>
                <a:spcPts val="0"/>
              </a:spcAft>
              <a:buSzPts val="1400"/>
              <a:buNone/>
              <a:defRPr b="0" i="0" sz="1550">
                <a:solidFill>
                  <a:schemeClr val="lt1"/>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7" name="Google Shape;97;p16"/>
          <p:cNvSpPr txBox="1"/>
          <p:nvPr>
            <p:ph idx="10" type="dt"/>
          </p:nvPr>
        </p:nvSpPr>
        <p:spPr>
          <a:xfrm>
            <a:off x="609600" y="6377940"/>
            <a:ext cx="2804160" cy="342900"/>
          </a:xfrm>
          <a:prstGeom prst="rect">
            <a:avLst/>
          </a:prstGeom>
          <a:noFill/>
          <a:ln>
            <a:noFill/>
          </a:ln>
        </p:spPr>
        <p:txBody>
          <a:bodyPr anchorCtr="0" anchor="t" bIns="0" lIns="0" spcFirstLastPara="1" rIns="0" wrap="square" tIns="0">
            <a:noAutofit/>
          </a:bodyPr>
          <a:lstStyle>
            <a:lvl1pPr lvl="0" algn="l">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98" name="Google Shape;98;p16"/>
          <p:cNvSpPr txBox="1"/>
          <p:nvPr>
            <p:ph idx="12" type="sldNum"/>
          </p:nvPr>
        </p:nvSpPr>
        <p:spPr>
          <a:xfrm>
            <a:off x="1524001" y="6477000"/>
            <a:ext cx="1371600" cy="215444"/>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sz="1400">
              <a:latin typeface="Times New Roman"/>
              <a:ea typeface="Times New Roman"/>
              <a:cs typeface="Times New Roman"/>
              <a:sym typeface="Times New Roman"/>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99" name="Shape 99"/>
        <p:cNvGrpSpPr/>
        <p:nvPr/>
      </p:nvGrpSpPr>
      <p:grpSpPr>
        <a:xfrm>
          <a:off x="0" y="0"/>
          <a:ext cx="0" cy="0"/>
          <a:chOff x="0" y="0"/>
          <a:chExt cx="0" cy="0"/>
        </a:xfrm>
      </p:grpSpPr>
      <p:sp>
        <p:nvSpPr>
          <p:cNvPr id="100" name="Google Shape;100;p17"/>
          <p:cNvSpPr txBox="1"/>
          <p:nvPr>
            <p:ph type="title"/>
          </p:nvPr>
        </p:nvSpPr>
        <p:spPr>
          <a:xfrm>
            <a:off x="2296541" y="110807"/>
            <a:ext cx="9429750" cy="82105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2750">
                <a:solidFill>
                  <a:srgbClr val="0A2C45"/>
                </a:solidFill>
                <a:latin typeface="Times New Roman"/>
                <a:ea typeface="Times New Roman"/>
                <a:cs typeface="Times New Roman"/>
                <a:sym typeface="Times New Roman"/>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1" name="Google Shape;101;p17"/>
          <p:cNvSpPr txBox="1"/>
          <p:nvPr>
            <p:ph idx="11" type="ftr"/>
          </p:nvPr>
        </p:nvSpPr>
        <p:spPr>
          <a:xfrm>
            <a:off x="8911208" y="6513240"/>
            <a:ext cx="3204209" cy="192360"/>
          </a:xfrm>
          <a:prstGeom prst="rect">
            <a:avLst/>
          </a:prstGeom>
          <a:noFill/>
          <a:ln>
            <a:noFill/>
          </a:ln>
        </p:spPr>
        <p:txBody>
          <a:bodyPr anchorCtr="0" anchor="t" bIns="0" lIns="0" spcFirstLastPara="1" rIns="0" wrap="square" tIns="0">
            <a:spAutoFit/>
          </a:bodyPr>
          <a:lstStyle>
            <a:lvl1pPr lvl="0">
              <a:spcBef>
                <a:spcPts val="0"/>
              </a:spcBef>
              <a:spcAft>
                <a:spcPts val="0"/>
              </a:spcAft>
              <a:buSzPts val="1400"/>
              <a:buNone/>
              <a:defRPr b="0" i="0" sz="1550">
                <a:solidFill>
                  <a:schemeClr val="lt1"/>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2" name="Google Shape;102;p17"/>
          <p:cNvSpPr txBox="1"/>
          <p:nvPr>
            <p:ph idx="10" type="dt"/>
          </p:nvPr>
        </p:nvSpPr>
        <p:spPr>
          <a:xfrm>
            <a:off x="609600" y="6377940"/>
            <a:ext cx="2804160" cy="342900"/>
          </a:xfrm>
          <a:prstGeom prst="rect">
            <a:avLst/>
          </a:prstGeom>
          <a:noFill/>
          <a:ln>
            <a:noFill/>
          </a:ln>
        </p:spPr>
        <p:txBody>
          <a:bodyPr anchorCtr="0" anchor="t" bIns="0" lIns="0" spcFirstLastPara="1" rIns="0" wrap="square" tIns="0">
            <a:noAutofit/>
          </a:bodyPr>
          <a:lstStyle>
            <a:lvl1pPr lvl="0" algn="l">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03" name="Google Shape;103;p17"/>
          <p:cNvSpPr txBox="1"/>
          <p:nvPr>
            <p:ph idx="12" type="sldNum"/>
          </p:nvPr>
        </p:nvSpPr>
        <p:spPr>
          <a:xfrm>
            <a:off x="1524001" y="6477000"/>
            <a:ext cx="1371600" cy="215444"/>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sz="1400">
              <a:latin typeface="Times New Roman"/>
              <a:ea typeface="Times New Roman"/>
              <a:cs typeface="Times New Roman"/>
              <a:sym typeface="Times New Roman"/>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104" name="Shape 104"/>
        <p:cNvGrpSpPr/>
        <p:nvPr/>
      </p:nvGrpSpPr>
      <p:grpSpPr>
        <a:xfrm>
          <a:off x="0" y="0"/>
          <a:ext cx="0" cy="0"/>
          <a:chOff x="0" y="0"/>
          <a:chExt cx="0" cy="0"/>
        </a:xfrm>
      </p:grpSpPr>
      <p:sp>
        <p:nvSpPr>
          <p:cNvPr id="105" name="Google Shape;105;p18"/>
          <p:cNvSpPr txBox="1"/>
          <p:nvPr>
            <p:ph idx="11" type="ftr"/>
          </p:nvPr>
        </p:nvSpPr>
        <p:spPr>
          <a:xfrm>
            <a:off x="8911208" y="6513240"/>
            <a:ext cx="3204209" cy="192360"/>
          </a:xfrm>
          <a:prstGeom prst="rect">
            <a:avLst/>
          </a:prstGeom>
          <a:noFill/>
          <a:ln>
            <a:noFill/>
          </a:ln>
        </p:spPr>
        <p:txBody>
          <a:bodyPr anchorCtr="0" anchor="t" bIns="0" lIns="0" spcFirstLastPara="1" rIns="0" wrap="square" tIns="0">
            <a:spAutoFit/>
          </a:bodyPr>
          <a:lstStyle>
            <a:lvl1pPr lvl="0">
              <a:spcBef>
                <a:spcPts val="0"/>
              </a:spcBef>
              <a:spcAft>
                <a:spcPts val="0"/>
              </a:spcAft>
              <a:buSzPts val="1400"/>
              <a:buNone/>
              <a:defRPr b="0" i="0" sz="1550">
                <a:solidFill>
                  <a:schemeClr val="lt1"/>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6" name="Google Shape;106;p18"/>
          <p:cNvSpPr txBox="1"/>
          <p:nvPr>
            <p:ph idx="10" type="dt"/>
          </p:nvPr>
        </p:nvSpPr>
        <p:spPr>
          <a:xfrm>
            <a:off x="609600" y="6377940"/>
            <a:ext cx="2804160" cy="342900"/>
          </a:xfrm>
          <a:prstGeom prst="rect">
            <a:avLst/>
          </a:prstGeom>
          <a:noFill/>
          <a:ln>
            <a:noFill/>
          </a:ln>
        </p:spPr>
        <p:txBody>
          <a:bodyPr anchorCtr="0" anchor="t" bIns="0" lIns="0" spcFirstLastPara="1" rIns="0" wrap="square" tIns="0">
            <a:noAutofit/>
          </a:bodyPr>
          <a:lstStyle>
            <a:lvl1pPr lvl="0" algn="l">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07" name="Google Shape;107;p18"/>
          <p:cNvSpPr txBox="1"/>
          <p:nvPr>
            <p:ph idx="12" type="sldNum"/>
          </p:nvPr>
        </p:nvSpPr>
        <p:spPr>
          <a:xfrm>
            <a:off x="1524001" y="6477000"/>
            <a:ext cx="1371600" cy="215444"/>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sz="1400">
              <a:latin typeface="Times New Roman"/>
              <a:ea typeface="Times New Roman"/>
              <a:cs typeface="Times New Roman"/>
              <a:sym typeface="Times New Roman"/>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1" name="Shape 21"/>
        <p:cNvGrpSpPr/>
        <p:nvPr/>
      </p:nvGrpSpPr>
      <p:grpSpPr>
        <a:xfrm>
          <a:off x="0" y="0"/>
          <a:ext cx="0" cy="0"/>
          <a:chOff x="0" y="0"/>
          <a:chExt cx="0" cy="0"/>
        </a:xfrm>
      </p:grpSpPr>
      <p:pic>
        <p:nvPicPr>
          <p:cNvPr id="22" name="Google Shape;22;p3"/>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23" name="Google Shape;23;p3"/>
          <p:cNvSpPr txBox="1"/>
          <p:nvPr>
            <p:ph type="ctrTitle"/>
          </p:nvPr>
        </p:nvSpPr>
        <p:spPr>
          <a:xfrm>
            <a:off x="6023112" y="421517"/>
            <a:ext cx="5605671" cy="165576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0"/>
              </a:spcBef>
              <a:spcAft>
                <a:spcPts val="0"/>
              </a:spcAft>
              <a:buClr>
                <a:schemeClr val="lt1"/>
              </a:buClr>
              <a:buSzPts val="5400"/>
              <a:buFont typeface="Calibri"/>
              <a:buNone/>
              <a:defRPr sz="5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3"/>
          <p:cNvSpPr txBox="1"/>
          <p:nvPr>
            <p:ph idx="1" type="subTitle"/>
          </p:nvPr>
        </p:nvSpPr>
        <p:spPr>
          <a:xfrm>
            <a:off x="6023112" y="3602038"/>
            <a:ext cx="5605671"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solidFill>
                  <a:schemeClr val="lt1"/>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5" name="Shape 25"/>
        <p:cNvGrpSpPr/>
        <p:nvPr/>
      </p:nvGrpSpPr>
      <p:grpSpPr>
        <a:xfrm>
          <a:off x="0" y="0"/>
          <a:ext cx="0" cy="0"/>
          <a:chOff x="0" y="0"/>
          <a:chExt cx="0" cy="0"/>
        </a:xfrm>
      </p:grpSpPr>
      <p:sp>
        <p:nvSpPr>
          <p:cNvPr id="26" name="Google Shape;26;p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pic>
        <p:nvPicPr>
          <p:cNvPr id="28" name="Google Shape;28;p4"/>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29" name="Google Shape;29;p4"/>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0" name="Shape 30"/>
        <p:cNvGrpSpPr/>
        <p:nvPr/>
      </p:nvGrpSpPr>
      <p:grpSpPr>
        <a:xfrm>
          <a:off x="0" y="0"/>
          <a:ext cx="0" cy="0"/>
          <a:chOff x="0" y="0"/>
          <a:chExt cx="0" cy="0"/>
        </a:xfrm>
      </p:grpSpPr>
      <p:sp>
        <p:nvSpPr>
          <p:cNvPr id="31" name="Google Shape;31;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34" name="Google Shape;34;p5"/>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35" name="Google Shape;35;p5"/>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42" name="Google Shape;42;p6"/>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43" name="Google Shape;43;p6"/>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4" name="Shape 44"/>
        <p:cNvGrpSpPr/>
        <p:nvPr/>
      </p:nvGrpSpPr>
      <p:grpSpPr>
        <a:xfrm>
          <a:off x="0" y="0"/>
          <a:ext cx="0" cy="0"/>
          <a:chOff x="0" y="0"/>
          <a:chExt cx="0" cy="0"/>
        </a:xfrm>
      </p:grpSpPr>
      <p:sp>
        <p:nvSpPr>
          <p:cNvPr id="45" name="Google Shape;45;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6" name="Google Shape;46;p7"/>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47" name="Google Shape;47;p7"/>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pic>
        <p:nvPicPr>
          <p:cNvPr id="49" name="Google Shape;49;p8"/>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50" name="Google Shape;50;p8"/>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1" name="Shape 51"/>
        <p:cNvGrpSpPr/>
        <p:nvPr/>
      </p:nvGrpSpPr>
      <p:grpSpPr>
        <a:xfrm>
          <a:off x="0" y="0"/>
          <a:ext cx="0" cy="0"/>
          <a:chOff x="0" y="0"/>
          <a:chExt cx="0" cy="0"/>
        </a:xfrm>
      </p:grpSpPr>
      <p:sp>
        <p:nvSpPr>
          <p:cNvPr id="52" name="Google Shape;52;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3" name="Google Shape;53;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4" name="Google Shape;54;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pic>
        <p:nvPicPr>
          <p:cNvPr id="55" name="Google Shape;55;p9"/>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56" name="Google Shape;56;p9"/>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57" name="Shape 57"/>
        <p:cNvGrpSpPr/>
        <p:nvPr/>
      </p:nvGrpSpPr>
      <p:grpSpPr>
        <a:xfrm>
          <a:off x="0" y="0"/>
          <a:ext cx="0" cy="0"/>
          <a:chOff x="0" y="0"/>
          <a:chExt cx="0" cy="0"/>
        </a:xfrm>
      </p:grpSpPr>
      <p:sp>
        <p:nvSpPr>
          <p:cNvPr id="58" name="Google Shape;58;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9" name="Google Shape;59;p10"/>
          <p:cNvSpPr/>
          <p:nvPr>
            <p:ph idx="2" type="pic"/>
          </p:nvPr>
        </p:nvSpPr>
        <p:spPr>
          <a:xfrm>
            <a:off x="5183188" y="987425"/>
            <a:ext cx="6172200" cy="4873625"/>
          </a:xfrm>
          <a:prstGeom prst="rect">
            <a:avLst/>
          </a:prstGeom>
          <a:noFill/>
          <a:ln>
            <a:noFill/>
          </a:ln>
        </p:spPr>
      </p:sp>
      <p:sp>
        <p:nvSpPr>
          <p:cNvPr id="60" name="Google Shape;60;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pic>
        <p:nvPicPr>
          <p:cNvPr id="61" name="Google Shape;61;p10"/>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62" name="Google Shape;62;p10"/>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2.xml"/><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73" name="Shape 73"/>
        <p:cNvGrpSpPr/>
        <p:nvPr/>
      </p:nvGrpSpPr>
      <p:grpSpPr>
        <a:xfrm>
          <a:off x="0" y="0"/>
          <a:ext cx="0" cy="0"/>
          <a:chOff x="0" y="0"/>
          <a:chExt cx="0" cy="0"/>
        </a:xfrm>
      </p:grpSpPr>
      <p:sp>
        <p:nvSpPr>
          <p:cNvPr id="74" name="Google Shape;74;p13"/>
          <p:cNvSpPr/>
          <p:nvPr/>
        </p:nvSpPr>
        <p:spPr>
          <a:xfrm>
            <a:off x="0" y="6324600"/>
            <a:ext cx="12192000" cy="533400"/>
          </a:xfrm>
          <a:custGeom>
            <a:rect b="b" l="l" r="r" t="t"/>
            <a:pathLst>
              <a:path extrusionOk="0" h="533400" w="12192000">
                <a:moveTo>
                  <a:pt x="12192000" y="0"/>
                </a:moveTo>
                <a:lnTo>
                  <a:pt x="0" y="0"/>
                </a:lnTo>
                <a:lnTo>
                  <a:pt x="0" y="533400"/>
                </a:lnTo>
                <a:lnTo>
                  <a:pt x="12192000" y="533400"/>
                </a:lnTo>
                <a:lnTo>
                  <a:pt x="12192000" y="0"/>
                </a:lnTo>
                <a:close/>
              </a:path>
            </a:pathLst>
          </a:custGeom>
          <a:solidFill>
            <a:srgbClr val="0A2C45"/>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75" name="Google Shape;75;p13"/>
          <p:cNvSpPr txBox="1"/>
          <p:nvPr>
            <p:ph type="title"/>
          </p:nvPr>
        </p:nvSpPr>
        <p:spPr>
          <a:xfrm>
            <a:off x="2296541" y="110807"/>
            <a:ext cx="9429750" cy="821055"/>
          </a:xfrm>
          <a:prstGeom prst="rect">
            <a:avLst/>
          </a:prstGeom>
          <a:noFill/>
          <a:ln>
            <a:noFill/>
          </a:ln>
        </p:spPr>
        <p:txBody>
          <a:bodyPr anchorCtr="0" anchor="t" bIns="0" lIns="0" spcFirstLastPara="1" rIns="0" wrap="square" tIns="0">
            <a:spAutoFit/>
          </a:bodyPr>
          <a:lstStyle>
            <a:lvl1pPr lvl="0" marR="0" rtl="0" algn="l">
              <a:spcBef>
                <a:spcPts val="0"/>
              </a:spcBef>
              <a:spcAft>
                <a:spcPts val="0"/>
              </a:spcAft>
              <a:buSzPts val="1400"/>
              <a:buNone/>
              <a:defRPr b="1" i="0" sz="2750" u="none" cap="none" strike="noStrike">
                <a:solidFill>
                  <a:srgbClr val="0A2C45"/>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6" name="Google Shape;76;p13"/>
          <p:cNvSpPr txBox="1"/>
          <p:nvPr>
            <p:ph idx="1" type="body"/>
          </p:nvPr>
        </p:nvSpPr>
        <p:spPr>
          <a:xfrm>
            <a:off x="232092" y="2930461"/>
            <a:ext cx="7663815" cy="3178175"/>
          </a:xfrm>
          <a:prstGeom prst="rect">
            <a:avLst/>
          </a:prstGeom>
          <a:noFill/>
          <a:ln>
            <a:noFill/>
          </a:ln>
        </p:spPr>
        <p:txBody>
          <a:bodyPr anchorCtr="0" anchor="t" bIns="0" lIns="0" spcFirstLastPara="1" rIns="0" wrap="square" tIns="0">
            <a:spAutoFit/>
          </a:bodyPr>
          <a:lstStyle>
            <a:lvl1pPr indent="-228600" lvl="0" marL="457200" marR="0" rtl="0" algn="l">
              <a:spcBef>
                <a:spcPts val="0"/>
              </a:spcBef>
              <a:spcAft>
                <a:spcPts val="0"/>
              </a:spcAft>
              <a:buSzPts val="1400"/>
              <a:buNone/>
              <a:defRPr b="1" i="1" sz="1550" u="none" cap="none" strike="noStrike">
                <a:solidFill>
                  <a:srgbClr val="397389"/>
                </a:solidFill>
                <a:latin typeface="Times New Roman"/>
                <a:ea typeface="Times New Roman"/>
                <a:cs typeface="Times New Roman"/>
                <a:sym typeface="Times New Roman"/>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77" name="Google Shape;77;p13"/>
          <p:cNvSpPr txBox="1"/>
          <p:nvPr>
            <p:ph idx="11" type="ftr"/>
          </p:nvPr>
        </p:nvSpPr>
        <p:spPr>
          <a:xfrm>
            <a:off x="8911208" y="6513240"/>
            <a:ext cx="3204209" cy="192360"/>
          </a:xfrm>
          <a:prstGeom prst="rect">
            <a:avLst/>
          </a:prstGeom>
          <a:noFill/>
          <a:ln>
            <a:noFill/>
          </a:ln>
        </p:spPr>
        <p:txBody>
          <a:bodyPr anchorCtr="0" anchor="t" bIns="0" lIns="0" spcFirstLastPara="1" rIns="0" wrap="square" tIns="0">
            <a:spAutoFit/>
          </a:bodyPr>
          <a:lstStyle>
            <a:lvl1pPr lvl="0">
              <a:spcBef>
                <a:spcPts val="0"/>
              </a:spcBef>
              <a:spcAft>
                <a:spcPts val="0"/>
              </a:spcAft>
              <a:buSzPts val="1400"/>
              <a:buNone/>
              <a:defRPr b="0" i="0" sz="1550">
                <a:solidFill>
                  <a:schemeClr val="lt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8" name="Google Shape;78;p13"/>
          <p:cNvSpPr txBox="1"/>
          <p:nvPr>
            <p:ph idx="12" type="sldNum"/>
          </p:nvPr>
        </p:nvSpPr>
        <p:spPr>
          <a:xfrm>
            <a:off x="1524001" y="6477000"/>
            <a:ext cx="1371600" cy="215444"/>
          </a:xfrm>
          <a:prstGeom prst="rect">
            <a:avLst/>
          </a:prstGeom>
          <a:noFill/>
          <a:ln>
            <a:noFill/>
          </a:ln>
        </p:spPr>
        <p:txBody>
          <a:bodyPr anchorCtr="0" anchor="t" bIns="0" lIns="0" spcFirstLastPara="1" rIns="0" wrap="square" tIns="0">
            <a:spAutoFit/>
          </a:bodyPr>
          <a:lstStyle>
            <a:lvl1pPr indent="0" lvl="0" algn="r">
              <a:spcBef>
                <a:spcPts val="0"/>
              </a:spcBef>
              <a:buNone/>
              <a:defRPr sz="1400">
                <a:solidFill>
                  <a:schemeClr val="lt1"/>
                </a:solidFill>
                <a:latin typeface="Times New Roman"/>
                <a:ea typeface="Times New Roman"/>
                <a:cs typeface="Times New Roman"/>
                <a:sym typeface="Times New Roman"/>
              </a:defRPr>
            </a:lvl1pPr>
            <a:lvl2pPr indent="0" lvl="1" algn="r">
              <a:spcBef>
                <a:spcPts val="0"/>
              </a:spcBef>
              <a:buNone/>
              <a:defRPr sz="1400">
                <a:solidFill>
                  <a:schemeClr val="lt1"/>
                </a:solidFill>
                <a:latin typeface="Times New Roman"/>
                <a:ea typeface="Times New Roman"/>
                <a:cs typeface="Times New Roman"/>
                <a:sym typeface="Times New Roman"/>
              </a:defRPr>
            </a:lvl2pPr>
            <a:lvl3pPr indent="0" lvl="2" algn="r">
              <a:spcBef>
                <a:spcPts val="0"/>
              </a:spcBef>
              <a:buNone/>
              <a:defRPr sz="1400">
                <a:solidFill>
                  <a:schemeClr val="lt1"/>
                </a:solidFill>
                <a:latin typeface="Times New Roman"/>
                <a:ea typeface="Times New Roman"/>
                <a:cs typeface="Times New Roman"/>
                <a:sym typeface="Times New Roman"/>
              </a:defRPr>
            </a:lvl3pPr>
            <a:lvl4pPr indent="0" lvl="3" algn="r">
              <a:spcBef>
                <a:spcPts val="0"/>
              </a:spcBef>
              <a:buNone/>
              <a:defRPr sz="1400">
                <a:solidFill>
                  <a:schemeClr val="lt1"/>
                </a:solidFill>
                <a:latin typeface="Times New Roman"/>
                <a:ea typeface="Times New Roman"/>
                <a:cs typeface="Times New Roman"/>
                <a:sym typeface="Times New Roman"/>
              </a:defRPr>
            </a:lvl4pPr>
            <a:lvl5pPr indent="0" lvl="4" algn="r">
              <a:spcBef>
                <a:spcPts val="0"/>
              </a:spcBef>
              <a:buNone/>
              <a:defRPr sz="1400">
                <a:solidFill>
                  <a:schemeClr val="lt1"/>
                </a:solidFill>
                <a:latin typeface="Times New Roman"/>
                <a:ea typeface="Times New Roman"/>
                <a:cs typeface="Times New Roman"/>
                <a:sym typeface="Times New Roman"/>
              </a:defRPr>
            </a:lvl5pPr>
            <a:lvl6pPr indent="0" lvl="5" algn="r">
              <a:spcBef>
                <a:spcPts val="0"/>
              </a:spcBef>
              <a:buNone/>
              <a:defRPr sz="1400">
                <a:solidFill>
                  <a:schemeClr val="lt1"/>
                </a:solidFill>
                <a:latin typeface="Times New Roman"/>
                <a:ea typeface="Times New Roman"/>
                <a:cs typeface="Times New Roman"/>
                <a:sym typeface="Times New Roman"/>
              </a:defRPr>
            </a:lvl6pPr>
            <a:lvl7pPr indent="0" lvl="6" algn="r">
              <a:spcBef>
                <a:spcPts val="0"/>
              </a:spcBef>
              <a:buNone/>
              <a:defRPr sz="1400">
                <a:solidFill>
                  <a:schemeClr val="lt1"/>
                </a:solidFill>
                <a:latin typeface="Times New Roman"/>
                <a:ea typeface="Times New Roman"/>
                <a:cs typeface="Times New Roman"/>
                <a:sym typeface="Times New Roman"/>
              </a:defRPr>
            </a:lvl7pPr>
            <a:lvl8pPr indent="0" lvl="7" algn="r">
              <a:spcBef>
                <a:spcPts val="0"/>
              </a:spcBef>
              <a:buNone/>
              <a:defRPr sz="1400">
                <a:solidFill>
                  <a:schemeClr val="lt1"/>
                </a:solidFill>
                <a:latin typeface="Times New Roman"/>
                <a:ea typeface="Times New Roman"/>
                <a:cs typeface="Times New Roman"/>
                <a:sym typeface="Times New Roman"/>
              </a:defRPr>
            </a:lvl8pPr>
            <a:lvl9pPr indent="0" lvl="8" algn="r">
              <a:spcBef>
                <a:spcPts val="0"/>
              </a:spcBef>
              <a:buNone/>
              <a:defRPr sz="1400">
                <a:solidFill>
                  <a:schemeClr val="lt1"/>
                </a:solidFill>
                <a:latin typeface="Times New Roman"/>
                <a:ea typeface="Times New Roman"/>
                <a:cs typeface="Times New Roman"/>
                <a:sym typeface="Times New Roman"/>
              </a:defRPr>
            </a:lvl9pPr>
          </a:lstStyle>
          <a:p>
            <a:pPr indent="0" lvl="0" marL="0" rtl="0" algn="r">
              <a:spcBef>
                <a:spcPts val="0"/>
              </a:spcBef>
              <a:spcAft>
                <a:spcPts val="0"/>
              </a:spcAft>
              <a:buNone/>
            </a:pPr>
            <a:r>
              <a:rPr lang="en-US"/>
              <a:t>Office of Science</a:t>
            </a:r>
            <a:endParaRPr/>
          </a:p>
        </p:txBody>
      </p:sp>
      <p:pic>
        <p:nvPicPr>
          <p:cNvPr descr="Text&#10;&#10;AI-generated content may be incorrect." id="79" name="Google Shape;79;p13"/>
          <p:cNvPicPr preferRelativeResize="0"/>
          <p:nvPr/>
        </p:nvPicPr>
        <p:blipFill rotWithShape="1">
          <a:blip r:embed="rId1">
            <a:alphaModFix/>
          </a:blip>
          <a:srcRect b="0" l="0" r="0" t="0"/>
          <a:stretch/>
        </p:blipFill>
        <p:spPr>
          <a:xfrm>
            <a:off x="71554" y="6400800"/>
            <a:ext cx="1452446" cy="416837"/>
          </a:xfrm>
          <a:prstGeom prst="rect">
            <a:avLst/>
          </a:prstGeom>
          <a:noFill/>
          <a:ln>
            <a:noFill/>
          </a:ln>
        </p:spPr>
      </p:pic>
      <p:cxnSp>
        <p:nvCxnSpPr>
          <p:cNvPr id="80" name="Google Shape;80;p13"/>
          <p:cNvCxnSpPr/>
          <p:nvPr/>
        </p:nvCxnSpPr>
        <p:spPr>
          <a:xfrm>
            <a:off x="1595554" y="6481603"/>
            <a:ext cx="0" cy="243761"/>
          </a:xfrm>
          <a:prstGeom prst="straightConnector1">
            <a:avLst/>
          </a:prstGeom>
          <a:noFill/>
          <a:ln cap="flat" cmpd="sng" w="12700">
            <a:solidFill>
              <a:schemeClr val="lt1"/>
            </a:solidFill>
            <a:prstDash val="solid"/>
            <a:round/>
            <a:headEnd len="sm" w="sm" type="none"/>
            <a:tailEnd len="sm" w="sm" type="none"/>
          </a:ln>
        </p:spPr>
      </p:cxnSp>
    </p:spTree>
  </p:cSld>
  <p:clrMap accent1="accent1" accent2="accent2" accent3="accent3" accent4="accent4" accent5="accent5" accent6="accent6" bg1="lt1" bg2="dk2" tx1="dk1" tx2="lt2" folHlink="folHlink" hlink="hlink"/>
  <p:sldLayoutIdLst>
    <p:sldLayoutId id="2147483659" r:id="rId2"/>
    <p:sldLayoutId id="2147483660" r:id="rId3"/>
    <p:sldLayoutId id="2147483661" r:id="rId4"/>
    <p:sldLayoutId id="2147483662" r:id="rId5"/>
    <p:sldLayoutId id="2147483663"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hyperlink" Target="https://www.osti.gov/biblio/3373992" TargetMode="External"/><Relationship Id="rId4" Type="http://schemas.openxmlformats.org/officeDocument/2006/relationships/hyperlink" Target="https://www-sciencedirect-com.ezproxy.library.wisc.edu/science/article/pii/S2589004226017700?via%3Dihub" TargetMode="External"/><Relationship Id="rId5" Type="http://schemas.openxmlformats.org/officeDocument/2006/relationships/image" Target="../media/image13.png"/><Relationship Id="rId6" Type="http://schemas.openxmlformats.org/officeDocument/2006/relationships/image" Target="../media/image14.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19"/>
          <p:cNvSpPr txBox="1"/>
          <p:nvPr>
            <p:ph idx="11" type="ftr"/>
          </p:nvPr>
        </p:nvSpPr>
        <p:spPr>
          <a:xfrm>
            <a:off x="8911208" y="6513240"/>
            <a:ext cx="3204209" cy="192360"/>
          </a:xfrm>
          <a:prstGeom prst="rect">
            <a:avLst/>
          </a:prstGeom>
          <a:noFill/>
          <a:ln>
            <a:noFill/>
          </a:ln>
        </p:spPr>
        <p:txBody>
          <a:bodyPr anchorCtr="0" anchor="t" bIns="0" lIns="0" spcFirstLastPara="1" rIns="0" wrap="square" tIns="0">
            <a:spAutoFit/>
          </a:bodyPr>
          <a:lstStyle/>
          <a:p>
            <a:pPr indent="0" lvl="0" marL="12700" rtl="0" algn="l">
              <a:lnSpc>
                <a:spcPct val="105999"/>
              </a:lnSpc>
              <a:spcBef>
                <a:spcPts val="0"/>
              </a:spcBef>
              <a:spcAft>
                <a:spcPts val="0"/>
              </a:spcAft>
              <a:buNone/>
            </a:pPr>
            <a:r>
              <a:rPr lang="en-US"/>
              <a:t>Biological and Environmental Research</a:t>
            </a:r>
            <a:endParaRPr/>
          </a:p>
        </p:txBody>
      </p:sp>
      <p:sp>
        <p:nvSpPr>
          <p:cNvPr id="113" name="Google Shape;113;p19"/>
          <p:cNvSpPr/>
          <p:nvPr/>
        </p:nvSpPr>
        <p:spPr>
          <a:xfrm>
            <a:off x="404175" y="1396650"/>
            <a:ext cx="7147500" cy="1108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Background/Objective</a:t>
            </a:r>
            <a:endParaRPr>
              <a:solidFill>
                <a:schemeClr val="accent1"/>
              </a:solidFill>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Studies of the Saccharomycotina yeast subphylum have revealed that certain traits are consistently associated and may collectively contribute to trait syndromes driven by intrinsic factors such as genomic characteristics or extrinsic factors such as resource availability. A recent paper by Li et al. reported an inverse correlation between glucose uptake rates (GURs) and cell surface area-to-volume (SA:V) ratios across 11 yeast species.</a:t>
            </a:r>
            <a:endParaRPr sz="1200"/>
          </a:p>
        </p:txBody>
      </p:sp>
      <p:sp>
        <p:nvSpPr>
          <p:cNvPr id="114" name="Google Shape;114;p19"/>
          <p:cNvSpPr/>
          <p:nvPr/>
        </p:nvSpPr>
        <p:spPr>
          <a:xfrm>
            <a:off x="370825" y="2504850"/>
            <a:ext cx="7147500" cy="1108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Approach</a:t>
            </a:r>
            <a:endParaRPr>
              <a:solidFill>
                <a:schemeClr val="accent1"/>
              </a:solidFill>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Here researchers analyzed a dataset of glucose-induced extracellular acidification rates (ECARs) — as a proxy for </a:t>
            </a:r>
            <a:r>
              <a:rPr lang="en-US" sz="1200">
                <a:latin typeface="Times New Roman"/>
                <a:ea typeface="Times New Roman"/>
                <a:cs typeface="Times New Roman"/>
                <a:sym typeface="Times New Roman"/>
              </a:rPr>
              <a:t>glycolytic</a:t>
            </a:r>
            <a:r>
              <a:rPr lang="en-US" sz="1200">
                <a:latin typeface="Times New Roman"/>
                <a:ea typeface="Times New Roman"/>
                <a:cs typeface="Times New Roman"/>
                <a:sym typeface="Times New Roman"/>
              </a:rPr>
              <a:t> rates — and phenotypic variation across 282 species with Saccharomycotina to test whether the correlation holds true across an entire subphylum while controlling for phylogenetic </a:t>
            </a:r>
            <a:r>
              <a:rPr lang="en-US" sz="1200">
                <a:latin typeface="Times New Roman"/>
                <a:ea typeface="Times New Roman"/>
                <a:cs typeface="Times New Roman"/>
                <a:sym typeface="Times New Roman"/>
              </a:rPr>
              <a:t>covariance</a:t>
            </a:r>
            <a:r>
              <a:rPr lang="en-US" sz="1200">
                <a:latin typeface="Times New Roman"/>
                <a:ea typeface="Times New Roman"/>
                <a:cs typeface="Times New Roman"/>
                <a:sym typeface="Times New Roman"/>
              </a:rPr>
              <a:t> and considering two additional traits: genome size and growth rates on glucose.</a:t>
            </a:r>
            <a:endParaRPr sz="1200"/>
          </a:p>
        </p:txBody>
      </p:sp>
      <p:sp>
        <p:nvSpPr>
          <p:cNvPr id="115" name="Google Shape;115;p19"/>
          <p:cNvSpPr/>
          <p:nvPr/>
        </p:nvSpPr>
        <p:spPr>
          <a:xfrm>
            <a:off x="404175" y="3612775"/>
            <a:ext cx="7147500" cy="15144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highlight>
                  <a:schemeClr val="lt1"/>
                </a:highlight>
                <a:latin typeface="Times New Roman"/>
                <a:ea typeface="Times New Roman"/>
                <a:cs typeface="Times New Roman"/>
                <a:sym typeface="Times New Roman"/>
              </a:rPr>
              <a:t>Results</a:t>
            </a:r>
            <a:endParaRPr>
              <a:solidFill>
                <a:schemeClr val="accent1"/>
              </a:solidFill>
              <a:highlight>
                <a:schemeClr val="lt1"/>
              </a:highlight>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Using phylogenetic regression models, researchers found ECARs were weakly but significantly correlated with SA:V across Saccharomycotina and also correlated with genome size and growth rates. These findings support the reported correlation between GURs and SA:V ratios but suggest other </a:t>
            </a:r>
            <a:r>
              <a:rPr lang="en-US" sz="1200">
                <a:latin typeface="Times New Roman"/>
                <a:ea typeface="Times New Roman"/>
                <a:cs typeface="Times New Roman"/>
                <a:sym typeface="Times New Roman"/>
              </a:rPr>
              <a:t>associated</a:t>
            </a:r>
            <a:r>
              <a:rPr lang="en-US" sz="1200">
                <a:latin typeface="Times New Roman"/>
                <a:ea typeface="Times New Roman"/>
                <a:cs typeface="Times New Roman"/>
                <a:sym typeface="Times New Roman"/>
              </a:rPr>
              <a:t> traits including genome size contribute to variation in glycolytic rate. Specifically, yeasts that consume glucose faster tend to have lower SA:V ratios, faster growth rates, and larger genomes, suggesting a complex trait syndrome governing metabolic, genomic, and morphological traits across the subphylum.</a:t>
            </a:r>
            <a:endParaRPr sz="1200"/>
          </a:p>
        </p:txBody>
      </p:sp>
      <p:sp>
        <p:nvSpPr>
          <p:cNvPr id="116" name="Google Shape;116;p19"/>
          <p:cNvSpPr txBox="1"/>
          <p:nvPr/>
        </p:nvSpPr>
        <p:spPr>
          <a:xfrm>
            <a:off x="404175" y="5127200"/>
            <a:ext cx="11059200" cy="9234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Significance/Impacts</a:t>
            </a:r>
            <a:endParaRPr>
              <a:solidFill>
                <a:schemeClr val="accent1"/>
              </a:solidFill>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Data show that yeasts with larger genomes have faster metabolic and growth rates on glucose, suggesting those species could be promising for industrial applications, such as biofuel production, that require rapid metabolism. Further, these identified correlations can guide predictions of metabolic capabilities and guide future experiments to uncover mechanisms that link primary carbon metabolism to cell morphology.</a:t>
            </a:r>
            <a:endParaRPr sz="1200"/>
          </a:p>
        </p:txBody>
      </p:sp>
      <p:sp>
        <p:nvSpPr>
          <p:cNvPr id="117" name="Google Shape;117;p19"/>
          <p:cNvSpPr txBox="1"/>
          <p:nvPr/>
        </p:nvSpPr>
        <p:spPr>
          <a:xfrm>
            <a:off x="404175" y="6050591"/>
            <a:ext cx="11404800" cy="246300"/>
          </a:xfrm>
          <a:prstGeom prst="rect">
            <a:avLst/>
          </a:prstGeom>
          <a:solidFill>
            <a:srgbClr val="FFFFFF"/>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latin typeface="Times New Roman"/>
                <a:ea typeface="Times New Roman"/>
                <a:cs typeface="Times New Roman"/>
                <a:sym typeface="Times New Roman"/>
              </a:rPr>
              <a:t>Horianopoulos, L. C., Chavez, C. M., Rokas, A., &amp; Hittinger, C. T. </a:t>
            </a:r>
            <a:r>
              <a:rPr lang="en-US" sz="1000" u="sng">
                <a:solidFill>
                  <a:schemeClr val="hlink"/>
                </a:solidFill>
                <a:latin typeface="Times New Roman"/>
                <a:ea typeface="Times New Roman"/>
                <a:cs typeface="Times New Roman"/>
                <a:sym typeface="Times New Roman"/>
                <a:hlinkClick r:id="rId3"/>
              </a:rPr>
              <a:t>A trait syndrome ties cell morphology to glycolysis across the yeast subphylum</a:t>
            </a:r>
            <a:r>
              <a:rPr lang="en-US" sz="1000">
                <a:latin typeface="Times New Roman"/>
                <a:ea typeface="Times New Roman"/>
                <a:cs typeface="Times New Roman"/>
                <a:sym typeface="Times New Roman"/>
              </a:rPr>
              <a:t>. iScience, </a:t>
            </a:r>
            <a:r>
              <a:rPr b="1" lang="en-US" sz="1000">
                <a:latin typeface="Times New Roman"/>
                <a:ea typeface="Times New Roman"/>
                <a:cs typeface="Times New Roman"/>
                <a:sym typeface="Times New Roman"/>
              </a:rPr>
              <a:t>29</a:t>
            </a:r>
            <a:r>
              <a:rPr lang="en-US" sz="1000">
                <a:latin typeface="Times New Roman"/>
                <a:ea typeface="Times New Roman"/>
                <a:cs typeface="Times New Roman"/>
                <a:sym typeface="Times New Roman"/>
              </a:rPr>
              <a:t>, 116395. (2026). [DOI:</a:t>
            </a:r>
            <a:r>
              <a:rPr lang="en-US" sz="1000" u="sng">
                <a:solidFill>
                  <a:schemeClr val="hlink"/>
                </a:solidFill>
                <a:latin typeface="Times New Roman"/>
                <a:ea typeface="Times New Roman"/>
                <a:cs typeface="Times New Roman"/>
                <a:sym typeface="Times New Roman"/>
                <a:hlinkClick r:id="rId4"/>
              </a:rPr>
              <a:t>10.1016/j.isci.2026.116395</a:t>
            </a:r>
            <a:r>
              <a:rPr lang="en-US" sz="1000">
                <a:latin typeface="Times New Roman"/>
                <a:ea typeface="Times New Roman"/>
                <a:cs typeface="Times New Roman"/>
                <a:sym typeface="Times New Roman"/>
              </a:rPr>
              <a:t>]</a:t>
            </a:r>
            <a:endParaRPr sz="1000">
              <a:latin typeface="Times New Roman"/>
              <a:ea typeface="Times New Roman"/>
              <a:cs typeface="Times New Roman"/>
              <a:sym typeface="Times New Roman"/>
            </a:endParaRPr>
          </a:p>
        </p:txBody>
      </p:sp>
      <p:pic>
        <p:nvPicPr>
          <p:cNvPr descr="Great Lakes Bioenergy Research Center logo with blue circles, an orange star, and a green leaf" id="118" name="Google Shape;118;p19"/>
          <p:cNvPicPr preferRelativeResize="0"/>
          <p:nvPr/>
        </p:nvPicPr>
        <p:blipFill rotWithShape="1">
          <a:blip r:embed="rId5">
            <a:alphaModFix/>
          </a:blip>
          <a:srcRect b="7927" l="0" r="0" t="7919"/>
          <a:stretch/>
        </p:blipFill>
        <p:spPr>
          <a:xfrm>
            <a:off x="370813" y="152058"/>
            <a:ext cx="2087890" cy="923330"/>
          </a:xfrm>
          <a:prstGeom prst="rect">
            <a:avLst/>
          </a:prstGeom>
          <a:noFill/>
          <a:ln>
            <a:noFill/>
          </a:ln>
        </p:spPr>
      </p:pic>
      <p:pic>
        <p:nvPicPr>
          <p:cNvPr id="119" name="Google Shape;119;p19" title="fig1-s2.jpeg"/>
          <p:cNvPicPr preferRelativeResize="0"/>
          <p:nvPr/>
        </p:nvPicPr>
        <p:blipFill>
          <a:blip r:embed="rId6">
            <a:alphaModFix/>
          </a:blip>
          <a:stretch>
            <a:fillRect/>
          </a:stretch>
        </p:blipFill>
        <p:spPr>
          <a:xfrm>
            <a:off x="7822725" y="1559928"/>
            <a:ext cx="3640648" cy="3196756"/>
          </a:xfrm>
          <a:prstGeom prst="rect">
            <a:avLst/>
          </a:prstGeom>
          <a:noFill/>
          <a:ln>
            <a:noFill/>
          </a:ln>
        </p:spPr>
      </p:pic>
      <p:sp>
        <p:nvSpPr>
          <p:cNvPr id="120" name="Google Shape;120;p19"/>
          <p:cNvSpPr txBox="1"/>
          <p:nvPr/>
        </p:nvSpPr>
        <p:spPr>
          <a:xfrm>
            <a:off x="7822725" y="4756675"/>
            <a:ext cx="3640800" cy="603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000">
                <a:solidFill>
                  <a:schemeClr val="dk1"/>
                </a:solidFill>
                <a:latin typeface="Times New Roman"/>
                <a:ea typeface="Times New Roman"/>
                <a:cs typeface="Times New Roman"/>
                <a:sym typeface="Times New Roman"/>
              </a:rPr>
              <a:t>Glycolytic rate significantly associated with cell morphology, genome size, and growth. Lower (negative) ECAR indicates faster glucose uptake.</a:t>
            </a:r>
            <a:endParaRPr sz="1000">
              <a:solidFill>
                <a:schemeClr val="dk1"/>
              </a:solidFill>
              <a:latin typeface="Times New Roman"/>
              <a:ea typeface="Times New Roman"/>
              <a:cs typeface="Times New Roman"/>
              <a:sym typeface="Times New Roman"/>
            </a:endParaRPr>
          </a:p>
        </p:txBody>
      </p:sp>
      <p:sp>
        <p:nvSpPr>
          <p:cNvPr descr="Four-panel figure showing phylogenetically corrected correlations between yeast extracellular acidification rate (ECAR) and (A) cell surface area-to-volume ratio, (B) genome size, and (C) growth rate across 282 yeast species color-coded by order, with (D) a conceptual diagram summarizing how SA:V ratio relates to genome size, growth rate, and glucose uptake." id="121" name="Google Shape;121;p19"/>
          <p:cNvSpPr txBox="1"/>
          <p:nvPr>
            <p:ph type="title"/>
          </p:nvPr>
        </p:nvSpPr>
        <p:spPr>
          <a:xfrm>
            <a:off x="2458699" y="212905"/>
            <a:ext cx="9350400" cy="1108200"/>
          </a:xfrm>
          <a:prstGeom prst="rect">
            <a:avLst/>
          </a:prstGeom>
        </p:spPr>
        <p:txBody>
          <a:bodyPr anchorCtr="0" anchor="t" bIns="0" lIns="0" spcFirstLastPara="1" rIns="0" wrap="square" tIns="0">
            <a:spAutoFit/>
          </a:bodyPr>
          <a:lstStyle/>
          <a:p>
            <a:pPr indent="0" lvl="0" marL="0" rtl="0" algn="ctr">
              <a:spcBef>
                <a:spcPts val="0"/>
              </a:spcBef>
              <a:spcAft>
                <a:spcPts val="0"/>
              </a:spcAft>
              <a:buNone/>
            </a:pPr>
            <a:r>
              <a:rPr lang="en-US" sz="3600">
                <a:solidFill>
                  <a:schemeClr val="accent1"/>
                </a:solidFill>
              </a:rPr>
              <a:t>Trait syndrome links cell structure to metabolic efficiency across yeast subphylum</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