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 id="2147483654" r:id="rId4"/>
  </p:sldMasterIdLst>
  <p:notesMasterIdLst>
    <p:notesMasterId r:id="rId5"/>
  </p:notesMasterIdLst>
  <p:sldIdLst>
    <p:sldId id="256" r:id="rId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7" roundtripDataSignature="AMtx7mixsHhK7hUB4jdK4BqmRdIRugesR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0" name="Google Shape;110;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2296541" y="110807"/>
            <a:ext cx="9429750" cy="82105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750">
                <a:solidFill>
                  <a:srgbClr val="0A2C45"/>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
          <p:cNvSpPr txBox="1"/>
          <p:nvPr>
            <p:ph idx="1" type="body"/>
          </p:nvPr>
        </p:nvSpPr>
        <p:spPr>
          <a:xfrm>
            <a:off x="232092" y="2930461"/>
            <a:ext cx="7663815" cy="3178175"/>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b="1" i="1" sz="1550">
                <a:solidFill>
                  <a:srgbClr val="397389"/>
                </a:solidFill>
                <a:latin typeface="Times New Roman"/>
                <a:ea typeface="Times New Roman"/>
                <a:cs typeface="Times New Roman"/>
                <a:sym typeface="Times New Roman"/>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20" name="Google Shape;20;p3"/>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1550">
                <a:solidFill>
                  <a:schemeClr val="lt1"/>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
          <p:cNvSpPr txBox="1"/>
          <p:nvPr/>
        </p:nvSpPr>
        <p:spPr>
          <a:xfrm>
            <a:off x="1576467" y="6474023"/>
            <a:ext cx="1441420"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Times New Roman"/>
                <a:ea typeface="Times New Roman"/>
                <a:cs typeface="Times New Roman"/>
                <a:sym typeface="Times New Roman"/>
              </a:rPr>
              <a:t>Office of Science</a:t>
            </a:r>
            <a:endParaRPr b="0" i="0" sz="1400" u="none" cap="none" strike="noStrike">
              <a:solidFill>
                <a:srgbClr val="000000"/>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1" name="Shape 71"/>
        <p:cNvGrpSpPr/>
        <p:nvPr/>
      </p:nvGrpSpPr>
      <p:grpSpPr>
        <a:xfrm>
          <a:off x="0" y="0"/>
          <a:ext cx="0" cy="0"/>
          <a:chOff x="0" y="0"/>
          <a:chExt cx="0" cy="0"/>
        </a:xfrm>
      </p:grpSpPr>
      <p:sp>
        <p:nvSpPr>
          <p:cNvPr id="72" name="Google Shape;72;p1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74" name="Google Shape;74;p1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76" name="Google Shape;76;p1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77" name="Google Shape;77;p13"/>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8" name="Google Shape;78;p13"/>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9" name="Shape 79"/>
        <p:cNvGrpSpPr/>
        <p:nvPr/>
      </p:nvGrpSpPr>
      <p:grpSpPr>
        <a:xfrm>
          <a:off x="0" y="0"/>
          <a:ext cx="0" cy="0"/>
          <a:chOff x="0" y="0"/>
          <a:chExt cx="0" cy="0"/>
        </a:xfrm>
      </p:grpSpPr>
      <p:sp>
        <p:nvSpPr>
          <p:cNvPr id="80" name="Google Shape;8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81" name="Google Shape;81;p1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82" name="Google Shape;82;p1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3" name="Shape 83"/>
        <p:cNvGrpSpPr/>
        <p:nvPr/>
      </p:nvGrpSpPr>
      <p:grpSpPr>
        <a:xfrm>
          <a:off x="0" y="0"/>
          <a:ext cx="0" cy="0"/>
          <a:chOff x="0" y="0"/>
          <a:chExt cx="0" cy="0"/>
        </a:xfrm>
      </p:grpSpPr>
      <p:pic>
        <p:nvPicPr>
          <p:cNvPr id="84" name="Google Shape;84;p1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85" name="Google Shape;85;p1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86" name="Shape 86"/>
        <p:cNvGrpSpPr/>
        <p:nvPr/>
      </p:nvGrpSpPr>
      <p:grpSpPr>
        <a:xfrm>
          <a:off x="0" y="0"/>
          <a:ext cx="0" cy="0"/>
          <a:chOff x="0" y="0"/>
          <a:chExt cx="0" cy="0"/>
        </a:xfrm>
      </p:grpSpPr>
      <p:sp>
        <p:nvSpPr>
          <p:cNvPr id="87" name="Google Shape;87;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89" name="Google Shape;89;p1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90" name="Google Shape;90;p16"/>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91" name="Google Shape;91;p16"/>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92" name="Shape 92"/>
        <p:cNvGrpSpPr/>
        <p:nvPr/>
      </p:nvGrpSpPr>
      <p:grpSpPr>
        <a:xfrm>
          <a:off x="0" y="0"/>
          <a:ext cx="0" cy="0"/>
          <a:chOff x="0" y="0"/>
          <a:chExt cx="0" cy="0"/>
        </a:xfrm>
      </p:grpSpPr>
      <p:sp>
        <p:nvSpPr>
          <p:cNvPr id="93" name="Google Shape;93;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7"/>
          <p:cNvSpPr/>
          <p:nvPr>
            <p:ph idx="2" type="pic"/>
          </p:nvPr>
        </p:nvSpPr>
        <p:spPr>
          <a:xfrm>
            <a:off x="5183188" y="987425"/>
            <a:ext cx="6172200" cy="4873625"/>
          </a:xfrm>
          <a:prstGeom prst="rect">
            <a:avLst/>
          </a:prstGeom>
          <a:noFill/>
          <a:ln>
            <a:noFill/>
          </a:ln>
        </p:spPr>
      </p:sp>
      <p:sp>
        <p:nvSpPr>
          <p:cNvPr id="95" name="Google Shape;95;p1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96" name="Google Shape;96;p1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97" name="Google Shape;97;p1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8" name="Shape 98"/>
        <p:cNvGrpSpPr/>
        <p:nvPr/>
      </p:nvGrpSpPr>
      <p:grpSpPr>
        <a:xfrm>
          <a:off x="0" y="0"/>
          <a:ext cx="0" cy="0"/>
          <a:chOff x="0" y="0"/>
          <a:chExt cx="0" cy="0"/>
        </a:xfrm>
      </p:grpSpPr>
      <p:sp>
        <p:nvSpPr>
          <p:cNvPr id="99" name="Google Shape;99;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1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01" name="Google Shape;101;p1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02" name="Google Shape;102;p1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3" name="Shape 103"/>
        <p:cNvGrpSpPr/>
        <p:nvPr/>
      </p:nvGrpSpPr>
      <p:grpSpPr>
        <a:xfrm>
          <a:off x="0" y="0"/>
          <a:ext cx="0" cy="0"/>
          <a:chOff x="0" y="0"/>
          <a:chExt cx="0" cy="0"/>
        </a:xfrm>
      </p:grpSpPr>
      <p:sp>
        <p:nvSpPr>
          <p:cNvPr id="104" name="Google Shape;104;p1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06" name="Google Shape;106;p1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07" name="Google Shape;107;p1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2" name="Shape 22"/>
        <p:cNvGrpSpPr/>
        <p:nvPr/>
      </p:nvGrpSpPr>
      <p:grpSpPr>
        <a:xfrm>
          <a:off x="0" y="0"/>
          <a:ext cx="0" cy="0"/>
          <a:chOff x="0" y="0"/>
          <a:chExt cx="0" cy="0"/>
        </a:xfrm>
      </p:grpSpPr>
      <p:sp>
        <p:nvSpPr>
          <p:cNvPr id="23" name="Google Shape;23;p4"/>
          <p:cNvSpPr txBox="1"/>
          <p:nvPr>
            <p:ph type="ctrTitle"/>
          </p:nvPr>
        </p:nvSpPr>
        <p:spPr>
          <a:xfrm>
            <a:off x="914400" y="2125980"/>
            <a:ext cx="10363200" cy="144018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750">
                <a:solidFill>
                  <a:srgbClr val="0A2C45"/>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4"/>
          <p:cNvSpPr txBox="1"/>
          <p:nvPr>
            <p:ph idx="1" type="subTitle"/>
          </p:nvPr>
        </p:nvSpPr>
        <p:spPr>
          <a:xfrm>
            <a:off x="1828800" y="3840480"/>
            <a:ext cx="8534400" cy="171450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1" sz="1550">
                <a:solidFill>
                  <a:srgbClr val="397389"/>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155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0" type="dt"/>
          </p:nvPr>
        </p:nvSpPr>
        <p:spPr>
          <a:xfrm>
            <a:off x="609600" y="6377940"/>
            <a:ext cx="2804160" cy="3429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7" name="Google Shape;27;p4"/>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8" name="Shape 28"/>
        <p:cNvGrpSpPr/>
        <p:nvPr/>
      </p:nvGrpSpPr>
      <p:grpSpPr>
        <a:xfrm>
          <a:off x="0" y="0"/>
          <a:ext cx="0" cy="0"/>
          <a:chOff x="0" y="0"/>
          <a:chExt cx="0" cy="0"/>
        </a:xfrm>
      </p:grpSpPr>
      <p:sp>
        <p:nvSpPr>
          <p:cNvPr id="29" name="Google Shape;29;p5"/>
          <p:cNvSpPr txBox="1"/>
          <p:nvPr>
            <p:ph type="title"/>
          </p:nvPr>
        </p:nvSpPr>
        <p:spPr>
          <a:xfrm>
            <a:off x="2296541" y="110807"/>
            <a:ext cx="9429750" cy="82105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750">
                <a:solidFill>
                  <a:srgbClr val="0A2C45"/>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5"/>
          <p:cNvSpPr txBox="1"/>
          <p:nvPr>
            <p:ph idx="1" type="body"/>
          </p:nvPr>
        </p:nvSpPr>
        <p:spPr>
          <a:xfrm>
            <a:off x="609600" y="1577340"/>
            <a:ext cx="5303520" cy="4526280"/>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31" name="Google Shape;31;p5"/>
          <p:cNvSpPr txBox="1"/>
          <p:nvPr>
            <p:ph idx="2" type="body"/>
          </p:nvPr>
        </p:nvSpPr>
        <p:spPr>
          <a:xfrm>
            <a:off x="6278880" y="1577340"/>
            <a:ext cx="5303520" cy="4526280"/>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1400"/>
              <a:buNone/>
              <a:defRPr/>
            </a:lvl1pPr>
            <a:lvl2pPr indent="-228600" lvl="1" marL="914400" algn="l">
              <a:lnSpc>
                <a:spcPct val="100000"/>
              </a:lnSpc>
              <a:spcBef>
                <a:spcPts val="0"/>
              </a:spcBef>
              <a:spcAft>
                <a:spcPts val="0"/>
              </a:spcAft>
              <a:buSzPts val="1400"/>
              <a:buNone/>
              <a:defRPr/>
            </a:lvl2pPr>
            <a:lvl3pPr indent="-228600" lvl="2" marL="1371600" algn="l">
              <a:lnSpc>
                <a:spcPct val="100000"/>
              </a:lnSpc>
              <a:spcBef>
                <a:spcPts val="0"/>
              </a:spcBef>
              <a:spcAft>
                <a:spcPts val="0"/>
              </a:spcAft>
              <a:buSzPts val="1400"/>
              <a:buNone/>
              <a:defRPr/>
            </a:lvl3pPr>
            <a:lvl4pPr indent="-228600" lvl="3" marL="1828800" algn="l">
              <a:lnSpc>
                <a:spcPct val="100000"/>
              </a:lnSpc>
              <a:spcBef>
                <a:spcPts val="0"/>
              </a:spcBef>
              <a:spcAft>
                <a:spcPts val="0"/>
              </a:spcAft>
              <a:buSzPts val="1400"/>
              <a:buNone/>
              <a:defRPr/>
            </a:lvl4pPr>
            <a:lvl5pPr indent="-228600" lvl="4" marL="2286000" algn="l">
              <a:lnSpc>
                <a:spcPct val="100000"/>
              </a:lnSpc>
              <a:spcBef>
                <a:spcPts val="0"/>
              </a:spcBef>
              <a:spcAft>
                <a:spcPts val="0"/>
              </a:spcAft>
              <a:buSzPts val="1400"/>
              <a:buNone/>
              <a:defRPr/>
            </a:lvl5pPr>
            <a:lvl6pPr indent="-228600" lvl="5" marL="2743200" algn="l">
              <a:lnSpc>
                <a:spcPct val="100000"/>
              </a:lnSpc>
              <a:spcBef>
                <a:spcPts val="0"/>
              </a:spcBef>
              <a:spcAft>
                <a:spcPts val="0"/>
              </a:spcAft>
              <a:buSzPts val="1400"/>
              <a:buNone/>
              <a:defRPr/>
            </a:lvl6pPr>
            <a:lvl7pPr indent="-228600" lvl="6" marL="3200400" algn="l">
              <a:lnSpc>
                <a:spcPct val="100000"/>
              </a:lnSpc>
              <a:spcBef>
                <a:spcPts val="0"/>
              </a:spcBef>
              <a:spcAft>
                <a:spcPts val="0"/>
              </a:spcAft>
              <a:buSzPts val="1400"/>
              <a:buNone/>
              <a:defRPr/>
            </a:lvl7pPr>
            <a:lvl8pPr indent="-228600" lvl="7" marL="3657600" algn="l">
              <a:lnSpc>
                <a:spcPct val="100000"/>
              </a:lnSpc>
              <a:spcBef>
                <a:spcPts val="0"/>
              </a:spcBef>
              <a:spcAft>
                <a:spcPts val="0"/>
              </a:spcAft>
              <a:buSzPts val="1400"/>
              <a:buNone/>
              <a:defRPr/>
            </a:lvl8pPr>
            <a:lvl9pPr indent="-228600" lvl="8" marL="4114800" algn="l">
              <a:lnSpc>
                <a:spcPct val="100000"/>
              </a:lnSpc>
              <a:spcBef>
                <a:spcPts val="0"/>
              </a:spcBef>
              <a:spcAft>
                <a:spcPts val="0"/>
              </a:spcAft>
              <a:buSzPts val="1400"/>
              <a:buNone/>
              <a:defRPr/>
            </a:lvl9pPr>
          </a:lstStyle>
          <a:p/>
        </p:txBody>
      </p:sp>
      <p:sp>
        <p:nvSpPr>
          <p:cNvPr id="32" name="Google Shape;32;p5"/>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155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5"/>
          <p:cNvSpPr txBox="1"/>
          <p:nvPr>
            <p:ph idx="10" type="dt"/>
          </p:nvPr>
        </p:nvSpPr>
        <p:spPr>
          <a:xfrm>
            <a:off x="609600" y="6377940"/>
            <a:ext cx="2804160" cy="3429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34" name="Google Shape;34;p5"/>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5" name="Shape 35"/>
        <p:cNvGrpSpPr/>
        <p:nvPr/>
      </p:nvGrpSpPr>
      <p:grpSpPr>
        <a:xfrm>
          <a:off x="0" y="0"/>
          <a:ext cx="0" cy="0"/>
          <a:chOff x="0" y="0"/>
          <a:chExt cx="0" cy="0"/>
        </a:xfrm>
      </p:grpSpPr>
      <p:sp>
        <p:nvSpPr>
          <p:cNvPr id="36" name="Google Shape;36;p6"/>
          <p:cNvSpPr txBox="1"/>
          <p:nvPr>
            <p:ph type="title"/>
          </p:nvPr>
        </p:nvSpPr>
        <p:spPr>
          <a:xfrm>
            <a:off x="2296541" y="110807"/>
            <a:ext cx="9429750" cy="82105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1" i="0" sz="2750">
                <a:solidFill>
                  <a:srgbClr val="0A2C45"/>
                </a:solidFill>
                <a:latin typeface="Times New Roman"/>
                <a:ea typeface="Times New Roman"/>
                <a:cs typeface="Times New Roman"/>
                <a:sym typeface="Times New Roman"/>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6"/>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155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0" type="dt"/>
          </p:nvPr>
        </p:nvSpPr>
        <p:spPr>
          <a:xfrm>
            <a:off x="609600" y="6377940"/>
            <a:ext cx="2804160" cy="3429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39" name="Google Shape;39;p6"/>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40" name="Shape 40"/>
        <p:cNvGrpSpPr/>
        <p:nvPr/>
      </p:nvGrpSpPr>
      <p:grpSpPr>
        <a:xfrm>
          <a:off x="0" y="0"/>
          <a:ext cx="0" cy="0"/>
          <a:chOff x="0" y="0"/>
          <a:chExt cx="0" cy="0"/>
        </a:xfrm>
      </p:grpSpPr>
      <p:sp>
        <p:nvSpPr>
          <p:cNvPr id="41" name="Google Shape;41;p7"/>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SzPts val="1400"/>
              <a:buNone/>
              <a:defRPr b="0" i="0" sz="155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7"/>
          <p:cNvSpPr txBox="1"/>
          <p:nvPr>
            <p:ph idx="10" type="dt"/>
          </p:nvPr>
        </p:nvSpPr>
        <p:spPr>
          <a:xfrm>
            <a:off x="609600" y="6377940"/>
            <a:ext cx="2804160" cy="3429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3" name="Google Shape;43;p7"/>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rgbClr val="888888"/>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0" name="Shape 50"/>
        <p:cNvGrpSpPr/>
        <p:nvPr/>
      </p:nvGrpSpPr>
      <p:grpSpPr>
        <a:xfrm>
          <a:off x="0" y="0"/>
          <a:ext cx="0" cy="0"/>
          <a:chOff x="0" y="0"/>
          <a:chExt cx="0" cy="0"/>
        </a:xfrm>
      </p:grpSpPr>
      <p:sp>
        <p:nvSpPr>
          <p:cNvPr id="51" name="Google Shape;51;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9"/>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Avenir"/>
              <a:ea typeface="Avenir"/>
              <a:cs typeface="Avenir"/>
              <a:sym typeface="Avenir"/>
            </a:endParaRPr>
          </a:p>
        </p:txBody>
      </p:sp>
      <p:pic>
        <p:nvPicPr>
          <p:cNvPr id="54" name="Google Shape;54;p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55" name="Google Shape;55;p9"/>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rgbClr val="FFFFFF"/>
                </a:solidFill>
                <a:latin typeface="Avenir"/>
                <a:ea typeface="Avenir"/>
                <a:cs typeface="Avenir"/>
                <a:sym typeface="Avenir"/>
              </a:rPr>
              <a:t>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6" name="Shape 56"/>
        <p:cNvGrpSpPr/>
        <p:nvPr/>
      </p:nvGrpSpPr>
      <p:grpSpPr>
        <a:xfrm>
          <a:off x="0" y="0"/>
          <a:ext cx="0" cy="0"/>
          <a:chOff x="0" y="0"/>
          <a:chExt cx="0" cy="0"/>
        </a:xfrm>
      </p:grpSpPr>
      <p:pic>
        <p:nvPicPr>
          <p:cNvPr id="57" name="Google Shape;57;p10"/>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58" name="Google Shape;58;p10"/>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0" name="Shape 60"/>
        <p:cNvGrpSpPr/>
        <p:nvPr/>
      </p:nvGrpSpPr>
      <p:grpSpPr>
        <a:xfrm>
          <a:off x="0" y="0"/>
          <a:ext cx="0" cy="0"/>
          <a:chOff x="0" y="0"/>
          <a:chExt cx="0" cy="0"/>
        </a:xfrm>
      </p:grpSpPr>
      <p:sp>
        <p:nvSpPr>
          <p:cNvPr id="61" name="Google Shape;61;p1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1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63" name="Google Shape;63;p1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64" name="Google Shape;64;p1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5" name="Shape 65"/>
        <p:cNvGrpSpPr/>
        <p:nvPr/>
      </p:nvGrpSpPr>
      <p:grpSpPr>
        <a:xfrm>
          <a:off x="0" y="0"/>
          <a:ext cx="0" cy="0"/>
          <a:chOff x="0" y="0"/>
          <a:chExt cx="0" cy="0"/>
        </a:xfrm>
      </p:grpSpPr>
      <p:sp>
        <p:nvSpPr>
          <p:cNvPr id="66" name="Google Shape;6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8" name="Google Shape;68;p1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69" name="Google Shape;69;p1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70" name="Google Shape;70;p1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11" Type="http://schemas.openxmlformats.org/officeDocument/2006/relationships/slideLayout" Target="../slideLayouts/slideLayout16.xml"/><Relationship Id="rId10" Type="http://schemas.openxmlformats.org/officeDocument/2006/relationships/slideLayout" Target="../slideLayouts/slideLayout15.xml"/><Relationship Id="rId12" Type="http://schemas.openxmlformats.org/officeDocument/2006/relationships/theme" Target="../theme/theme3.xml"/><Relationship Id="rId9" Type="http://schemas.openxmlformats.org/officeDocument/2006/relationships/slideLayout" Target="../slideLayouts/slideLayout14.xml"/><Relationship Id="rId5" Type="http://schemas.openxmlformats.org/officeDocument/2006/relationships/slideLayout" Target="../slideLayouts/slideLayout10.xml"/><Relationship Id="rId6" Type="http://schemas.openxmlformats.org/officeDocument/2006/relationships/slideLayout" Target="../slideLayouts/slideLayout11.xml"/><Relationship Id="rId7" Type="http://schemas.openxmlformats.org/officeDocument/2006/relationships/slideLayout" Target="../slideLayouts/slideLayout12.xml"/><Relationship Id="rId8"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p:nvPr/>
        </p:nvSpPr>
        <p:spPr>
          <a:xfrm>
            <a:off x="0" y="6324600"/>
            <a:ext cx="12192000" cy="533400"/>
          </a:xfrm>
          <a:custGeom>
            <a:rect b="b" l="l" r="r" t="t"/>
            <a:pathLst>
              <a:path extrusionOk="0" h="533400" w="12192000">
                <a:moveTo>
                  <a:pt x="12192000" y="0"/>
                </a:moveTo>
                <a:lnTo>
                  <a:pt x="0" y="0"/>
                </a:lnTo>
                <a:lnTo>
                  <a:pt x="0" y="533400"/>
                </a:lnTo>
                <a:lnTo>
                  <a:pt x="12192000" y="533400"/>
                </a:lnTo>
                <a:lnTo>
                  <a:pt x="12192000" y="0"/>
                </a:lnTo>
                <a:close/>
              </a:path>
            </a:pathLst>
          </a:custGeom>
          <a:solidFill>
            <a:srgbClr val="0A2C45"/>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 name="Google Shape;11;p2"/>
          <p:cNvSpPr txBox="1"/>
          <p:nvPr>
            <p:ph type="title"/>
          </p:nvPr>
        </p:nvSpPr>
        <p:spPr>
          <a:xfrm>
            <a:off x="2296541" y="110807"/>
            <a:ext cx="9429750" cy="821055"/>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1" i="0" sz="2750" u="none" cap="none" strike="noStrike">
                <a:solidFill>
                  <a:srgbClr val="0A2C45"/>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 name="Google Shape;12;p2"/>
          <p:cNvSpPr txBox="1"/>
          <p:nvPr>
            <p:ph idx="1" type="body"/>
          </p:nvPr>
        </p:nvSpPr>
        <p:spPr>
          <a:xfrm>
            <a:off x="232092" y="2930461"/>
            <a:ext cx="7663815" cy="3178175"/>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1400"/>
              <a:buFont typeface="Arial"/>
              <a:buNone/>
              <a:defRPr b="1" i="1" sz="1550" u="none" cap="none" strike="noStrike">
                <a:solidFill>
                  <a:srgbClr val="397389"/>
                </a:solidFill>
                <a:latin typeface="Times New Roman"/>
                <a:ea typeface="Times New Roman"/>
                <a:cs typeface="Times New Roman"/>
                <a:sym typeface="Times New Roman"/>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Calibri"/>
                <a:ea typeface="Calibri"/>
                <a:cs typeface="Calibri"/>
                <a:sym typeface="Calibri"/>
              </a:defRPr>
            </a:lvl9pPr>
          </a:lstStyle>
          <a:p/>
        </p:txBody>
      </p:sp>
      <p:sp>
        <p:nvSpPr>
          <p:cNvPr id="13" name="Google Shape;13;p2"/>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1400"/>
              <a:buFont typeface="Arial"/>
              <a:buNone/>
              <a:defRPr b="0" i="0" sz="1550" u="none" cap="none" strike="noStrike">
                <a:solidFill>
                  <a:schemeClr val="lt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4" name="Google Shape;14;p2"/>
          <p:cNvSpPr txBox="1"/>
          <p:nvPr>
            <p:ph idx="12" type="sldNum"/>
          </p:nvPr>
        </p:nvSpPr>
        <p:spPr>
          <a:xfrm>
            <a:off x="1524001" y="6477000"/>
            <a:ext cx="1371600" cy="215444"/>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400"/>
              <a:buFont typeface="Arial"/>
              <a:buNone/>
              <a:defRPr b="0" i="0" sz="1400" u="none" cap="none" strike="noStrike">
                <a:solidFill>
                  <a:schemeClr val="lt1"/>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rgbClr val="000000"/>
              </a:buClr>
              <a:buSzPts val="1400"/>
              <a:buFont typeface="Arial"/>
              <a:buNone/>
              <a:defRPr b="0" i="0" sz="1400" u="none" cap="none" strike="noStrike">
                <a:solidFill>
                  <a:schemeClr val="lt1"/>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rgbClr val="000000"/>
              </a:buClr>
              <a:buSzPts val="1400"/>
              <a:buFont typeface="Arial"/>
              <a:buNone/>
              <a:defRPr b="0" i="0" sz="1400" u="none" cap="none" strike="noStrike">
                <a:solidFill>
                  <a:schemeClr val="lt1"/>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rgbClr val="000000"/>
              </a:buClr>
              <a:buSzPts val="1400"/>
              <a:buFont typeface="Arial"/>
              <a:buNone/>
              <a:defRPr b="0" i="0" sz="1400" u="none" cap="none" strike="noStrike">
                <a:solidFill>
                  <a:schemeClr val="lt1"/>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rgbClr val="000000"/>
              </a:buClr>
              <a:buSzPts val="1400"/>
              <a:buFont typeface="Arial"/>
              <a:buNone/>
              <a:defRPr b="0" i="0" sz="1400" u="none" cap="none" strike="noStrike">
                <a:solidFill>
                  <a:schemeClr val="lt1"/>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rgbClr val="000000"/>
              </a:buClr>
              <a:buSzPts val="1400"/>
              <a:buFont typeface="Arial"/>
              <a:buNone/>
              <a:defRPr b="0" i="0" sz="1400" u="none" cap="none" strike="noStrike">
                <a:solidFill>
                  <a:schemeClr val="lt1"/>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rgbClr val="000000"/>
              </a:buClr>
              <a:buSzPts val="1400"/>
              <a:buFont typeface="Arial"/>
              <a:buNone/>
              <a:defRPr b="0" i="0" sz="1400" u="none" cap="none" strike="noStrike">
                <a:solidFill>
                  <a:schemeClr val="lt1"/>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rgbClr val="000000"/>
              </a:buClr>
              <a:buSzPts val="1400"/>
              <a:buFont typeface="Arial"/>
              <a:buNone/>
              <a:defRPr b="0" i="0" sz="1400" u="none" cap="none" strike="noStrike">
                <a:solidFill>
                  <a:schemeClr val="lt1"/>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rgbClr val="000000"/>
              </a:buClr>
              <a:buSzPts val="1400"/>
              <a:buFont typeface="Arial"/>
              <a:buNone/>
              <a:defRPr b="0" i="0" sz="1400" u="none" cap="none" strike="noStrike">
                <a:solidFill>
                  <a:schemeClr val="lt1"/>
                </a:solidFill>
                <a:latin typeface="Times New Roman"/>
                <a:ea typeface="Times New Roman"/>
                <a:cs typeface="Times New Roman"/>
                <a:sym typeface="Times New Roman"/>
              </a:defRPr>
            </a:lvl9pPr>
          </a:lstStyle>
          <a:p>
            <a:pPr indent="0" lvl="0" marL="0" rtl="0" algn="r">
              <a:spcBef>
                <a:spcPts val="0"/>
              </a:spcBef>
              <a:spcAft>
                <a:spcPts val="0"/>
              </a:spcAft>
              <a:buNone/>
            </a:pPr>
            <a:r>
              <a:rPr lang="en-US"/>
              <a:t>Office of Science</a:t>
            </a:r>
            <a:endParaRPr/>
          </a:p>
        </p:txBody>
      </p:sp>
      <p:pic>
        <p:nvPicPr>
          <p:cNvPr descr="Text&#10;&#10;AI-generated content may be incorrect." id="15" name="Google Shape;15;p2"/>
          <p:cNvPicPr preferRelativeResize="0"/>
          <p:nvPr/>
        </p:nvPicPr>
        <p:blipFill rotWithShape="1">
          <a:blip r:embed="rId1">
            <a:alphaModFix/>
          </a:blip>
          <a:srcRect b="0" l="0" r="0" t="0"/>
          <a:stretch/>
        </p:blipFill>
        <p:spPr>
          <a:xfrm>
            <a:off x="71554" y="6400800"/>
            <a:ext cx="1452446" cy="416837"/>
          </a:xfrm>
          <a:prstGeom prst="rect">
            <a:avLst/>
          </a:prstGeom>
          <a:noFill/>
          <a:ln>
            <a:noFill/>
          </a:ln>
        </p:spPr>
      </p:pic>
      <p:cxnSp>
        <p:nvCxnSpPr>
          <p:cNvPr id="16" name="Google Shape;16;p2"/>
          <p:cNvCxnSpPr/>
          <p:nvPr/>
        </p:nvCxnSpPr>
        <p:spPr>
          <a:xfrm>
            <a:off x="1595554" y="6481603"/>
            <a:ext cx="0" cy="243761"/>
          </a:xfrm>
          <a:prstGeom prst="straightConnector1">
            <a:avLst/>
          </a:prstGeom>
          <a:noFill/>
          <a:ln cap="flat" cmpd="sng" w="12700">
            <a:solidFill>
              <a:schemeClr val="lt1"/>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4" name="Shape 44"/>
        <p:cNvGrpSpPr/>
        <p:nvPr/>
      </p:nvGrpSpPr>
      <p:grpSpPr>
        <a:xfrm>
          <a:off x="0" y="0"/>
          <a:ext cx="0" cy="0"/>
          <a:chOff x="0" y="0"/>
          <a:chExt cx="0" cy="0"/>
        </a:xfrm>
      </p:grpSpPr>
      <p:sp>
        <p:nvSpPr>
          <p:cNvPr id="45" name="Google Shape;45;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6" name="Google Shape;46;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www.osti.gov/biblio/3364448" TargetMode="External"/><Relationship Id="rId4" Type="http://schemas.openxmlformats.org/officeDocument/2006/relationships/hyperlink" Target="https://onlinelibrary-wiley-com.ezproxy.library.wisc.edu/doi/10.1111/tpj.70922" TargetMode="External"/><Relationship Id="rId5" Type="http://schemas.openxmlformats.org/officeDocument/2006/relationships/image" Target="../media/image6.png"/><Relationship Id="rId6" Type="http://schemas.openxmlformats.org/officeDocument/2006/relationships/image" Target="../media/image7.jpg"/><Relationship Id="rId7"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
          <p:cNvSpPr txBox="1"/>
          <p:nvPr>
            <p:ph idx="11" type="ftr"/>
          </p:nvPr>
        </p:nvSpPr>
        <p:spPr>
          <a:xfrm>
            <a:off x="8911208" y="6513240"/>
            <a:ext cx="3204209" cy="192360"/>
          </a:xfrm>
          <a:prstGeom prst="rect">
            <a:avLst/>
          </a:prstGeom>
          <a:noFill/>
          <a:ln>
            <a:noFill/>
          </a:ln>
        </p:spPr>
        <p:txBody>
          <a:bodyPr anchorCtr="0" anchor="t" bIns="0" lIns="0" spcFirstLastPara="1" rIns="0" wrap="square" tIns="0">
            <a:spAutoFit/>
          </a:bodyPr>
          <a:lstStyle/>
          <a:p>
            <a:pPr indent="0" lvl="0" marL="12700" rtl="0" algn="l">
              <a:lnSpc>
                <a:spcPct val="105999"/>
              </a:lnSpc>
              <a:spcBef>
                <a:spcPts val="0"/>
              </a:spcBef>
              <a:spcAft>
                <a:spcPts val="0"/>
              </a:spcAft>
              <a:buSzPts val="1400"/>
              <a:buNone/>
            </a:pPr>
            <a:r>
              <a:rPr lang="en-US"/>
              <a:t>Biological and Environmental Research</a:t>
            </a:r>
            <a:endParaRPr/>
          </a:p>
        </p:txBody>
      </p:sp>
      <p:sp>
        <p:nvSpPr>
          <p:cNvPr id="113" name="Google Shape;113;p1"/>
          <p:cNvSpPr/>
          <p:nvPr/>
        </p:nvSpPr>
        <p:spPr>
          <a:xfrm>
            <a:off x="404175" y="1247800"/>
            <a:ext cx="6810000" cy="11853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accent1"/>
                </a:solidFill>
                <a:latin typeface="Times New Roman"/>
                <a:ea typeface="Times New Roman"/>
                <a:cs typeface="Times New Roman"/>
                <a:sym typeface="Times New Roman"/>
              </a:rPr>
              <a:t>Background/Objective</a:t>
            </a:r>
            <a:endParaRPr b="0" i="0" sz="1400" u="none" cap="none" strike="noStrike">
              <a:solidFill>
                <a:schemeClr val="accent1"/>
              </a:solidFill>
              <a:latin typeface="Arial"/>
              <a:ea typeface="Arial"/>
              <a:cs typeface="Arial"/>
              <a:sym typeface="Arial"/>
            </a:endParaRPr>
          </a:p>
          <a:p>
            <a:pPr indent="-241300" lvl="0" marL="285750" marR="0" rtl="0" algn="l">
              <a:lnSpc>
                <a:spcPct val="100000"/>
              </a:lnSpc>
              <a:spcBef>
                <a:spcPts val="0"/>
              </a:spcBef>
              <a:spcAft>
                <a:spcPts val="0"/>
              </a:spcAft>
              <a:buClr>
                <a:srgbClr val="1A8109"/>
              </a:buClr>
              <a:buSzPts val="1100"/>
              <a:buFont typeface="Arial"/>
              <a:buChar char="•"/>
            </a:pPr>
            <a:r>
              <a:rPr b="0" i="1" lang="en-US" sz="1100" u="none" cap="none" strike="noStrike">
                <a:solidFill>
                  <a:srgbClr val="000000"/>
                </a:solidFill>
                <a:latin typeface="Times New Roman"/>
                <a:ea typeface="Times New Roman"/>
                <a:cs typeface="Times New Roman"/>
                <a:sym typeface="Times New Roman"/>
              </a:rPr>
              <a:t>Sorghum bicolor</a:t>
            </a:r>
            <a:r>
              <a:rPr b="0" i="0" lang="en-US" sz="1100" u="none" cap="none" strike="noStrike">
                <a:solidFill>
                  <a:srgbClr val="000000"/>
                </a:solidFill>
                <a:latin typeface="Times New Roman"/>
                <a:ea typeface="Times New Roman"/>
                <a:cs typeface="Times New Roman"/>
                <a:sym typeface="Times New Roman"/>
              </a:rPr>
              <a:t> (sorghum) is a drought and heat tolerant C4 grass used for production of grain, forage, and biofuels. Crop breeders have improved sorghum crops through phenotypic and DNA-marker-based selection of beneficial traits present in diverse germplasm. Generation of sorghum genome sequences and transcriptome informed gene regulatory networks can now aid crop improvement through gene editing mediated pathway/trait engineering. </a:t>
            </a:r>
            <a:endParaRPr b="0" i="0" sz="1100" u="none" cap="none" strike="noStrike">
              <a:solidFill>
                <a:srgbClr val="000000"/>
              </a:solidFill>
              <a:latin typeface="Arial"/>
              <a:ea typeface="Arial"/>
              <a:cs typeface="Arial"/>
              <a:sym typeface="Arial"/>
            </a:endParaRPr>
          </a:p>
        </p:txBody>
      </p:sp>
      <p:sp>
        <p:nvSpPr>
          <p:cNvPr id="114" name="Google Shape;114;p1"/>
          <p:cNvSpPr/>
          <p:nvPr/>
        </p:nvSpPr>
        <p:spPr>
          <a:xfrm>
            <a:off x="370825" y="2378025"/>
            <a:ext cx="6810000" cy="1686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accent1"/>
                </a:solidFill>
                <a:latin typeface="Times New Roman"/>
                <a:ea typeface="Times New Roman"/>
                <a:cs typeface="Times New Roman"/>
                <a:sym typeface="Times New Roman"/>
              </a:rPr>
              <a:t>Approach</a:t>
            </a:r>
            <a:endParaRPr b="0" i="0" sz="1400" u="none" cap="none" strike="noStrike">
              <a:solidFill>
                <a:schemeClr val="accent1"/>
              </a:solidFill>
              <a:latin typeface="Arial"/>
              <a:ea typeface="Arial"/>
              <a:cs typeface="Arial"/>
              <a:sym typeface="Arial"/>
            </a:endParaRPr>
          </a:p>
          <a:p>
            <a:pPr indent="-241300" lvl="0" marL="285750" marR="0" rtl="0" algn="l">
              <a:lnSpc>
                <a:spcPct val="100000"/>
              </a:lnSpc>
              <a:spcBef>
                <a:spcPts val="0"/>
              </a:spcBef>
              <a:spcAft>
                <a:spcPts val="0"/>
              </a:spcAft>
              <a:buClr>
                <a:srgbClr val="1A8109"/>
              </a:buClr>
              <a:buSzPts val="1100"/>
              <a:buFont typeface="Arial"/>
              <a:buChar char="•"/>
            </a:pPr>
            <a:r>
              <a:rPr b="0" i="0" lang="en-US" sz="1100" u="none" cap="none" strike="noStrike">
                <a:solidFill>
                  <a:srgbClr val="000000"/>
                </a:solidFill>
                <a:latin typeface="Times New Roman"/>
                <a:ea typeface="Times New Roman"/>
                <a:cs typeface="Times New Roman"/>
                <a:sym typeface="Times New Roman"/>
              </a:rPr>
              <a:t>GLBRC researchers, in collaboration with the Joint Genome Institute, collected RNA-seq profiles from sorghum organs, tissues, cell types, developmental stages, and responses to diverse treatments and environmental conditions (diel, day-length, shading, water deficit, nitrogen, temperature) as part of more than 20 studies conducted between 2018 and 2025 reported in 17 publications. Transcriptome analyses enabled construction of gene regulatory networks and enhanced our understanding of sorghum wax accumulation, dhurrin biosynthesis, raffinose oligosaccharide synthesis, and root system development and function, as well as the regulation of genes that modulate stem growth, secondary cell wall synthesis, and increases in stem density during adult vegetative growth and stem sucrose and starch accumulation post floral initiation. </a:t>
            </a:r>
            <a:endParaRPr b="0" i="0" sz="1100" u="none" cap="none" strike="noStrike">
              <a:solidFill>
                <a:srgbClr val="000000"/>
              </a:solidFill>
              <a:latin typeface="Arial"/>
              <a:ea typeface="Arial"/>
              <a:cs typeface="Arial"/>
              <a:sym typeface="Arial"/>
            </a:endParaRPr>
          </a:p>
        </p:txBody>
      </p:sp>
      <p:sp>
        <p:nvSpPr>
          <p:cNvPr id="115" name="Google Shape;115;p1"/>
          <p:cNvSpPr/>
          <p:nvPr/>
        </p:nvSpPr>
        <p:spPr>
          <a:xfrm>
            <a:off x="404175" y="4063950"/>
            <a:ext cx="6810000" cy="14004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accent1"/>
                </a:solidFill>
                <a:highlight>
                  <a:schemeClr val="lt1"/>
                </a:highlight>
                <a:latin typeface="Times New Roman"/>
                <a:ea typeface="Times New Roman"/>
                <a:cs typeface="Times New Roman"/>
                <a:sym typeface="Times New Roman"/>
              </a:rPr>
              <a:t>Results</a:t>
            </a:r>
            <a:endParaRPr b="0" i="0" sz="1400" u="none" cap="none" strike="noStrike">
              <a:solidFill>
                <a:schemeClr val="accent1"/>
              </a:solidFill>
              <a:highlight>
                <a:schemeClr val="lt1"/>
              </a:highlight>
              <a:latin typeface="Arial"/>
              <a:ea typeface="Arial"/>
              <a:cs typeface="Arial"/>
              <a:sym typeface="Arial"/>
            </a:endParaRPr>
          </a:p>
          <a:p>
            <a:pPr indent="-241300" lvl="0" marL="285750" marR="0" rtl="0" algn="l">
              <a:lnSpc>
                <a:spcPct val="100000"/>
              </a:lnSpc>
              <a:spcBef>
                <a:spcPts val="0"/>
              </a:spcBef>
              <a:spcAft>
                <a:spcPts val="0"/>
              </a:spcAft>
              <a:buClr>
                <a:srgbClr val="1A8109"/>
              </a:buClr>
              <a:buSzPts val="1100"/>
              <a:buFont typeface="Arial"/>
              <a:buChar char="•"/>
            </a:pPr>
            <a:r>
              <a:rPr b="0" i="0" lang="en-US" sz="1100" u="none" cap="none" strike="noStrike">
                <a:solidFill>
                  <a:srgbClr val="000000"/>
                </a:solidFill>
                <a:latin typeface="Times New Roman"/>
                <a:ea typeface="Times New Roman"/>
                <a:cs typeface="Times New Roman"/>
                <a:sym typeface="Times New Roman"/>
              </a:rPr>
              <a:t>Researchers constructed a compendium of more than 1,000 sorghum transcriptome profiles from 15 genotypes grown in a wide range of environments and treatments. Data from ~1,000 additional RNA-seq profiles will be added following a short embargo to ensure quality control. This study describes compendium content and how the compendium has been used to identify sorghum genes/pathways that modulate sorghum growth, development, and resilience. </a:t>
            </a:r>
            <a:r>
              <a:rPr lang="en-US" sz="1100">
                <a:latin typeface="Times New Roman"/>
                <a:ea typeface="Times New Roman"/>
                <a:cs typeface="Times New Roman"/>
                <a:sym typeface="Times New Roman"/>
              </a:rPr>
              <a:t>Artificial intelligence and machine-learning</a:t>
            </a:r>
            <a:r>
              <a:rPr b="0" i="0" lang="en-US" sz="1100" u="none" cap="none" strike="noStrike">
                <a:solidFill>
                  <a:srgbClr val="000000"/>
                </a:solidFill>
                <a:latin typeface="Times New Roman"/>
                <a:ea typeface="Times New Roman"/>
                <a:cs typeface="Times New Roman"/>
                <a:sym typeface="Times New Roman"/>
              </a:rPr>
              <a:t>-aided analysis of compendium data can guide gene regulatory network analyses, gene editing and pathway/trait engineering.</a:t>
            </a:r>
            <a:endParaRPr b="0" i="0" sz="1100" u="none" cap="none" strike="noStrike">
              <a:solidFill>
                <a:srgbClr val="000000"/>
              </a:solidFill>
              <a:latin typeface="Arial"/>
              <a:ea typeface="Arial"/>
              <a:cs typeface="Arial"/>
              <a:sym typeface="Arial"/>
            </a:endParaRPr>
          </a:p>
        </p:txBody>
      </p:sp>
      <p:sp>
        <p:nvSpPr>
          <p:cNvPr id="116" name="Google Shape;116;p1"/>
          <p:cNvSpPr txBox="1"/>
          <p:nvPr/>
        </p:nvSpPr>
        <p:spPr>
          <a:xfrm>
            <a:off x="404175" y="5464224"/>
            <a:ext cx="11092500" cy="538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accent1"/>
                </a:solidFill>
                <a:latin typeface="Times New Roman"/>
                <a:ea typeface="Times New Roman"/>
                <a:cs typeface="Times New Roman"/>
                <a:sym typeface="Times New Roman"/>
              </a:rPr>
              <a:t>Significance/Impacts</a:t>
            </a:r>
            <a:endParaRPr b="0" i="0" sz="1400" u="none" cap="none" strike="noStrike">
              <a:solidFill>
                <a:schemeClr val="accent1"/>
              </a:solidFill>
              <a:latin typeface="Arial"/>
              <a:ea typeface="Arial"/>
              <a:cs typeface="Arial"/>
              <a:sym typeface="Arial"/>
            </a:endParaRPr>
          </a:p>
          <a:p>
            <a:pPr indent="-241300" lvl="0" marL="285750" marR="0" rtl="0" algn="l">
              <a:lnSpc>
                <a:spcPct val="100000"/>
              </a:lnSpc>
              <a:spcBef>
                <a:spcPts val="0"/>
              </a:spcBef>
              <a:spcAft>
                <a:spcPts val="0"/>
              </a:spcAft>
              <a:buClr>
                <a:srgbClr val="1A8109"/>
              </a:buClr>
              <a:buSzPts val="1100"/>
              <a:buFont typeface="Arial"/>
              <a:buChar char="•"/>
            </a:pPr>
            <a:r>
              <a:rPr b="0" i="0" lang="en-US" sz="1100" u="none" cap="none" strike="noStrike">
                <a:solidFill>
                  <a:srgbClr val="000000"/>
                </a:solidFill>
                <a:latin typeface="Times New Roman"/>
                <a:ea typeface="Times New Roman"/>
                <a:cs typeface="Times New Roman"/>
                <a:sym typeface="Times New Roman"/>
              </a:rPr>
              <a:t>This transcriptome compendium will help scientists decipher the sorghum genome’s regulatory code and identify gene editing targets that improve yield, resilience, and composition.</a:t>
            </a:r>
            <a:endParaRPr b="0" i="0" sz="1100" u="none" cap="none" strike="noStrike">
              <a:solidFill>
                <a:srgbClr val="000000"/>
              </a:solidFill>
              <a:latin typeface="Arial"/>
              <a:ea typeface="Arial"/>
              <a:cs typeface="Arial"/>
              <a:sym typeface="Arial"/>
            </a:endParaRPr>
          </a:p>
        </p:txBody>
      </p:sp>
      <p:sp>
        <p:nvSpPr>
          <p:cNvPr id="117" name="Google Shape;117;p1"/>
          <p:cNvSpPr txBox="1"/>
          <p:nvPr/>
        </p:nvSpPr>
        <p:spPr>
          <a:xfrm>
            <a:off x="240379" y="6084586"/>
            <a:ext cx="11711100" cy="2307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lang="en-US" sz="900">
                <a:latin typeface="Times New Roman"/>
                <a:ea typeface="Times New Roman"/>
                <a:cs typeface="Times New Roman"/>
                <a:sym typeface="Times New Roman"/>
              </a:rPr>
              <a:t>Glenn, P. D., et al. </a:t>
            </a:r>
            <a:r>
              <a:rPr lang="en-US" sz="900" u="sng">
                <a:solidFill>
                  <a:schemeClr val="hlink"/>
                </a:solidFill>
                <a:latin typeface="Times New Roman"/>
                <a:ea typeface="Times New Roman"/>
                <a:cs typeface="Times New Roman"/>
                <a:sym typeface="Times New Roman"/>
                <a:hlinkClick r:id="rId3"/>
              </a:rPr>
              <a:t>Compilation and utilization of a sorghum transcriptome compendium for gene regulatory network analysis and crop trait engineering</a:t>
            </a:r>
            <a:r>
              <a:rPr lang="en-US" sz="900">
                <a:latin typeface="Times New Roman"/>
                <a:ea typeface="Times New Roman"/>
                <a:cs typeface="Times New Roman"/>
                <a:sym typeface="Times New Roman"/>
              </a:rPr>
              <a:t>. The Plant Journal, 126, e70922. (2026). [DOI:</a:t>
            </a:r>
            <a:r>
              <a:rPr lang="en-US" sz="900" u="sng">
                <a:solidFill>
                  <a:schemeClr val="hlink"/>
                </a:solidFill>
                <a:latin typeface="Times New Roman"/>
                <a:ea typeface="Times New Roman"/>
                <a:cs typeface="Times New Roman"/>
                <a:sym typeface="Times New Roman"/>
                <a:hlinkClick r:id="rId4"/>
              </a:rPr>
              <a:t>10.1111/tpj.70922</a:t>
            </a:r>
            <a:r>
              <a:rPr lang="en-US" sz="900">
                <a:latin typeface="Times New Roman"/>
                <a:ea typeface="Times New Roman"/>
                <a:cs typeface="Times New Roman"/>
                <a:sym typeface="Times New Roman"/>
              </a:rPr>
              <a:t>]</a:t>
            </a:r>
            <a:endParaRPr sz="900">
              <a:latin typeface="Times New Roman"/>
              <a:ea typeface="Times New Roman"/>
              <a:cs typeface="Times New Roman"/>
              <a:sym typeface="Times New Roman"/>
            </a:endParaRPr>
          </a:p>
        </p:txBody>
      </p:sp>
      <p:pic>
        <p:nvPicPr>
          <p:cNvPr descr="Great Lakes Bioenergy Research Center logo with blue circles, an orange star, and a green leaf" id="118" name="Google Shape;118;p1"/>
          <p:cNvPicPr preferRelativeResize="0"/>
          <p:nvPr/>
        </p:nvPicPr>
        <p:blipFill rotWithShape="1">
          <a:blip r:embed="rId5">
            <a:alphaModFix/>
          </a:blip>
          <a:srcRect b="7927" l="0" r="0" t="7919"/>
          <a:stretch/>
        </p:blipFill>
        <p:spPr>
          <a:xfrm>
            <a:off x="370809" y="162907"/>
            <a:ext cx="2087890" cy="923330"/>
          </a:xfrm>
          <a:prstGeom prst="rect">
            <a:avLst/>
          </a:prstGeom>
          <a:noFill/>
          <a:ln>
            <a:noFill/>
          </a:ln>
        </p:spPr>
      </p:pic>
      <p:sp>
        <p:nvSpPr>
          <p:cNvPr id="119" name="Google Shape;119;p1"/>
          <p:cNvSpPr txBox="1"/>
          <p:nvPr/>
        </p:nvSpPr>
        <p:spPr>
          <a:xfrm>
            <a:off x="10934000" y="1247800"/>
            <a:ext cx="1059000" cy="1550700"/>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None/>
            </a:pPr>
            <a:r>
              <a:t/>
            </a:r>
            <a:endParaRPr b="0" i="0" sz="1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rPr b="0" i="0" lang="en-US" sz="1000" u="none" cap="none" strike="noStrike">
                <a:solidFill>
                  <a:schemeClr val="dk1"/>
                </a:solidFill>
                <a:latin typeface="Times New Roman"/>
                <a:ea typeface="Times New Roman"/>
                <a:cs typeface="Times New Roman"/>
                <a:sym typeface="Times New Roman"/>
              </a:rPr>
              <a:t>Expression </a:t>
            </a:r>
            <a:r>
              <a:rPr lang="en-US" sz="1000">
                <a:solidFill>
                  <a:schemeClr val="dk1"/>
                </a:solidFill>
                <a:latin typeface="Times New Roman"/>
                <a:ea typeface="Times New Roman"/>
                <a:cs typeface="Times New Roman"/>
                <a:sym typeface="Times New Roman"/>
              </a:rPr>
              <a:t>h</a:t>
            </a:r>
            <a:r>
              <a:rPr b="0" i="0" lang="en-US" sz="1000" u="none" cap="none" strike="noStrike">
                <a:solidFill>
                  <a:schemeClr val="dk1"/>
                </a:solidFill>
                <a:latin typeface="Times New Roman"/>
                <a:ea typeface="Times New Roman"/>
                <a:cs typeface="Times New Roman"/>
                <a:sym typeface="Times New Roman"/>
              </a:rPr>
              <a:t>eat </a:t>
            </a:r>
            <a:r>
              <a:rPr lang="en-US" sz="1000">
                <a:solidFill>
                  <a:schemeClr val="dk1"/>
                </a:solidFill>
                <a:latin typeface="Times New Roman"/>
                <a:ea typeface="Times New Roman"/>
                <a:cs typeface="Times New Roman"/>
                <a:sym typeface="Times New Roman"/>
              </a:rPr>
              <a:t>m</a:t>
            </a:r>
            <a:r>
              <a:rPr b="0" i="0" lang="en-US" sz="1000" u="none" cap="none" strike="noStrike">
                <a:solidFill>
                  <a:schemeClr val="dk1"/>
                </a:solidFill>
                <a:latin typeface="Times New Roman"/>
                <a:ea typeface="Times New Roman"/>
                <a:cs typeface="Times New Roman"/>
                <a:sym typeface="Times New Roman"/>
              </a:rPr>
              <a:t>ap example of genes differentially expressed in the intercalary meristem during stem development.</a:t>
            </a:r>
            <a:endParaRPr b="0" i="0" sz="1000" u="none" cap="none" strike="noStrike">
              <a:solidFill>
                <a:schemeClr val="dk1"/>
              </a:solidFill>
              <a:latin typeface="Times New Roman"/>
              <a:ea typeface="Times New Roman"/>
              <a:cs typeface="Times New Roman"/>
              <a:sym typeface="Times New Roman"/>
            </a:endParaRPr>
          </a:p>
        </p:txBody>
      </p:sp>
      <p:sp>
        <p:nvSpPr>
          <p:cNvPr id="120" name="Google Shape;120;p1"/>
          <p:cNvSpPr txBox="1"/>
          <p:nvPr>
            <p:ph type="title"/>
          </p:nvPr>
        </p:nvSpPr>
        <p:spPr>
          <a:xfrm>
            <a:off x="2458699" y="212905"/>
            <a:ext cx="9350400" cy="984885"/>
          </a:xfrm>
          <a:prstGeom prst="rect">
            <a:avLst/>
          </a:prstGeom>
          <a:noFill/>
          <a:ln>
            <a:noFill/>
          </a:ln>
        </p:spPr>
        <p:txBody>
          <a:bodyPr anchorCtr="0" anchor="t" bIns="0" lIns="0" spcFirstLastPara="1" rIns="0" wrap="square" tIns="0">
            <a:spAutoFit/>
          </a:bodyPr>
          <a:lstStyle/>
          <a:p>
            <a:pPr indent="0" lvl="0" marL="0" rtl="0" algn="ctr">
              <a:lnSpc>
                <a:spcPct val="100000"/>
              </a:lnSpc>
              <a:spcBef>
                <a:spcPts val="0"/>
              </a:spcBef>
              <a:spcAft>
                <a:spcPts val="0"/>
              </a:spcAft>
              <a:buSzPts val="1400"/>
              <a:buNone/>
            </a:pPr>
            <a:r>
              <a:rPr lang="en-US" sz="3200">
                <a:solidFill>
                  <a:schemeClr val="accent1"/>
                </a:solidFill>
              </a:rPr>
              <a:t>A sorghum transcriptome compendium is helping decipher the sorghum genome’s regulatory code</a:t>
            </a:r>
            <a:endParaRPr sz="3200"/>
          </a:p>
        </p:txBody>
      </p:sp>
      <p:grpSp>
        <p:nvGrpSpPr>
          <p:cNvPr id="121" name="Google Shape;121;p1"/>
          <p:cNvGrpSpPr/>
          <p:nvPr/>
        </p:nvGrpSpPr>
        <p:grpSpPr>
          <a:xfrm>
            <a:off x="7689649" y="2798394"/>
            <a:ext cx="3204305" cy="2665820"/>
            <a:chOff x="4154920" y="171162"/>
            <a:chExt cx="7130185" cy="6273993"/>
          </a:xfrm>
        </p:grpSpPr>
        <p:pic>
          <p:nvPicPr>
            <p:cNvPr descr="Two-panel figure showing (a) categorized lists of sorghum cell cycle, division, DNA synthesis, and organization genes, and (b) a color-coded gene regulatory network diagram illustrating interactions among transcription factors, hormones (IAA, GA, BR, CK), and growth regulators including AN3/GIF1, GRFs, ARFs, and dwarfism loci Dw1 and Dw3." id="122" name="Google Shape;122;p1"/>
            <p:cNvPicPr preferRelativeResize="0"/>
            <p:nvPr/>
          </p:nvPicPr>
          <p:blipFill rotWithShape="1">
            <a:blip r:embed="rId6">
              <a:alphaModFix/>
            </a:blip>
            <a:srcRect b="0" l="-1" r="-574" t="0"/>
            <a:stretch/>
          </p:blipFill>
          <p:spPr>
            <a:xfrm>
              <a:off x="4154920" y="171162"/>
              <a:ext cx="7130185" cy="6273993"/>
            </a:xfrm>
            <a:prstGeom prst="rect">
              <a:avLst/>
            </a:prstGeom>
            <a:noFill/>
            <a:ln>
              <a:noFill/>
            </a:ln>
          </p:spPr>
        </p:pic>
        <p:sp>
          <p:nvSpPr>
            <p:cNvPr id="123" name="Google Shape;123;p1"/>
            <p:cNvSpPr/>
            <p:nvPr/>
          </p:nvSpPr>
          <p:spPr>
            <a:xfrm rot="-2730475">
              <a:off x="10852274" y="1076916"/>
              <a:ext cx="287049" cy="270932"/>
            </a:xfrm>
            <a:prstGeom prst="rect">
              <a:avLst/>
            </a:prstGeom>
            <a:solidFill>
              <a:srgbClr val="953734">
                <a:alpha val="30196"/>
              </a:srgbClr>
            </a:solidFill>
            <a:ln>
              <a:noFill/>
            </a:ln>
          </p:spPr>
          <p:txBody>
            <a:bodyPr anchorCtr="0" anchor="ctr" bIns="41025" lIns="82050" spcFirstLastPara="1" rIns="82050" wrap="square" tIns="41025">
              <a:noAutofit/>
            </a:bodyPr>
            <a:lstStyle/>
            <a:p>
              <a:pPr indent="0" lvl="0" marL="0" marR="0" rtl="0" algn="ctr">
                <a:lnSpc>
                  <a:spcPct val="100000"/>
                </a:lnSpc>
                <a:spcBef>
                  <a:spcPts val="0"/>
                </a:spcBef>
                <a:spcAft>
                  <a:spcPts val="0"/>
                </a:spcAft>
                <a:buNone/>
              </a:pPr>
              <a:r>
                <a:t/>
              </a:r>
              <a:endParaRPr b="0" i="0" sz="1257" u="none" cap="none" strike="noStrike">
                <a:solidFill>
                  <a:schemeClr val="lt1"/>
                </a:solidFill>
                <a:latin typeface="Arial"/>
                <a:ea typeface="Arial"/>
                <a:cs typeface="Arial"/>
                <a:sym typeface="Arial"/>
              </a:endParaRPr>
            </a:p>
          </p:txBody>
        </p:sp>
      </p:grpSp>
      <p:pic>
        <p:nvPicPr>
          <p:cNvPr descr="Heatmap of transcript abundance for sorghum cuticular wax biosynthesis genes across phytomer age and maturation stages, grouped by pathway (fatty acid production, alkane-forming, alcohol-forming wax, and wax secretion), with color intensity indicating expression level from low (white/green) to high (dark teal)." id="124" name="Google Shape;124;p1"/>
          <p:cNvPicPr preferRelativeResize="0"/>
          <p:nvPr/>
        </p:nvPicPr>
        <p:blipFill rotWithShape="1">
          <a:blip r:embed="rId7">
            <a:alphaModFix/>
          </a:blip>
          <a:srcRect b="30435" l="-1" r="30822" t="-1"/>
          <a:stretch/>
        </p:blipFill>
        <p:spPr>
          <a:xfrm>
            <a:off x="7651552" y="1388196"/>
            <a:ext cx="3204226" cy="1281492"/>
          </a:xfrm>
          <a:prstGeom prst="rect">
            <a:avLst/>
          </a:prstGeom>
          <a:noFill/>
          <a:ln>
            <a:noFill/>
          </a:ln>
        </p:spPr>
      </p:pic>
      <p:sp>
        <p:nvSpPr>
          <p:cNvPr id="125" name="Google Shape;125;p1"/>
          <p:cNvSpPr txBox="1"/>
          <p:nvPr/>
        </p:nvSpPr>
        <p:spPr>
          <a:xfrm rot="-5400000">
            <a:off x="7006858" y="4008152"/>
            <a:ext cx="1119300" cy="246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i="0" lang="en-US" sz="1000" u="none" cap="none" strike="noStrike">
                <a:solidFill>
                  <a:srgbClr val="000000"/>
                </a:solidFill>
                <a:latin typeface="Times New Roman"/>
                <a:ea typeface="Times New Roman"/>
                <a:cs typeface="Times New Roman"/>
                <a:sym typeface="Times New Roman"/>
              </a:rPr>
              <a:t>Cell Proliferation</a:t>
            </a:r>
            <a:endParaRPr sz="1000">
              <a:latin typeface="Times New Roman"/>
              <a:ea typeface="Times New Roman"/>
              <a:cs typeface="Times New Roman"/>
              <a:sym typeface="Times New Roman"/>
            </a:endParaRPr>
          </a:p>
        </p:txBody>
      </p:sp>
      <p:sp>
        <p:nvSpPr>
          <p:cNvPr id="126" name="Google Shape;126;p1"/>
          <p:cNvSpPr txBox="1"/>
          <p:nvPr/>
        </p:nvSpPr>
        <p:spPr>
          <a:xfrm>
            <a:off x="10892650" y="3429000"/>
            <a:ext cx="1059000" cy="21375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Clr>
                <a:schemeClr val="dk1"/>
              </a:buClr>
              <a:buFont typeface="Arial"/>
              <a:buNone/>
            </a:pPr>
            <a:r>
              <a:rPr lang="en-US" sz="1000">
                <a:solidFill>
                  <a:schemeClr val="dk1"/>
                </a:solidFill>
                <a:latin typeface="Times New Roman"/>
                <a:ea typeface="Times New Roman"/>
                <a:cs typeface="Times New Roman"/>
                <a:sym typeface="Times New Roman"/>
              </a:rPr>
              <a:t>Model of hormone signaling in the sorghum intercalary meristem gene regulatory network with transcription factors upstream of the genes related to cell proliferation. </a:t>
            </a:r>
            <a:endParaRPr sz="1550">
              <a:solidFill>
                <a:srgbClr val="397389"/>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