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6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a:srgbClr val="39738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885ACD-FF7B-B34B-8CFB-23F3806E076E}" v="2" dt="2026-05-14T15:35:43.2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13" autoAdjust="0"/>
    <p:restoredTop sz="93167"/>
  </p:normalViewPr>
  <p:slideViewPr>
    <p:cSldViewPr snapToGrid="0" snapToObjects="1">
      <p:cViewPr varScale="1">
        <p:scale>
          <a:sx n="96" d="100"/>
          <a:sy n="96" d="100"/>
        </p:scale>
        <p:origin x="392"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612C8E-59B1-1D42-BC24-DD754907BD75}" type="datetimeFigureOut">
              <a:rPr lang="en-US" smtClean="0"/>
              <a:t>5/19/26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5B5F00-53FA-0E43-8879-A7011B7A14BC}" type="slidenum">
              <a:rPr lang="en-US" smtClean="0"/>
              <a:t>‹#›</a:t>
            </a:fld>
            <a:endParaRPr lang="en-US" dirty="0"/>
          </a:p>
        </p:txBody>
      </p:sp>
    </p:spTree>
    <p:extLst>
      <p:ext uri="{BB962C8B-B14F-4D97-AF65-F5344CB8AC3E}">
        <p14:creationId xmlns:p14="http://schemas.microsoft.com/office/powerpoint/2010/main" val="2158989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5B5F00-53FA-0E43-8879-A7011B7A14BC}" type="slidenum">
              <a:rPr lang="en-US" smtClean="0"/>
              <a:t>1</a:t>
            </a:fld>
            <a:endParaRPr lang="en-US" dirty="0"/>
          </a:p>
        </p:txBody>
      </p:sp>
    </p:spTree>
    <p:extLst>
      <p:ext uri="{BB962C8B-B14F-4D97-AF65-F5344CB8AC3E}">
        <p14:creationId xmlns:p14="http://schemas.microsoft.com/office/powerpoint/2010/main" val="1255637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2750" b="1" i="0">
                <a:solidFill>
                  <a:srgbClr val="0A2C45"/>
                </a:solidFill>
                <a:latin typeface="Times New Roman"/>
                <a:cs typeface="Times New Roman"/>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550" b="1" i="1">
                <a:solidFill>
                  <a:srgbClr val="397389"/>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defRPr sz="1550" b="0" i="0">
                <a:solidFill>
                  <a:schemeClr val="bg1"/>
                </a:solidFill>
                <a:latin typeface="Calibri"/>
                <a:cs typeface="Calibri"/>
              </a:defRPr>
            </a:lvl1pPr>
          </a:lstStyle>
          <a:p>
            <a:pPr marL="327660">
              <a:lnSpc>
                <a:spcPts val="1450"/>
              </a:lnSpc>
            </a:pPr>
            <a:r>
              <a:rPr sz="1400" dirty="0"/>
              <a:t>Biological</a:t>
            </a:r>
            <a:r>
              <a:rPr sz="1400" spc="-10" dirty="0"/>
              <a:t> </a:t>
            </a:r>
            <a:r>
              <a:rPr sz="1400" dirty="0"/>
              <a:t>and</a:t>
            </a:r>
            <a:r>
              <a:rPr sz="1400" spc="-50" dirty="0"/>
              <a:t> </a:t>
            </a:r>
            <a:r>
              <a:rPr sz="1400" spc="-10" dirty="0"/>
              <a:t>Environmental Research</a:t>
            </a:r>
            <a:endParaRPr sz="1400" dirty="0"/>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5/19/26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19979898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50" b="1" i="0">
                <a:solidFill>
                  <a:srgbClr val="0A2C45"/>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1550" b="1" i="1">
                <a:solidFill>
                  <a:srgbClr val="397389"/>
                </a:solidFill>
                <a:latin typeface="Times New Roman"/>
                <a:cs typeface="Times New Roman"/>
              </a:defRPr>
            </a:lvl1pPr>
          </a:lstStyle>
          <a:p>
            <a:endParaRPr/>
          </a:p>
        </p:txBody>
      </p:sp>
      <p:sp>
        <p:nvSpPr>
          <p:cNvPr id="4" name="Holder 4"/>
          <p:cNvSpPr>
            <a:spLocks noGrp="1"/>
          </p:cNvSpPr>
          <p:nvPr>
            <p:ph type="ftr" sz="quarter" idx="5"/>
          </p:nvPr>
        </p:nvSpPr>
        <p:spPr>
          <a:xfrm>
            <a:off x="8911208" y="6513240"/>
            <a:ext cx="3204209" cy="192360"/>
          </a:xfrm>
        </p:spPr>
        <p:txBody>
          <a:bodyPr lIns="0" tIns="0" rIns="0" bIns="0"/>
          <a:lstStyle>
            <a:lvl1pPr>
              <a:defRPr sz="1550" b="0" i="0">
                <a:solidFill>
                  <a:schemeClr val="bg1"/>
                </a:solidFill>
                <a:latin typeface="Times New Roman" panose="02020603050405020304" pitchFamily="18" charset="0"/>
                <a:cs typeface="Times New Roman" panose="02020603050405020304" pitchFamily="18" charset="0"/>
              </a:defRPr>
            </a:lvl1pPr>
          </a:lstStyle>
          <a:p>
            <a:pPr marL="327660">
              <a:lnSpc>
                <a:spcPts val="1450"/>
              </a:lnSpc>
            </a:pPr>
            <a:r>
              <a:rPr lang="en-US" sz="1400" dirty="0"/>
              <a:t>Biological</a:t>
            </a:r>
            <a:r>
              <a:rPr lang="en-US" sz="1400" spc="-10" dirty="0"/>
              <a:t> </a:t>
            </a:r>
            <a:r>
              <a:rPr lang="en-US" sz="1400" dirty="0"/>
              <a:t>and</a:t>
            </a:r>
            <a:r>
              <a:rPr lang="en-US" sz="1400" spc="-50" dirty="0"/>
              <a:t> </a:t>
            </a:r>
            <a:r>
              <a:rPr lang="en-US" sz="1400" spc="-10" dirty="0"/>
              <a:t>Environmental Research</a:t>
            </a:r>
            <a:endParaRPr lang="en-US" sz="1400" dirty="0"/>
          </a:p>
        </p:txBody>
      </p:sp>
      <p:sp>
        <p:nvSpPr>
          <p:cNvPr id="8" name="TextBox 7">
            <a:extLst>
              <a:ext uri="{FF2B5EF4-FFF2-40B4-BE49-F238E27FC236}">
                <a16:creationId xmlns:a16="http://schemas.microsoft.com/office/drawing/2014/main" id="{B969FE7A-D762-3A16-77E0-21DAAC3E5B6E}"/>
              </a:ext>
            </a:extLst>
          </p:cNvPr>
          <p:cNvSpPr txBox="1"/>
          <p:nvPr userDrawn="1"/>
        </p:nvSpPr>
        <p:spPr>
          <a:xfrm>
            <a:off x="1576467" y="6474023"/>
            <a:ext cx="1441420" cy="307777"/>
          </a:xfrm>
          <a:prstGeom prst="rect">
            <a:avLst/>
          </a:prstGeom>
          <a:noFill/>
        </p:spPr>
        <p:txBody>
          <a:bodyPr wrap="none" rtlCol="0">
            <a:spAutoFit/>
          </a:bodyPr>
          <a:lstStyle/>
          <a:p>
            <a:r>
              <a:rPr lang="en-US" sz="1400" dirty="0">
                <a:solidFill>
                  <a:schemeClr val="bg1"/>
                </a:solidFill>
                <a:latin typeface="Times New Roman" panose="02020603050405020304" pitchFamily="18" charset="0"/>
                <a:cs typeface="Times New Roman" panose="02020603050405020304" pitchFamily="18" charset="0"/>
              </a:rPr>
              <a:t>Office of Science</a:t>
            </a:r>
          </a:p>
        </p:txBody>
      </p:sp>
    </p:spTree>
    <p:extLst>
      <p:ext uri="{BB962C8B-B14F-4D97-AF65-F5344CB8AC3E}">
        <p14:creationId xmlns:p14="http://schemas.microsoft.com/office/powerpoint/2010/main" val="301967115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50" b="1" i="0">
                <a:solidFill>
                  <a:srgbClr val="0A2C45"/>
                </a:solidFill>
                <a:latin typeface="Times New Roman"/>
                <a:cs typeface="Times New Roman"/>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550" b="0" i="0">
                <a:solidFill>
                  <a:schemeClr val="bg1"/>
                </a:solidFill>
                <a:latin typeface="Calibri"/>
                <a:cs typeface="Calibri"/>
              </a:defRPr>
            </a:lvl1pPr>
          </a:lstStyle>
          <a:p>
            <a:pPr marL="327660">
              <a:lnSpc>
                <a:spcPts val="1450"/>
              </a:lnSpc>
            </a:pPr>
            <a:r>
              <a:rPr sz="1400" dirty="0"/>
              <a:t>Biological</a:t>
            </a:r>
            <a:r>
              <a:rPr sz="1400" spc="-10" dirty="0"/>
              <a:t> </a:t>
            </a:r>
            <a:r>
              <a:rPr sz="1400" dirty="0"/>
              <a:t>and</a:t>
            </a:r>
            <a:r>
              <a:rPr sz="1400" spc="-50" dirty="0"/>
              <a:t> </a:t>
            </a:r>
            <a:r>
              <a:rPr sz="1400" spc="-10" dirty="0"/>
              <a:t>Environmental Research</a:t>
            </a:r>
            <a:endParaRPr sz="1400" dirty="0"/>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5/19/26</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654859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50" b="1" i="0">
                <a:solidFill>
                  <a:srgbClr val="0A2C45"/>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defRPr sz="1550" b="0" i="0">
                <a:solidFill>
                  <a:schemeClr val="bg1"/>
                </a:solidFill>
                <a:latin typeface="Calibri"/>
                <a:cs typeface="Calibri"/>
              </a:defRPr>
            </a:lvl1pPr>
          </a:lstStyle>
          <a:p>
            <a:pPr marL="327660">
              <a:lnSpc>
                <a:spcPts val="1450"/>
              </a:lnSpc>
            </a:pPr>
            <a:r>
              <a:rPr sz="1400" dirty="0"/>
              <a:t>Biological</a:t>
            </a:r>
            <a:r>
              <a:rPr sz="1400" spc="-10" dirty="0"/>
              <a:t> </a:t>
            </a:r>
            <a:r>
              <a:rPr sz="1400" dirty="0"/>
              <a:t>and</a:t>
            </a:r>
            <a:r>
              <a:rPr sz="1400" spc="-50" dirty="0"/>
              <a:t> </a:t>
            </a:r>
            <a:r>
              <a:rPr sz="1400" spc="-10" dirty="0"/>
              <a:t>Environmental Research</a:t>
            </a:r>
            <a:endParaRPr sz="1400" dirty="0"/>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5/19/26</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557582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550" b="0" i="0">
                <a:solidFill>
                  <a:schemeClr val="bg1"/>
                </a:solidFill>
                <a:latin typeface="Calibri"/>
                <a:cs typeface="Calibri"/>
              </a:defRPr>
            </a:lvl1pPr>
          </a:lstStyle>
          <a:p>
            <a:pPr marL="327660">
              <a:lnSpc>
                <a:spcPts val="1450"/>
              </a:lnSpc>
            </a:pPr>
            <a:r>
              <a:rPr sz="1400" dirty="0"/>
              <a:t>Biological</a:t>
            </a:r>
            <a:r>
              <a:rPr sz="1400" spc="-10" dirty="0"/>
              <a:t> </a:t>
            </a:r>
            <a:r>
              <a:rPr sz="1400" dirty="0"/>
              <a:t>and</a:t>
            </a:r>
            <a:r>
              <a:rPr sz="1400" spc="-50" dirty="0"/>
              <a:t> </a:t>
            </a:r>
            <a:r>
              <a:rPr sz="1400" spc="-10" dirty="0"/>
              <a:t>Environmental Research</a:t>
            </a:r>
            <a:endParaRPr sz="1400" dirty="0"/>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5/19/26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13405370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324600"/>
            <a:ext cx="12192000" cy="533400"/>
          </a:xfrm>
          <a:custGeom>
            <a:avLst/>
            <a:gdLst/>
            <a:ahLst/>
            <a:cxnLst/>
            <a:rect l="l" t="t" r="r" b="b"/>
            <a:pathLst>
              <a:path w="12192000" h="533400">
                <a:moveTo>
                  <a:pt x="12192000" y="0"/>
                </a:moveTo>
                <a:lnTo>
                  <a:pt x="0" y="0"/>
                </a:lnTo>
                <a:lnTo>
                  <a:pt x="0" y="533400"/>
                </a:lnTo>
                <a:lnTo>
                  <a:pt x="12192000" y="533400"/>
                </a:lnTo>
                <a:lnTo>
                  <a:pt x="12192000" y="0"/>
                </a:lnTo>
                <a:close/>
              </a:path>
            </a:pathLst>
          </a:custGeom>
          <a:solidFill>
            <a:srgbClr val="0A2C45"/>
          </a:solidFill>
        </p:spPr>
        <p:txBody>
          <a:bodyPr wrap="square" lIns="0" tIns="0" rIns="0" bIns="0" rtlCol="0"/>
          <a:lstStyle/>
          <a:p>
            <a:endParaRPr dirty="0"/>
          </a:p>
        </p:txBody>
      </p:sp>
      <p:sp>
        <p:nvSpPr>
          <p:cNvPr id="2" name="Holder 2"/>
          <p:cNvSpPr>
            <a:spLocks noGrp="1"/>
          </p:cNvSpPr>
          <p:nvPr>
            <p:ph type="title"/>
          </p:nvPr>
        </p:nvSpPr>
        <p:spPr>
          <a:xfrm>
            <a:off x="2296541" y="110807"/>
            <a:ext cx="9429750" cy="821055"/>
          </a:xfrm>
          <a:prstGeom prst="rect">
            <a:avLst/>
          </a:prstGeom>
        </p:spPr>
        <p:txBody>
          <a:bodyPr wrap="square" lIns="0" tIns="0" rIns="0" bIns="0">
            <a:spAutoFit/>
          </a:bodyPr>
          <a:lstStyle>
            <a:lvl1pPr>
              <a:defRPr sz="2750" b="1" i="0">
                <a:solidFill>
                  <a:srgbClr val="0A2C45"/>
                </a:solidFill>
                <a:latin typeface="Times New Roman"/>
                <a:cs typeface="Times New Roman"/>
              </a:defRPr>
            </a:lvl1pPr>
          </a:lstStyle>
          <a:p>
            <a:endParaRPr/>
          </a:p>
        </p:txBody>
      </p:sp>
      <p:sp>
        <p:nvSpPr>
          <p:cNvPr id="3" name="Holder 3"/>
          <p:cNvSpPr>
            <a:spLocks noGrp="1"/>
          </p:cNvSpPr>
          <p:nvPr>
            <p:ph type="body" idx="1"/>
          </p:nvPr>
        </p:nvSpPr>
        <p:spPr>
          <a:xfrm>
            <a:off x="232092" y="2930461"/>
            <a:ext cx="7663815" cy="3178175"/>
          </a:xfrm>
          <a:prstGeom prst="rect">
            <a:avLst/>
          </a:prstGeom>
        </p:spPr>
        <p:txBody>
          <a:bodyPr wrap="square" lIns="0" tIns="0" rIns="0" bIns="0">
            <a:spAutoFit/>
          </a:bodyPr>
          <a:lstStyle>
            <a:lvl1pPr>
              <a:defRPr sz="1550" b="1" i="1">
                <a:solidFill>
                  <a:srgbClr val="397389"/>
                </a:solidFill>
                <a:latin typeface="Times New Roman"/>
                <a:cs typeface="Times New Roman"/>
              </a:defRPr>
            </a:lvl1pPr>
          </a:lstStyle>
          <a:p>
            <a:endParaRPr dirty="0"/>
          </a:p>
        </p:txBody>
      </p:sp>
      <p:sp>
        <p:nvSpPr>
          <p:cNvPr id="4" name="Holder 4"/>
          <p:cNvSpPr>
            <a:spLocks noGrp="1"/>
          </p:cNvSpPr>
          <p:nvPr>
            <p:ph type="ftr" sz="quarter" idx="5"/>
          </p:nvPr>
        </p:nvSpPr>
        <p:spPr>
          <a:xfrm>
            <a:off x="8911208" y="6513240"/>
            <a:ext cx="3204209" cy="192360"/>
          </a:xfrm>
          <a:prstGeom prst="rect">
            <a:avLst/>
          </a:prstGeom>
        </p:spPr>
        <p:txBody>
          <a:bodyPr wrap="square" lIns="0" tIns="0" rIns="0" bIns="0">
            <a:spAutoFit/>
          </a:bodyPr>
          <a:lstStyle>
            <a:lvl1pPr>
              <a:defRPr sz="1550" b="0" i="0">
                <a:solidFill>
                  <a:schemeClr val="bg1"/>
                </a:solidFill>
                <a:latin typeface="Times New Roman" panose="02020603050405020304" pitchFamily="18" charset="0"/>
                <a:cs typeface="Times New Roman" panose="02020603050405020304" pitchFamily="18" charset="0"/>
              </a:defRPr>
            </a:lvl1pPr>
          </a:lstStyle>
          <a:p>
            <a:pPr marL="327660">
              <a:lnSpc>
                <a:spcPts val="1450"/>
              </a:lnSpc>
            </a:pPr>
            <a:r>
              <a:rPr lang="en-US" sz="1400" dirty="0"/>
              <a:t>Biological</a:t>
            </a:r>
            <a:r>
              <a:rPr lang="en-US" sz="1400" spc="-10" dirty="0"/>
              <a:t> </a:t>
            </a:r>
            <a:r>
              <a:rPr lang="en-US" sz="1400" dirty="0"/>
              <a:t>and</a:t>
            </a:r>
            <a:r>
              <a:rPr lang="en-US" sz="1400" spc="-50" dirty="0"/>
              <a:t> </a:t>
            </a:r>
            <a:r>
              <a:rPr lang="en-US" sz="1400" spc="-10" dirty="0"/>
              <a:t>Environmental Research</a:t>
            </a:r>
            <a:endParaRPr lang="en-US" sz="1400" dirty="0"/>
          </a:p>
        </p:txBody>
      </p:sp>
      <p:sp>
        <p:nvSpPr>
          <p:cNvPr id="6" name="Holder 6"/>
          <p:cNvSpPr>
            <a:spLocks noGrp="1"/>
          </p:cNvSpPr>
          <p:nvPr>
            <p:ph type="sldNum" sz="quarter" idx="7"/>
          </p:nvPr>
        </p:nvSpPr>
        <p:spPr>
          <a:xfrm>
            <a:off x="1524001" y="6477000"/>
            <a:ext cx="1371600" cy="215444"/>
          </a:xfrm>
          <a:prstGeom prst="rect">
            <a:avLst/>
          </a:prstGeom>
        </p:spPr>
        <p:txBody>
          <a:bodyPr wrap="square" lIns="0" tIns="0" rIns="0" bIns="0">
            <a:spAutoFit/>
          </a:bodyPr>
          <a:lstStyle>
            <a:lvl1pPr algn="r">
              <a:defRPr sz="1400">
                <a:solidFill>
                  <a:schemeClr val="bg1"/>
                </a:solidFill>
                <a:latin typeface="Times New Roman" panose="02020603050405020304" pitchFamily="18" charset="0"/>
                <a:cs typeface="Times New Roman" panose="02020603050405020304" pitchFamily="18" charset="0"/>
              </a:defRPr>
            </a:lvl1pPr>
          </a:lstStyle>
          <a:p>
            <a:r>
              <a:rPr lang="en-US" dirty="0"/>
              <a:t>Office of Science</a:t>
            </a:r>
          </a:p>
        </p:txBody>
      </p:sp>
      <p:pic>
        <p:nvPicPr>
          <p:cNvPr id="8" name="Picture 7" descr="Text&#10;&#10;AI-generated content may be incorrect.">
            <a:extLst>
              <a:ext uri="{FF2B5EF4-FFF2-40B4-BE49-F238E27FC236}">
                <a16:creationId xmlns:a16="http://schemas.microsoft.com/office/drawing/2014/main" id="{F171D896-4BD6-A2BB-C1C9-3F600539C49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1554" y="6400800"/>
            <a:ext cx="1452446" cy="416837"/>
          </a:xfrm>
          <a:prstGeom prst="rect">
            <a:avLst/>
          </a:prstGeom>
        </p:spPr>
      </p:pic>
      <p:cxnSp>
        <p:nvCxnSpPr>
          <p:cNvPr id="10" name="Straight Connector 9">
            <a:extLst>
              <a:ext uri="{FF2B5EF4-FFF2-40B4-BE49-F238E27FC236}">
                <a16:creationId xmlns:a16="http://schemas.microsoft.com/office/drawing/2014/main" id="{D7E36D4D-203F-3796-1498-A8FCB206284A}"/>
              </a:ext>
            </a:extLst>
          </p:cNvPr>
          <p:cNvCxnSpPr/>
          <p:nvPr userDrawn="1"/>
        </p:nvCxnSpPr>
        <p:spPr>
          <a:xfrm>
            <a:off x="1595554" y="6481603"/>
            <a:ext cx="0" cy="24376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90807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pubs.acs.org/doi/10.1021/acssuschemeng.5c10590" TargetMode="External"/><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8F548-105A-D222-5FCC-BA08F1B060A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404351F-798C-DF92-B16C-24156A51D14A}"/>
              </a:ext>
            </a:extLst>
          </p:cNvPr>
          <p:cNvSpPr txBox="1">
            <a:spLocks noGrp="1"/>
          </p:cNvSpPr>
          <p:nvPr>
            <p:ph type="title"/>
          </p:nvPr>
        </p:nvSpPr>
        <p:spPr>
          <a:xfrm>
            <a:off x="0" y="16646"/>
            <a:ext cx="12192000" cy="406971"/>
          </a:xfrm>
          <a:prstGeom prst="rect">
            <a:avLst/>
          </a:prstGeom>
        </p:spPr>
        <p:txBody>
          <a:bodyPr vert="horz" wrap="square" lIns="0" tIns="67310" rIns="0" bIns="0" rtlCol="0">
            <a:spAutoFit/>
          </a:bodyPr>
          <a:lstStyle/>
          <a:p>
            <a:pPr marL="1023619" marR="5080" indent="-1011555" algn="ctr">
              <a:lnSpc>
                <a:spcPts val="2930"/>
              </a:lnSpc>
              <a:spcBef>
                <a:spcPts val="530"/>
              </a:spcBef>
            </a:pPr>
            <a:r>
              <a:rPr lang="en-US" sz="2000" spc="-10" dirty="0"/>
              <a:t>Higher Wood Density Lowers Feedstock Cost and Has Minimal Impact on Biomass Conversion to Biofuels</a:t>
            </a:r>
            <a:endParaRPr sz="2000" spc="-10" dirty="0"/>
          </a:p>
        </p:txBody>
      </p:sp>
      <p:sp>
        <p:nvSpPr>
          <p:cNvPr id="3" name="object 3">
            <a:extLst>
              <a:ext uri="{FF2B5EF4-FFF2-40B4-BE49-F238E27FC236}">
                <a16:creationId xmlns:a16="http://schemas.microsoft.com/office/drawing/2014/main" id="{37F92698-1053-D445-C8B4-FC889D25A894}"/>
              </a:ext>
            </a:extLst>
          </p:cNvPr>
          <p:cNvSpPr txBox="1"/>
          <p:nvPr/>
        </p:nvSpPr>
        <p:spPr>
          <a:xfrm>
            <a:off x="259147" y="745730"/>
            <a:ext cx="7926210" cy="913712"/>
          </a:xfrm>
          <a:prstGeom prst="rect">
            <a:avLst/>
          </a:prstGeom>
        </p:spPr>
        <p:txBody>
          <a:bodyPr vert="horz" wrap="square" lIns="0" tIns="15875" rIns="0" bIns="0" rtlCol="0">
            <a:spAutoFit/>
          </a:bodyPr>
          <a:lstStyle/>
          <a:p>
            <a:pPr marL="12700" marR="0" lvl="0" indent="0" defTabSz="914400" eaLnBrk="1" fontAlgn="auto" latinLnBrk="0" hangingPunct="1">
              <a:lnSpc>
                <a:spcPct val="100000"/>
              </a:lnSpc>
              <a:spcBef>
                <a:spcPts val="125"/>
              </a:spcBef>
              <a:spcAft>
                <a:spcPts val="0"/>
              </a:spcAft>
              <a:buClrTx/>
              <a:buSzTx/>
              <a:buFontTx/>
              <a:buNone/>
              <a:tabLst/>
              <a:defRPr/>
            </a:pPr>
            <a:r>
              <a:rPr kumimoji="0" sz="1550" b="1" i="0" u="none" strike="noStrike" kern="0" cap="none" spc="-10" normalizeH="0" baseline="0" noProof="0" dirty="0">
                <a:ln>
                  <a:noFill/>
                </a:ln>
                <a:solidFill>
                  <a:srgbClr val="0A2C45"/>
                </a:solidFill>
                <a:effectLst/>
                <a:uLnTx/>
                <a:uFillTx/>
                <a:latin typeface="Times New Roman"/>
                <a:cs typeface="Times New Roman"/>
              </a:rPr>
              <a:t>Background/Objective</a:t>
            </a:r>
            <a:endParaRPr kumimoji="0" lang="en-US" sz="1550" b="1" i="0" u="none" strike="noStrike" kern="0" cap="none" spc="-10" normalizeH="0" baseline="0" noProof="0" dirty="0">
              <a:ln>
                <a:noFill/>
              </a:ln>
              <a:solidFill>
                <a:srgbClr val="0A2C45"/>
              </a:solidFill>
              <a:effectLst/>
              <a:uLnTx/>
              <a:uFillTx/>
              <a:latin typeface="Times New Roman"/>
              <a:cs typeface="Times New Roman"/>
            </a:endParaRPr>
          </a:p>
          <a:p>
            <a:pPr algn="just">
              <a:spcBef>
                <a:spcPts val="125"/>
              </a:spcBef>
              <a:buSzPct val="150000"/>
              <a:defRPr/>
            </a:pPr>
            <a:r>
              <a:rPr lang="en-US" sz="1400" dirty="0">
                <a:solidFill>
                  <a:srgbClr val="080808"/>
                </a:solidFill>
                <a:latin typeface="Times New Roman" panose="02020603050405020304" pitchFamily="18" charset="0"/>
                <a:cs typeface="Times New Roman" panose="02020603050405020304" pitchFamily="18" charset="0"/>
              </a:rPr>
              <a:t>Wood density is an underexplored yet important trait of biomass crops that can be leveraged to improve transportation cost and overall economics. While wood density is known to vary among species, the extent of variation within a species or population is less understood.</a:t>
            </a:r>
          </a:p>
        </p:txBody>
      </p:sp>
      <p:sp>
        <p:nvSpPr>
          <p:cNvPr id="4" name="object 4">
            <a:extLst>
              <a:ext uri="{FF2B5EF4-FFF2-40B4-BE49-F238E27FC236}">
                <a16:creationId xmlns:a16="http://schemas.microsoft.com/office/drawing/2014/main" id="{EB98E1AE-7D19-9BF2-BACF-A661CF5759BB}"/>
              </a:ext>
            </a:extLst>
          </p:cNvPr>
          <p:cNvSpPr txBox="1"/>
          <p:nvPr/>
        </p:nvSpPr>
        <p:spPr>
          <a:xfrm>
            <a:off x="259147" y="3511029"/>
            <a:ext cx="7926210" cy="1762790"/>
          </a:xfrm>
          <a:prstGeom prst="rect">
            <a:avLst/>
          </a:prstGeom>
        </p:spPr>
        <p:txBody>
          <a:bodyPr vert="horz" wrap="square" lIns="0" tIns="8890" rIns="0" bIns="0" rtlCol="0">
            <a:spAutoFit/>
          </a:bodyPr>
          <a:lstStyle/>
          <a:p>
            <a:pPr marL="12700" marR="5080" lvl="0" indent="0" defTabSz="914400" eaLnBrk="1" fontAlgn="auto" latinLnBrk="0" hangingPunct="1">
              <a:lnSpc>
                <a:spcPct val="103000"/>
              </a:lnSpc>
              <a:spcAft>
                <a:spcPts val="0"/>
              </a:spcAft>
              <a:buClrTx/>
              <a:buSzTx/>
              <a:buFontTx/>
              <a:buNone/>
              <a:tabLst/>
              <a:defRPr/>
            </a:pPr>
            <a:r>
              <a:rPr kumimoji="0" sz="1550" b="1" i="0" u="none" strike="noStrike" kern="0" cap="none" spc="-10" normalizeH="0" baseline="0" noProof="0" dirty="0">
                <a:ln>
                  <a:noFill/>
                </a:ln>
                <a:solidFill>
                  <a:srgbClr val="0A2C45"/>
                </a:solidFill>
                <a:effectLst/>
                <a:uLnTx/>
                <a:uFillTx/>
                <a:latin typeface="Times New Roman"/>
                <a:cs typeface="Times New Roman"/>
              </a:rPr>
              <a:t>Results</a:t>
            </a:r>
            <a:endParaRPr kumimoji="0" lang="en-US" sz="1550" b="1" i="0" u="none" strike="noStrike" kern="0" cap="none" spc="-10" normalizeH="0" baseline="0" noProof="0" dirty="0">
              <a:ln>
                <a:noFill/>
              </a:ln>
              <a:solidFill>
                <a:srgbClr val="0A2C45"/>
              </a:solidFill>
              <a:effectLst/>
              <a:uLnTx/>
              <a:uFillTx/>
              <a:latin typeface="Times New Roman"/>
              <a:cs typeface="Times New Roman"/>
            </a:endParaRPr>
          </a:p>
          <a:p>
            <a:pPr marL="283464" lvl="0" indent="-283464" algn="just" fontAlgn="base">
              <a:buClr>
                <a:schemeClr val="tx1"/>
              </a:buClr>
              <a:buSzPct val="150000"/>
              <a:buFont typeface="Arial" panose="020B0604020202020204" pitchFamily="34" charset="0"/>
              <a:buChar char="•"/>
              <a:tabLst>
                <a:tab pos="685800" algn="l"/>
              </a:tabLst>
              <a:defRPr/>
            </a:pPr>
            <a:r>
              <a:rPr lang="en-US" sz="1400" dirty="0">
                <a:solidFill>
                  <a:srgbClr val="080808"/>
                </a:solidFill>
                <a:latin typeface="Times New Roman" panose="02020603050405020304" pitchFamily="18" charset="0"/>
                <a:cs typeface="Times New Roman" panose="02020603050405020304" pitchFamily="18" charset="0"/>
              </a:rPr>
              <a:t>There was significant variation in wood density with only weak negative correlations with growth traits, indicating poplar can be improved for yield and density with minimal trade-offs.</a:t>
            </a:r>
          </a:p>
          <a:p>
            <a:pPr marL="283464" lvl="0" indent="-283464" algn="just" fontAlgn="base">
              <a:buClr>
                <a:schemeClr val="tx1"/>
              </a:buClr>
              <a:buSzPct val="150000"/>
              <a:buFont typeface="Arial" panose="020B0604020202020204" pitchFamily="34" charset="0"/>
              <a:buChar char="•"/>
              <a:tabLst>
                <a:tab pos="685800" algn="l"/>
              </a:tabLst>
              <a:defRPr/>
            </a:pPr>
            <a:r>
              <a:rPr lang="en-US" sz="1400" dirty="0">
                <a:solidFill>
                  <a:srgbClr val="080808"/>
                </a:solidFill>
                <a:latin typeface="Times New Roman" panose="02020603050405020304" pitchFamily="18" charset="0"/>
                <a:cs typeface="Times New Roman" panose="02020603050405020304" pitchFamily="18" charset="0"/>
              </a:rPr>
              <a:t>Increasing wood density significantly reduced transportation costs up to ~20% due to higher mass per unit volume and improved logistics efficiency. </a:t>
            </a:r>
          </a:p>
          <a:p>
            <a:pPr marL="283464" lvl="0" indent="-283464" algn="just" fontAlgn="base">
              <a:buClr>
                <a:schemeClr val="tx1"/>
              </a:buClr>
              <a:buSzPct val="150000"/>
              <a:buFont typeface="Arial" panose="020B0604020202020204" pitchFamily="34" charset="0"/>
              <a:buChar char="•"/>
              <a:tabLst>
                <a:tab pos="685800" algn="l"/>
              </a:tabLst>
              <a:defRPr/>
            </a:pPr>
            <a:r>
              <a:rPr lang="en-US" sz="1400" dirty="0">
                <a:solidFill>
                  <a:srgbClr val="080808"/>
                </a:solidFill>
                <a:latin typeface="Times New Roman" panose="02020603050405020304" pitchFamily="18" charset="0"/>
                <a:cs typeface="Times New Roman" panose="02020603050405020304" pitchFamily="18" charset="0"/>
              </a:rPr>
              <a:t>Wood density was not correlated with biomass composition or recalcitrance, and experimental validation showed no significant differences in sugar release, fermentation efficiency, or biofuel yield between high- and low-density genotypes.</a:t>
            </a:r>
            <a:endParaRPr kumimoji="0" sz="1550" b="0" i="0" u="none" strike="noStrike" kern="0" cap="none" spc="0" normalizeH="0" baseline="0" noProof="0" dirty="0">
              <a:ln>
                <a:noFill/>
              </a:ln>
              <a:solidFill>
                <a:srgbClr val="080808"/>
              </a:solidFill>
              <a:effectLst/>
              <a:uLnTx/>
              <a:uFillTx/>
              <a:latin typeface="Times New Roman"/>
              <a:cs typeface="Times New Roman"/>
            </a:endParaRPr>
          </a:p>
        </p:txBody>
      </p:sp>
      <p:sp>
        <p:nvSpPr>
          <p:cNvPr id="5" name="object 5">
            <a:extLst>
              <a:ext uri="{FF2B5EF4-FFF2-40B4-BE49-F238E27FC236}">
                <a16:creationId xmlns:a16="http://schemas.microsoft.com/office/drawing/2014/main" id="{222016C2-2B23-46B4-EF0D-667597ACC7CD}"/>
              </a:ext>
            </a:extLst>
          </p:cNvPr>
          <p:cNvSpPr txBox="1"/>
          <p:nvPr/>
        </p:nvSpPr>
        <p:spPr>
          <a:xfrm>
            <a:off x="259147" y="5321807"/>
            <a:ext cx="7926209" cy="669414"/>
          </a:xfrm>
          <a:prstGeom prst="rect">
            <a:avLst/>
          </a:prstGeom>
        </p:spPr>
        <p:txBody>
          <a:bodyPr vert="horz" wrap="square" lIns="0" tIns="0" rIns="0" bIns="0" rtlCol="0">
            <a:spAutoFit/>
          </a:bodyPr>
          <a:lstStyle/>
          <a:p>
            <a:pPr marR="0" lvl="0" indent="0" defTabSz="914400" eaLnBrk="1" fontAlgn="auto" latinLnBrk="0" hangingPunct="1">
              <a:lnSpc>
                <a:spcPct val="100000"/>
              </a:lnSpc>
              <a:spcAft>
                <a:spcPts val="0"/>
              </a:spcAft>
              <a:buClrTx/>
              <a:buSzTx/>
              <a:buFontTx/>
              <a:buNone/>
              <a:tabLst/>
              <a:defRPr/>
            </a:pPr>
            <a:r>
              <a:rPr kumimoji="0" sz="1550" b="1" i="0" u="none" strike="noStrike" kern="0" cap="none" spc="-10" normalizeH="0" baseline="0" noProof="0" dirty="0">
                <a:ln>
                  <a:noFill/>
                </a:ln>
                <a:solidFill>
                  <a:srgbClr val="0A2C45"/>
                </a:solidFill>
                <a:effectLst/>
                <a:uLnTx/>
                <a:uFillTx/>
                <a:latin typeface="Times New Roman"/>
                <a:cs typeface="Times New Roman"/>
              </a:rPr>
              <a:t>Significance/Impacts</a:t>
            </a:r>
            <a:endParaRPr kumimoji="0" lang="en-US" sz="1550" b="1" i="0" u="none" strike="noStrike" kern="0" cap="none" spc="-10" normalizeH="0" baseline="0" noProof="0" dirty="0">
              <a:ln>
                <a:noFill/>
              </a:ln>
              <a:solidFill>
                <a:srgbClr val="0A2C45"/>
              </a:solidFill>
              <a:effectLst/>
              <a:uLnTx/>
              <a:uFillTx/>
              <a:latin typeface="Times New Roman"/>
              <a:cs typeface="Times New Roman"/>
            </a:endParaRPr>
          </a:p>
          <a:p>
            <a:pPr lvl="0" algn="just">
              <a:buSzPct val="150000"/>
              <a:defRPr/>
            </a:pPr>
            <a:r>
              <a:rPr lang="en-US" sz="1400" dirty="0">
                <a:solidFill>
                  <a:srgbClr val="080808"/>
                </a:solidFill>
                <a:latin typeface="Times New Roman" panose="02020603050405020304" pitchFamily="18" charset="0"/>
                <a:cs typeface="Times New Roman" panose="02020603050405020304" pitchFamily="18" charset="0"/>
              </a:rPr>
              <a:t>Increasing wood density can improve the economics of biomass crops without impacting productivity or composition and can enhance supply chain efficiency without negatively affecting biomass conversion. </a:t>
            </a:r>
          </a:p>
        </p:txBody>
      </p:sp>
      <p:sp>
        <p:nvSpPr>
          <p:cNvPr id="9" name="object 9">
            <a:extLst>
              <a:ext uri="{FF2B5EF4-FFF2-40B4-BE49-F238E27FC236}">
                <a16:creationId xmlns:a16="http://schemas.microsoft.com/office/drawing/2014/main" id="{ED89B467-B7A3-922D-C9D8-E99337F2065B}"/>
              </a:ext>
            </a:extLst>
          </p:cNvPr>
          <p:cNvSpPr txBox="1"/>
          <p:nvPr/>
        </p:nvSpPr>
        <p:spPr>
          <a:xfrm>
            <a:off x="539709" y="6180957"/>
            <a:ext cx="5576387" cy="138243"/>
          </a:xfrm>
          <a:prstGeom prst="rect">
            <a:avLst/>
          </a:prstGeom>
        </p:spPr>
        <p:txBody>
          <a:bodyPr vert="horz" wrap="square" lIns="0" tIns="0" rIns="0" bIns="0" rtlCol="0">
            <a:spAutoFit/>
          </a:bodyPr>
          <a:lstStyle/>
          <a:p>
            <a:pPr marR="0" lvl="0" algn="just">
              <a:lnSpc>
                <a:spcPct val="107000"/>
              </a:lnSpc>
              <a:spcBef>
                <a:spcPts val="0"/>
              </a:spcBef>
              <a:spcAft>
                <a:spcPts val="0"/>
              </a:spcAft>
              <a:buSzPts val="1200"/>
            </a:pPr>
            <a:r>
              <a:rPr lang="en-US" sz="900" dirty="0">
                <a:solidFill>
                  <a:srgbClr val="080808"/>
                </a:solidFill>
                <a:latin typeface="Times New Roman" panose="02020603050405020304" pitchFamily="18" charset="0"/>
                <a:ea typeface="Times New Roman" panose="02020603050405020304" pitchFamily="18" charset="0"/>
                <a:cs typeface="Times New Roman" panose="02020603050405020304" pitchFamily="18" charset="0"/>
              </a:rPr>
              <a:t>Ployet, R. et al. </a:t>
            </a:r>
            <a:r>
              <a:rPr lang="en-US" sz="900" i="1" dirty="0">
                <a:solidFill>
                  <a:srgbClr val="080808"/>
                </a:solidFill>
                <a:latin typeface="Times New Roman" panose="02020603050405020304" pitchFamily="18" charset="0"/>
                <a:ea typeface="Times New Roman" panose="02020603050405020304" pitchFamily="18" charset="0"/>
                <a:cs typeface="Times New Roman" panose="02020603050405020304" pitchFamily="18" charset="0"/>
              </a:rPr>
              <a:t>ACS Sustainable Chem. Eng</a:t>
            </a:r>
            <a:r>
              <a:rPr lang="en-US" sz="900" dirty="0">
                <a:solidFill>
                  <a:srgbClr val="080808"/>
                </a:solidFill>
                <a:latin typeface="Times New Roman" panose="02020603050405020304" pitchFamily="18" charset="0"/>
                <a:ea typeface="Times New Roman" panose="02020603050405020304" pitchFamily="18" charset="0"/>
                <a:cs typeface="Times New Roman" panose="02020603050405020304" pitchFamily="18" charset="0"/>
              </a:rPr>
              <a:t>. (2026) 14, 6277–6290, </a:t>
            </a:r>
            <a:r>
              <a:rPr lang="en-US" sz="900" u="sng" dirty="0">
                <a:solidFill>
                  <a:srgbClr val="080808"/>
                </a:solidFill>
                <a:latin typeface="Times New Roman" panose="02020603050405020304" pitchFamily="18" charset="0"/>
                <a:ea typeface="Times New Roman" panose="02020603050405020304" pitchFamily="18" charset="0"/>
                <a:cs typeface="Times New Roman" panose="02020603050405020304" pitchFamily="18" charset="0"/>
                <a:hlinkClick r:id="rId3"/>
              </a:rPr>
              <a:t>doi:10.1021/acssuschemeng.5c10590</a:t>
            </a:r>
            <a:endParaRPr lang="en-US" sz="900" u="sng" dirty="0">
              <a:solidFill>
                <a:srgbClr val="080808"/>
              </a:solidFill>
              <a:latin typeface="Times New Roman" panose="02020603050405020304" pitchFamily="18" charset="0"/>
              <a:cs typeface="Times New Roman" panose="02020603050405020304" pitchFamily="18" charset="0"/>
            </a:endParaRPr>
          </a:p>
        </p:txBody>
      </p:sp>
      <p:sp>
        <p:nvSpPr>
          <p:cNvPr id="10" name="object 10">
            <a:extLst>
              <a:ext uri="{FF2B5EF4-FFF2-40B4-BE49-F238E27FC236}">
                <a16:creationId xmlns:a16="http://schemas.microsoft.com/office/drawing/2014/main" id="{74DC6434-12CD-D078-A6B3-9912C8EC8923}"/>
              </a:ext>
            </a:extLst>
          </p:cNvPr>
          <p:cNvSpPr txBox="1">
            <a:spLocks noGrp="1"/>
          </p:cNvSpPr>
          <p:nvPr>
            <p:ph type="ftr" sz="quarter" idx="5"/>
          </p:nvPr>
        </p:nvSpPr>
        <p:spPr>
          <a:prstGeom prst="rect">
            <a:avLst/>
          </a:prstGeom>
        </p:spPr>
        <p:txBody>
          <a:bodyPr vert="horz" wrap="square" lIns="0" tIns="0" rIns="0" bIns="0" rtlCol="0">
            <a:spAutoFit/>
          </a:bodyPr>
          <a:lstStyle/>
          <a:p>
            <a:pPr marL="12700" marR="0" lvl="0" indent="0" defTabSz="914400" eaLnBrk="1" fontAlgn="auto" latinLnBrk="0" hangingPunct="1">
              <a:lnSpc>
                <a:spcPts val="1590"/>
              </a:lnSpc>
              <a:spcBef>
                <a:spcPts val="0"/>
              </a:spcBef>
              <a:spcAft>
                <a:spcPts val="0"/>
              </a:spcAft>
              <a:buClrTx/>
              <a:buSzTx/>
              <a:buFontTx/>
              <a:buNone/>
              <a:tabLst/>
              <a:defRPr/>
            </a:pPr>
            <a:r>
              <a:rPr kumimoji="0" sz="1550" b="0" i="0" u="none" strike="noStrike" kern="0" cap="none" spc="0"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rPr>
              <a:t>Biological</a:t>
            </a:r>
            <a:r>
              <a:rPr kumimoji="0" sz="1550" b="0" i="0" u="none" strike="noStrike" kern="0" cap="none" spc="75"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rPr>
              <a:t> </a:t>
            </a:r>
            <a:r>
              <a:rPr kumimoji="0" sz="1550" b="0" i="0" u="none" strike="noStrike" kern="0" cap="none" spc="0"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rPr>
              <a:t>and</a:t>
            </a:r>
            <a:r>
              <a:rPr kumimoji="0" sz="1550" b="0" i="0" u="none" strike="noStrike" kern="0" cap="none" spc="165"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rPr>
              <a:t> </a:t>
            </a:r>
            <a:r>
              <a:rPr kumimoji="0" sz="1550" b="0" i="0" u="none" strike="noStrike" kern="0" cap="none" spc="0"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rPr>
              <a:t>Environmental</a:t>
            </a:r>
            <a:r>
              <a:rPr kumimoji="0" sz="1550" b="0" i="0" u="none" strike="noStrike" kern="0" cap="none" spc="180"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rPr>
              <a:t> </a:t>
            </a:r>
            <a:r>
              <a:rPr kumimoji="0" sz="1550" b="0" i="0" u="none" strike="noStrike" kern="0" cap="none" spc="-10"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rPr>
              <a:t>Research</a:t>
            </a:r>
          </a:p>
        </p:txBody>
      </p:sp>
      <p:sp>
        <p:nvSpPr>
          <p:cNvPr id="12" name="object 4">
            <a:extLst>
              <a:ext uri="{FF2B5EF4-FFF2-40B4-BE49-F238E27FC236}">
                <a16:creationId xmlns:a16="http://schemas.microsoft.com/office/drawing/2014/main" id="{4E7BF818-896B-4698-9C1F-3C2916CA2E4E}"/>
              </a:ext>
            </a:extLst>
          </p:cNvPr>
          <p:cNvSpPr txBox="1"/>
          <p:nvPr/>
        </p:nvSpPr>
        <p:spPr>
          <a:xfrm>
            <a:off x="259147" y="1707431"/>
            <a:ext cx="7926211" cy="1755609"/>
          </a:xfrm>
          <a:prstGeom prst="rect">
            <a:avLst/>
          </a:prstGeom>
        </p:spPr>
        <p:txBody>
          <a:bodyPr vert="horz" wrap="square" lIns="0" tIns="8890" rIns="0" bIns="0" rtlCol="0">
            <a:spAutoFit/>
          </a:bodyPr>
          <a:lstStyle/>
          <a:p>
            <a:pPr marL="12700" marR="0" lvl="0" indent="0" defTabSz="914400" eaLnBrk="1" fontAlgn="auto" latinLnBrk="0" hangingPunct="1">
              <a:lnSpc>
                <a:spcPct val="100000"/>
              </a:lnSpc>
              <a:spcBef>
                <a:spcPts val="720"/>
              </a:spcBef>
              <a:spcAft>
                <a:spcPts val="0"/>
              </a:spcAft>
              <a:buClrTx/>
              <a:buSzTx/>
              <a:buFontTx/>
              <a:buNone/>
              <a:tabLst/>
              <a:defRPr/>
            </a:pPr>
            <a:r>
              <a:rPr kumimoji="0" sz="1550" b="1" i="0" u="none" strike="noStrike" kern="0" cap="none" spc="-10" normalizeH="0" baseline="0" noProof="0" dirty="0">
                <a:ln>
                  <a:noFill/>
                </a:ln>
                <a:solidFill>
                  <a:srgbClr val="0A2C45"/>
                </a:solidFill>
                <a:effectLst/>
                <a:uLnTx/>
                <a:uFillTx/>
                <a:latin typeface="Times New Roman"/>
                <a:cs typeface="Times New Roman"/>
              </a:rPr>
              <a:t>Approach</a:t>
            </a:r>
            <a:endParaRPr kumimoji="0" lang="en-US" sz="1550" b="1" i="0" u="none" strike="noStrike" kern="0" cap="none" spc="-10" normalizeH="0" baseline="0" noProof="0" dirty="0">
              <a:ln>
                <a:noFill/>
              </a:ln>
              <a:solidFill>
                <a:srgbClr val="0A2C45"/>
              </a:solidFill>
              <a:effectLst/>
              <a:uLnTx/>
              <a:uFillTx/>
              <a:latin typeface="Times New Roman"/>
              <a:cs typeface="Times New Roman"/>
            </a:endParaRPr>
          </a:p>
          <a:p>
            <a:pPr marL="285750" indent="-285750" algn="just" fontAlgn="base">
              <a:buClr>
                <a:schemeClr val="tx1"/>
              </a:buClr>
              <a:buSzPct val="150000"/>
              <a:buFont typeface="Arial" panose="020B0604020202020204" pitchFamily="34" charset="0"/>
              <a:buChar char="•"/>
              <a:tabLst>
                <a:tab pos="685800" algn="l"/>
              </a:tabLst>
              <a:defRPr/>
            </a:pPr>
            <a:r>
              <a:rPr lang="en-US" sz="1400" dirty="0">
                <a:solidFill>
                  <a:srgbClr val="080808"/>
                </a:solidFill>
                <a:latin typeface="Times New Roman" panose="02020603050405020304" pitchFamily="18" charset="0"/>
                <a:cs typeface="Times New Roman" panose="02020603050405020304" pitchFamily="18" charset="0"/>
              </a:rPr>
              <a:t>A population of </a:t>
            </a:r>
            <a:r>
              <a:rPr lang="en-US" sz="1400" i="1" dirty="0">
                <a:solidFill>
                  <a:srgbClr val="080808"/>
                </a:solidFill>
                <a:latin typeface="Times New Roman" panose="02020603050405020304" pitchFamily="18" charset="0"/>
                <a:cs typeface="Times New Roman" panose="02020603050405020304" pitchFamily="18" charset="0"/>
              </a:rPr>
              <a:t>Populus trichocarpa </a:t>
            </a:r>
            <a:r>
              <a:rPr lang="en-US" sz="1400" dirty="0">
                <a:solidFill>
                  <a:srgbClr val="080808"/>
                </a:solidFill>
                <a:latin typeface="Times New Roman" panose="02020603050405020304" pitchFamily="18" charset="0"/>
                <a:cs typeface="Times New Roman" panose="02020603050405020304" pitchFamily="18" charset="0"/>
              </a:rPr>
              <a:t>genotypes was used to quantify variation in wood density. </a:t>
            </a:r>
          </a:p>
          <a:p>
            <a:pPr marL="285750" indent="-285750" algn="just" fontAlgn="base">
              <a:buClr>
                <a:schemeClr val="tx1"/>
              </a:buClr>
              <a:buSzPct val="150000"/>
              <a:buFont typeface="Arial" panose="020B0604020202020204" pitchFamily="34" charset="0"/>
              <a:buChar char="•"/>
              <a:tabLst>
                <a:tab pos="685800" algn="l"/>
              </a:tabLst>
              <a:defRPr/>
            </a:pPr>
            <a:r>
              <a:rPr lang="en-US" sz="1400" dirty="0">
                <a:solidFill>
                  <a:srgbClr val="080808"/>
                </a:solidFill>
                <a:latin typeface="Times New Roman" panose="02020603050405020304" pitchFamily="18" charset="0"/>
                <a:cs typeface="Times New Roman" panose="02020603050405020304" pitchFamily="18" charset="0"/>
              </a:rPr>
              <a:t>Phenotypic and genomic analyses were used to assess correlations between density and growth and composition and estimate genetic control.</a:t>
            </a:r>
          </a:p>
          <a:p>
            <a:pPr marL="285750" indent="-285750" algn="just" fontAlgn="base">
              <a:buClr>
                <a:schemeClr val="tx1"/>
              </a:buClr>
              <a:buSzPct val="150000"/>
              <a:buFont typeface="Arial" panose="020B0604020202020204" pitchFamily="34" charset="0"/>
              <a:buChar char="•"/>
              <a:tabLst>
                <a:tab pos="685800" algn="l"/>
              </a:tabLst>
              <a:defRPr/>
            </a:pPr>
            <a:r>
              <a:rPr lang="en-US" sz="1400" dirty="0">
                <a:solidFill>
                  <a:srgbClr val="080808"/>
                </a:solidFill>
                <a:latin typeface="Times New Roman" panose="02020603050405020304" pitchFamily="18" charset="0"/>
                <a:cs typeface="Times New Roman" panose="02020603050405020304" pitchFamily="18" charset="0"/>
              </a:rPr>
              <a:t>Techno-economic modeling was used to evaluate how variation in wood density impacted biomass production and transportation costs.</a:t>
            </a:r>
          </a:p>
          <a:p>
            <a:pPr marL="285750" indent="-285750" algn="just" fontAlgn="base">
              <a:buClr>
                <a:schemeClr val="tx1"/>
              </a:buClr>
              <a:buSzPct val="150000"/>
              <a:buFont typeface="Arial" panose="020B0604020202020204" pitchFamily="34" charset="0"/>
              <a:buChar char="•"/>
              <a:tabLst>
                <a:tab pos="685800" algn="l"/>
              </a:tabLst>
              <a:defRPr/>
            </a:pPr>
            <a:r>
              <a:rPr lang="en-US" sz="1400" dirty="0">
                <a:solidFill>
                  <a:srgbClr val="080808"/>
                </a:solidFill>
                <a:latin typeface="Times New Roman" panose="02020603050405020304" pitchFamily="18" charset="0"/>
                <a:cs typeface="Times New Roman" panose="02020603050405020304" pitchFamily="18" charset="0"/>
              </a:rPr>
              <a:t>A subset of genotypes were processed using two bioconversion pipelines to assess impacts of wood density on conversion.</a:t>
            </a:r>
            <a:endParaRPr kumimoji="0" sz="1400" b="0" i="0" u="none" strike="noStrike" kern="0" cap="none" spc="0" normalizeH="0" baseline="0" noProof="0" dirty="0">
              <a:ln>
                <a:noFill/>
              </a:ln>
              <a:solidFill>
                <a:srgbClr val="080808"/>
              </a:solidFill>
              <a:effectLst/>
              <a:uLnTx/>
              <a:uFillTx/>
              <a:latin typeface="Times New Roman"/>
              <a:cs typeface="Times New Roman"/>
            </a:endParaRPr>
          </a:p>
        </p:txBody>
      </p:sp>
      <p:sp>
        <p:nvSpPr>
          <p:cNvPr id="8" name="TextBox 7">
            <a:extLst>
              <a:ext uri="{FF2B5EF4-FFF2-40B4-BE49-F238E27FC236}">
                <a16:creationId xmlns:a16="http://schemas.microsoft.com/office/drawing/2014/main" id="{C14F1CBB-012F-24E6-2FF9-03B1EC1C7958}"/>
              </a:ext>
            </a:extLst>
          </p:cNvPr>
          <p:cNvSpPr txBox="1"/>
          <p:nvPr/>
        </p:nvSpPr>
        <p:spPr>
          <a:xfrm>
            <a:off x="8515521" y="5926398"/>
            <a:ext cx="3616609" cy="400110"/>
          </a:xfrm>
          <a:prstGeom prst="rect">
            <a:avLst/>
          </a:prstGeom>
          <a:noFill/>
        </p:spPr>
        <p:txBody>
          <a:bodyPr wrap="square">
            <a:spAutoFit/>
          </a:bodyPr>
          <a:lstStyle/>
          <a:p>
            <a:pPr algn="ctr"/>
            <a:r>
              <a:rPr lang="en-US" sz="1000" b="1" dirty="0">
                <a:solidFill>
                  <a:srgbClr val="080808"/>
                </a:solidFill>
                <a:latin typeface="Times New Roman" panose="02020603050405020304" pitchFamily="18" charset="0"/>
                <a:cs typeface="Times New Roman" panose="02020603050405020304" pitchFamily="18" charset="0"/>
              </a:rPr>
              <a:t>Effect of density on sugar yields upon deconstruction using aqueous ammonia (top) and fermentation to ethanol (bottom)</a:t>
            </a:r>
            <a:endParaRPr lang="en-US" sz="1000" dirty="0">
              <a:solidFill>
                <a:srgbClr val="080808"/>
              </a:solidFill>
              <a:latin typeface="Times New Roman" panose="02020603050405020304" pitchFamily="18" charset="0"/>
              <a:cs typeface="Times New Roman" panose="02020603050405020304" pitchFamily="18" charset="0"/>
            </a:endParaRPr>
          </a:p>
        </p:txBody>
      </p:sp>
      <p:pic>
        <p:nvPicPr>
          <p:cNvPr id="13" name="Picture 12" descr="Text&#10;&#10;Description automatically generated with low confidence">
            <a:extLst>
              <a:ext uri="{FF2B5EF4-FFF2-40B4-BE49-F238E27FC236}">
                <a16:creationId xmlns:a16="http://schemas.microsoft.com/office/drawing/2014/main" id="{F6762057-9918-68A5-9D47-61522E37A6C2}"/>
              </a:ext>
            </a:extLst>
          </p:cNvPr>
          <p:cNvPicPr>
            <a:picLocks noChangeAspect="1"/>
          </p:cNvPicPr>
          <p:nvPr/>
        </p:nvPicPr>
        <p:blipFill>
          <a:blip r:embed="rId4"/>
          <a:stretch>
            <a:fillRect/>
          </a:stretch>
        </p:blipFill>
        <p:spPr>
          <a:xfrm>
            <a:off x="5151051" y="6384967"/>
            <a:ext cx="1889898" cy="407583"/>
          </a:xfrm>
          <a:prstGeom prst="rect">
            <a:avLst/>
          </a:prstGeom>
        </p:spPr>
      </p:pic>
      <p:pic>
        <p:nvPicPr>
          <p:cNvPr id="16" name="Picture 15" descr="Chart, line chart&#10;&#10;AI-generated content may be incorrect.">
            <a:extLst>
              <a:ext uri="{FF2B5EF4-FFF2-40B4-BE49-F238E27FC236}">
                <a16:creationId xmlns:a16="http://schemas.microsoft.com/office/drawing/2014/main" id="{F3800344-A876-E8FF-525C-7A3CACE170DA}"/>
              </a:ext>
            </a:extLst>
          </p:cNvPr>
          <p:cNvPicPr>
            <a:picLocks noChangeAspect="1"/>
          </p:cNvPicPr>
          <p:nvPr/>
        </p:nvPicPr>
        <p:blipFill>
          <a:blip r:embed="rId5"/>
          <a:stretch>
            <a:fillRect/>
          </a:stretch>
        </p:blipFill>
        <p:spPr>
          <a:xfrm>
            <a:off x="8393448" y="648335"/>
            <a:ext cx="3692974" cy="2011680"/>
          </a:xfrm>
          <a:prstGeom prst="rect">
            <a:avLst/>
          </a:prstGeom>
        </p:spPr>
      </p:pic>
      <p:pic>
        <p:nvPicPr>
          <p:cNvPr id="15" name="Picture 14">
            <a:extLst>
              <a:ext uri="{FF2B5EF4-FFF2-40B4-BE49-F238E27FC236}">
                <a16:creationId xmlns:a16="http://schemas.microsoft.com/office/drawing/2014/main" id="{86754E40-423F-D6ED-8C05-18706FD19631}"/>
              </a:ext>
            </a:extLst>
          </p:cNvPr>
          <p:cNvPicPr>
            <a:picLocks noChangeAspect="1"/>
          </p:cNvPicPr>
          <p:nvPr/>
        </p:nvPicPr>
        <p:blipFill>
          <a:blip r:embed="rId6"/>
          <a:stretch>
            <a:fillRect/>
          </a:stretch>
        </p:blipFill>
        <p:spPr>
          <a:xfrm>
            <a:off x="3468564" y="6374917"/>
            <a:ext cx="1128360" cy="450250"/>
          </a:xfrm>
          <a:prstGeom prst="rect">
            <a:avLst/>
          </a:prstGeom>
        </p:spPr>
      </p:pic>
      <p:pic>
        <p:nvPicPr>
          <p:cNvPr id="20" name="Picture 19">
            <a:extLst>
              <a:ext uri="{FF2B5EF4-FFF2-40B4-BE49-F238E27FC236}">
                <a16:creationId xmlns:a16="http://schemas.microsoft.com/office/drawing/2014/main" id="{DE64B1B2-C2A5-8282-C682-DA39CD758C92}"/>
              </a:ext>
            </a:extLst>
          </p:cNvPr>
          <p:cNvPicPr>
            <a:picLocks noChangeAspect="1"/>
          </p:cNvPicPr>
          <p:nvPr/>
        </p:nvPicPr>
        <p:blipFill>
          <a:blip r:embed="rId7"/>
          <a:stretch>
            <a:fillRect/>
          </a:stretch>
        </p:blipFill>
        <p:spPr>
          <a:xfrm>
            <a:off x="7551946" y="6378875"/>
            <a:ext cx="855831" cy="450250"/>
          </a:xfrm>
          <a:prstGeom prst="rect">
            <a:avLst/>
          </a:prstGeom>
        </p:spPr>
      </p:pic>
      <p:sp>
        <p:nvSpPr>
          <p:cNvPr id="7" name="TextBox 6">
            <a:extLst>
              <a:ext uri="{FF2B5EF4-FFF2-40B4-BE49-F238E27FC236}">
                <a16:creationId xmlns:a16="http://schemas.microsoft.com/office/drawing/2014/main" id="{6696DB49-CAAF-4826-ADFD-1847F5B89566}"/>
              </a:ext>
            </a:extLst>
          </p:cNvPr>
          <p:cNvSpPr txBox="1"/>
          <p:nvPr/>
        </p:nvSpPr>
        <p:spPr>
          <a:xfrm>
            <a:off x="8986951" y="2647419"/>
            <a:ext cx="2875084" cy="246221"/>
          </a:xfrm>
          <a:prstGeom prst="rect">
            <a:avLst/>
          </a:prstGeom>
          <a:noFill/>
        </p:spPr>
        <p:txBody>
          <a:bodyPr wrap="square">
            <a:spAutoFit/>
          </a:bodyPr>
          <a:lstStyle/>
          <a:p>
            <a:pPr algn="ctr"/>
            <a:r>
              <a:rPr lang="en-US" sz="1000" b="1" dirty="0">
                <a:solidFill>
                  <a:srgbClr val="080808"/>
                </a:solidFill>
                <a:latin typeface="Times New Roman" panose="02020603050405020304" pitchFamily="18" charset="0"/>
                <a:cs typeface="Times New Roman" panose="02020603050405020304" pitchFamily="18" charset="0"/>
              </a:rPr>
              <a:t>Effect of biomass density on transportation cost</a:t>
            </a:r>
          </a:p>
        </p:txBody>
      </p:sp>
      <p:pic>
        <p:nvPicPr>
          <p:cNvPr id="6" name="Picture 5">
            <a:extLst>
              <a:ext uri="{FF2B5EF4-FFF2-40B4-BE49-F238E27FC236}">
                <a16:creationId xmlns:a16="http://schemas.microsoft.com/office/drawing/2014/main" id="{0F8946C0-D34E-92DC-F27C-CB013FF4D095}"/>
              </a:ext>
            </a:extLst>
          </p:cNvPr>
          <p:cNvPicPr>
            <a:picLocks noChangeAspect="1"/>
          </p:cNvPicPr>
          <p:nvPr/>
        </p:nvPicPr>
        <p:blipFill>
          <a:blip r:embed="rId8"/>
          <a:stretch>
            <a:fillRect/>
          </a:stretch>
        </p:blipFill>
        <p:spPr>
          <a:xfrm>
            <a:off x="8602037" y="2900640"/>
            <a:ext cx="3112443" cy="1699394"/>
          </a:xfrm>
          <a:prstGeom prst="rect">
            <a:avLst/>
          </a:prstGeom>
        </p:spPr>
      </p:pic>
      <p:pic>
        <p:nvPicPr>
          <p:cNvPr id="11" name="Picture 10">
            <a:extLst>
              <a:ext uri="{FF2B5EF4-FFF2-40B4-BE49-F238E27FC236}">
                <a16:creationId xmlns:a16="http://schemas.microsoft.com/office/drawing/2014/main" id="{76312E3C-A449-8A71-351E-F8E01511C3A7}"/>
              </a:ext>
            </a:extLst>
          </p:cNvPr>
          <p:cNvPicPr>
            <a:picLocks noChangeAspect="1"/>
          </p:cNvPicPr>
          <p:nvPr/>
        </p:nvPicPr>
        <p:blipFill>
          <a:blip r:embed="rId9"/>
          <a:srcRect t="4123"/>
          <a:stretch>
            <a:fillRect/>
          </a:stretch>
        </p:blipFill>
        <p:spPr>
          <a:xfrm>
            <a:off x="8505506" y="3999395"/>
            <a:ext cx="3616609" cy="1967222"/>
          </a:xfrm>
          <a:prstGeom prst="rect">
            <a:avLst/>
          </a:prstGeom>
        </p:spPr>
      </p:pic>
    </p:spTree>
    <p:extLst>
      <p:ext uri="{BB962C8B-B14F-4D97-AF65-F5344CB8AC3E}">
        <p14:creationId xmlns:p14="http://schemas.microsoft.com/office/powerpoint/2010/main" val="211362616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b3dbd43-4c4b-4544-9f8a-0553f9f5f25e}" enabled="0" method="" siteId="{db3dbd43-4c4b-4544-9f8a-0553f9f5f25e}" removed="1"/>
</clbl:labelList>
</file>

<file path=docProps/app.xml><?xml version="1.0" encoding="utf-8"?>
<Properties xmlns="http://schemas.openxmlformats.org/officeDocument/2006/extended-properties" xmlns:vt="http://schemas.openxmlformats.org/officeDocument/2006/docPropsVTypes">
  <TotalTime>4028</TotalTime>
  <Words>315</Words>
  <Application>Microsoft Macintosh PowerPoint</Application>
  <PresentationFormat>Widescreen</PresentationFormat>
  <Paragraphs>19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1_Office Theme</vt:lpstr>
      <vt:lpstr>Higher Wood Density Lowers Feedstock Cost and Has Minimal Impact on Biomass Conversion to Biofuels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McCray, Stacey</dc:creator>
  <cp:lastModifiedBy>Chris Hubbuch</cp:lastModifiedBy>
  <cp:revision>82</cp:revision>
  <cp:lastPrinted>2026-04-15T15:39:14Z</cp:lastPrinted>
  <dcterms:created xsi:type="dcterms:W3CDTF">2021-08-26T14:08:36Z</dcterms:created>
  <dcterms:modified xsi:type="dcterms:W3CDTF">2026-05-19T18:19:48Z</dcterms:modified>
</cp:coreProperties>
</file>