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6" r:id="rId2"/>
    <p:sldId id="257" r:id="rId3"/>
    <p:sldId id="258" r:id="rId4"/>
    <p:sldId id="259" r:id="rId5"/>
    <p:sldId id="260" r:id="rId6"/>
    <p:sldId id="261" r:id="rId7"/>
    <p:sldId id="262" r:id="rId8"/>
    <p:sldId id="263" r:id="rId9"/>
    <p:sldId id="264" r:id="rId10"/>
    <p:sldId id="265" r:id="rId11"/>
    <p:sldId id="266"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970C0"/>
    <a:srgbClr val="5B9BD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2" autoAdjust="0"/>
    <p:restoredTop sz="79760" autoAdjust="0"/>
  </p:normalViewPr>
  <p:slideViewPr>
    <p:cSldViewPr snapToGrid="0">
      <p:cViewPr varScale="1">
        <p:scale>
          <a:sx n="111" d="100"/>
          <a:sy n="111" d="100"/>
        </p:scale>
        <p:origin x="-128" y="-35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notesMaster" Target="notesMasters/notesMaster1.xml"/><Relationship Id="rId14" Type="http://schemas.openxmlformats.org/officeDocument/2006/relationships/printerSettings" Target="printerSettings/printerSettings1.bin"/><Relationship Id="rId15" Type="http://schemas.openxmlformats.org/officeDocument/2006/relationships/presProps" Target="presProps.xml"/><Relationship Id="rId16" Type="http://schemas.openxmlformats.org/officeDocument/2006/relationships/viewProps" Target="viewProps.xml"/><Relationship Id="rId17" Type="http://schemas.openxmlformats.org/officeDocument/2006/relationships/theme" Target="theme/theme1.xml"/><Relationship Id="rId1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07F9916-F041-43A2-A169-197B6CD5660D}" type="datetimeFigureOut">
              <a:rPr lang="en-US" smtClean="0"/>
              <a:t>5/9/16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1FC746E-80AC-4236-AE10-3D6919E65694}" type="slidenum">
              <a:rPr lang="en-US" smtClean="0"/>
              <a:t>‹#›</a:t>
            </a:fld>
            <a:endParaRPr lang="en-US"/>
          </a:p>
        </p:txBody>
      </p:sp>
    </p:spTree>
    <p:extLst>
      <p:ext uri="{BB962C8B-B14F-4D97-AF65-F5344CB8AC3E}">
        <p14:creationId xmlns:p14="http://schemas.microsoft.com/office/powerpoint/2010/main" val="40671709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You can</a:t>
            </a:r>
            <a:r>
              <a:rPr lang="en-US" baseline="0" dirty="0" smtClean="0"/>
              <a:t> use this definition which is a summary of the ideas in presentation 1 or you can use whatever definition your class came up with.</a:t>
            </a:r>
          </a:p>
          <a:p>
            <a:r>
              <a:rPr lang="en-US" baseline="0" dirty="0" smtClean="0"/>
              <a:t>The first “need” that we will consider is a healthy and safe environment.</a:t>
            </a:r>
            <a:endParaRPr lang="en-US" dirty="0"/>
          </a:p>
        </p:txBody>
      </p:sp>
      <p:sp>
        <p:nvSpPr>
          <p:cNvPr id="4" name="Slide Number Placeholder 3"/>
          <p:cNvSpPr>
            <a:spLocks noGrp="1"/>
          </p:cNvSpPr>
          <p:nvPr>
            <p:ph type="sldNum" sz="quarter" idx="10"/>
          </p:nvPr>
        </p:nvSpPr>
        <p:spPr/>
        <p:txBody>
          <a:bodyPr/>
          <a:lstStyle/>
          <a:p>
            <a:fld id="{61FC746E-80AC-4236-AE10-3D6919E65694}" type="slidenum">
              <a:rPr lang="en-US" smtClean="0"/>
              <a:t>2</a:t>
            </a:fld>
            <a:endParaRPr lang="en-US"/>
          </a:p>
        </p:txBody>
      </p:sp>
    </p:spTree>
    <p:extLst>
      <p:ext uri="{BB962C8B-B14F-4D97-AF65-F5344CB8AC3E}">
        <p14:creationId xmlns:p14="http://schemas.microsoft.com/office/powerpoint/2010/main" val="6524643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Have students work in groups to complete impact maps for the other energy sources.</a:t>
            </a:r>
            <a:endParaRPr lang="en-US" dirty="0"/>
          </a:p>
        </p:txBody>
      </p:sp>
      <p:sp>
        <p:nvSpPr>
          <p:cNvPr id="4" name="Slide Number Placeholder 3"/>
          <p:cNvSpPr>
            <a:spLocks noGrp="1"/>
          </p:cNvSpPr>
          <p:nvPr>
            <p:ph type="sldNum" sz="quarter" idx="10"/>
          </p:nvPr>
        </p:nvSpPr>
        <p:spPr/>
        <p:txBody>
          <a:bodyPr/>
          <a:lstStyle/>
          <a:p>
            <a:fld id="{61FC746E-80AC-4236-AE10-3D6919E65694}" type="slidenum">
              <a:rPr lang="en-US" smtClean="0"/>
              <a:t>11</a:t>
            </a:fld>
            <a:endParaRPr lang="en-US"/>
          </a:p>
        </p:txBody>
      </p:sp>
    </p:spTree>
    <p:extLst>
      <p:ext uri="{BB962C8B-B14F-4D97-AF65-F5344CB8AC3E}">
        <p14:creationId xmlns:p14="http://schemas.microsoft.com/office/powerpoint/2010/main" val="6411297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Because fuel production and use is a complex process, we are going to map the environmental</a:t>
            </a:r>
            <a:r>
              <a:rPr lang="en-US" baseline="0" dirty="0" smtClean="0"/>
              <a:t> impacts in a systematic, step-by-step way.  For each step, we will consider what materials go into and come out of the fuel/energy source, what energy transformations are occurring, and any additional environmental impacts that we have studied.</a:t>
            </a:r>
            <a:endParaRPr lang="en-US" dirty="0"/>
          </a:p>
        </p:txBody>
      </p:sp>
      <p:sp>
        <p:nvSpPr>
          <p:cNvPr id="4" name="Slide Number Placeholder 3"/>
          <p:cNvSpPr>
            <a:spLocks noGrp="1"/>
          </p:cNvSpPr>
          <p:nvPr>
            <p:ph type="sldNum" sz="quarter" idx="10"/>
          </p:nvPr>
        </p:nvSpPr>
        <p:spPr/>
        <p:txBody>
          <a:bodyPr/>
          <a:lstStyle/>
          <a:p>
            <a:fld id="{61FC746E-80AC-4236-AE10-3D6919E65694}" type="slidenum">
              <a:rPr lang="en-US" smtClean="0"/>
              <a:t>3</a:t>
            </a:fld>
            <a:endParaRPr lang="en-US"/>
          </a:p>
        </p:txBody>
      </p:sp>
    </p:spTree>
    <p:extLst>
      <p:ext uri="{BB962C8B-B14F-4D97-AF65-F5344CB8AC3E}">
        <p14:creationId xmlns:p14="http://schemas.microsoft.com/office/powerpoint/2010/main" val="3949452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Because</a:t>
            </a:r>
            <a:r>
              <a:rPr lang="en-US" baseline="0" dirty="0" smtClean="0"/>
              <a:t> these impact maps are complex, we suggest that you work one with the class before assigning individual fuels to groups.  Students will find the Process Steps on their posters (or the presentation) from the previous activity.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Ask students what substances go into the plants/corn being grown for fuel.  What substances do the plants need to grow?  What substances do</a:t>
            </a:r>
            <a:r>
              <a:rPr lang="en-US" baseline="0" dirty="0" smtClean="0"/>
              <a:t> the plants give off? What energy transformations occur and any environmental impacts they are familiar with.  If students are not aware of runoff issues, you can have them do research on agricultural environmental impacts, or explain that plants get most of their mass from CO2 and water.   However, plants do need trace amounts of other elements (mostly N, P, K) which they get from the soil.  When agricultural fields are used for many years, the trace nutrients in the soil are used up and farmers add fertilizer to replenish them.  However, not all of the nutrients in the fertilizer end up in the soil.  Rain washes some of them away so that surface water is contaminated with them.  When the nutrients reach bodies of still water, they fertilize algal blooms.  Some types of algae produce toxins that can contaminate drinking water.  Another problem is that as when the algae die and settle out, they provide food for an overabundance of decomposers that use up all of the oxygen in the lower levels of water.  This prevents other organisms from growing.</a:t>
            </a:r>
            <a:endParaRPr lang="en-US" dirty="0" smtClean="0"/>
          </a:p>
          <a:p>
            <a:r>
              <a:rPr lang="en-US" baseline="0" dirty="0" smtClean="0"/>
              <a:t>  </a:t>
            </a:r>
            <a:endParaRPr lang="en-US" dirty="0"/>
          </a:p>
        </p:txBody>
      </p:sp>
      <p:sp>
        <p:nvSpPr>
          <p:cNvPr id="4" name="Slide Number Placeholder 3"/>
          <p:cNvSpPr>
            <a:spLocks noGrp="1"/>
          </p:cNvSpPr>
          <p:nvPr>
            <p:ph type="sldNum" sz="quarter" idx="10"/>
          </p:nvPr>
        </p:nvSpPr>
        <p:spPr/>
        <p:txBody>
          <a:bodyPr/>
          <a:lstStyle/>
          <a:p>
            <a:fld id="{61FC746E-80AC-4236-AE10-3D6919E65694}" type="slidenum">
              <a:rPr lang="en-US" smtClean="0"/>
              <a:t>4</a:t>
            </a:fld>
            <a:endParaRPr lang="en-US"/>
          </a:p>
        </p:txBody>
      </p:sp>
    </p:spTree>
    <p:extLst>
      <p:ext uri="{BB962C8B-B14F-4D97-AF65-F5344CB8AC3E}">
        <p14:creationId xmlns:p14="http://schemas.microsoft.com/office/powerpoint/2010/main" val="36155940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1FC746E-80AC-4236-AE10-3D6919E65694}" type="slidenum">
              <a:rPr lang="en-US" smtClean="0"/>
              <a:t>5</a:t>
            </a:fld>
            <a:endParaRPr lang="en-US"/>
          </a:p>
        </p:txBody>
      </p:sp>
    </p:spTree>
    <p:extLst>
      <p:ext uri="{BB962C8B-B14F-4D97-AF65-F5344CB8AC3E}">
        <p14:creationId xmlns:p14="http://schemas.microsoft.com/office/powerpoint/2010/main" val="11240310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Ask students to collectively fill in the map of the next step.</a:t>
            </a:r>
            <a:r>
              <a:rPr lang="en-US" baseline="0" dirty="0" smtClean="0"/>
              <a:t>  If they have not studied fermentation, have them draw on experience with yeast used to make dough rise (due to release of CO2) or in brewing beer or wine.  Alternatively, you can explain that yeast are a type of fungus (single-celled) that use fermentation to release energy from sugar when no oxygen is available.  The process of fermentation converts sugars (from starches) into ethanol and carbon dioxide.  In bread making, carbon dioxide is the desired product (the ethanol evaporates during baking).  In wine and beer making, the alcohol/ethanol is the desired product.</a:t>
            </a:r>
            <a:endParaRPr lang="en-US" dirty="0"/>
          </a:p>
        </p:txBody>
      </p:sp>
      <p:sp>
        <p:nvSpPr>
          <p:cNvPr id="4" name="Slide Number Placeholder 3"/>
          <p:cNvSpPr>
            <a:spLocks noGrp="1"/>
          </p:cNvSpPr>
          <p:nvPr>
            <p:ph type="sldNum" sz="quarter" idx="10"/>
          </p:nvPr>
        </p:nvSpPr>
        <p:spPr/>
        <p:txBody>
          <a:bodyPr/>
          <a:lstStyle/>
          <a:p>
            <a:fld id="{61FC746E-80AC-4236-AE10-3D6919E65694}" type="slidenum">
              <a:rPr lang="en-US" smtClean="0"/>
              <a:t>6</a:t>
            </a:fld>
            <a:endParaRPr lang="en-US"/>
          </a:p>
        </p:txBody>
      </p:sp>
    </p:spTree>
    <p:extLst>
      <p:ext uri="{BB962C8B-B14F-4D97-AF65-F5344CB8AC3E}">
        <p14:creationId xmlns:p14="http://schemas.microsoft.com/office/powerpoint/2010/main" val="33555140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1FC746E-80AC-4236-AE10-3D6919E65694}" type="slidenum">
              <a:rPr lang="en-US" smtClean="0"/>
              <a:t>7</a:t>
            </a:fld>
            <a:endParaRPr lang="en-US"/>
          </a:p>
        </p:txBody>
      </p:sp>
    </p:spTree>
    <p:extLst>
      <p:ext uri="{BB962C8B-B14F-4D97-AF65-F5344CB8AC3E}">
        <p14:creationId xmlns:p14="http://schemas.microsoft.com/office/powerpoint/2010/main" val="28197562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Ask students to collectively fill in the</a:t>
            </a:r>
            <a:r>
              <a:rPr lang="en-US" baseline="0" dirty="0" smtClean="0"/>
              <a:t> map of this step.  This might require assistance on your part or research by students.</a:t>
            </a:r>
            <a:endParaRPr lang="en-US" dirty="0"/>
          </a:p>
        </p:txBody>
      </p:sp>
      <p:sp>
        <p:nvSpPr>
          <p:cNvPr id="4" name="Slide Number Placeholder 3"/>
          <p:cNvSpPr>
            <a:spLocks noGrp="1"/>
          </p:cNvSpPr>
          <p:nvPr>
            <p:ph type="sldNum" sz="quarter" idx="10"/>
          </p:nvPr>
        </p:nvSpPr>
        <p:spPr/>
        <p:txBody>
          <a:bodyPr/>
          <a:lstStyle/>
          <a:p>
            <a:fld id="{61FC746E-80AC-4236-AE10-3D6919E65694}" type="slidenum">
              <a:rPr lang="en-US" smtClean="0"/>
              <a:t>8</a:t>
            </a:fld>
            <a:endParaRPr lang="en-US"/>
          </a:p>
        </p:txBody>
      </p:sp>
    </p:spTree>
    <p:extLst>
      <p:ext uri="{BB962C8B-B14F-4D97-AF65-F5344CB8AC3E}">
        <p14:creationId xmlns:p14="http://schemas.microsoft.com/office/powerpoint/2010/main" val="6899712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1FC746E-80AC-4236-AE10-3D6919E65694}" type="slidenum">
              <a:rPr lang="en-US" smtClean="0"/>
              <a:t>9</a:t>
            </a:fld>
            <a:endParaRPr lang="en-US"/>
          </a:p>
        </p:txBody>
      </p:sp>
    </p:spTree>
    <p:extLst>
      <p:ext uri="{BB962C8B-B14F-4D97-AF65-F5344CB8AC3E}">
        <p14:creationId xmlns:p14="http://schemas.microsoft.com/office/powerpoint/2010/main" val="5285221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the most important</a:t>
            </a:r>
            <a:r>
              <a:rPr lang="en-US" baseline="0" dirty="0" smtClean="0"/>
              <a:t> step in this analysis.  Many students may think (or have heard) that ethanol does not produce carbon dioxide when it is burned.  However, this is not the case.  Like every hydrocarbon, ethanol combines with oxygen to form carbon dioxide and water.  The difference between fossil fuels and biofuels like ethanol is that with combustion of biofuels, there is no net transfer of carbon from underground into the atmosphere.  The carbon dioxide that goes into the atmosphere came from the atmosphere.  This will become clearer to students when they compare impact map for ethanol with that of gasoline.  Atmospheric CO2 becomes part of the plants/corn during photosynthesis and is released during combustion.  </a:t>
            </a:r>
            <a:endParaRPr lang="en-US" dirty="0"/>
          </a:p>
        </p:txBody>
      </p:sp>
      <p:sp>
        <p:nvSpPr>
          <p:cNvPr id="4" name="Slide Number Placeholder 3"/>
          <p:cNvSpPr>
            <a:spLocks noGrp="1"/>
          </p:cNvSpPr>
          <p:nvPr>
            <p:ph type="sldNum" sz="quarter" idx="10"/>
          </p:nvPr>
        </p:nvSpPr>
        <p:spPr/>
        <p:txBody>
          <a:bodyPr/>
          <a:lstStyle/>
          <a:p>
            <a:fld id="{61FC746E-80AC-4236-AE10-3D6919E65694}" type="slidenum">
              <a:rPr lang="en-US" smtClean="0"/>
              <a:t>10</a:t>
            </a:fld>
            <a:endParaRPr lang="en-US"/>
          </a:p>
        </p:txBody>
      </p:sp>
    </p:spTree>
    <p:extLst>
      <p:ext uri="{BB962C8B-B14F-4D97-AF65-F5344CB8AC3E}">
        <p14:creationId xmlns:p14="http://schemas.microsoft.com/office/powerpoint/2010/main" val="8621795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9076C45-3888-4E8D-A205-4C4A6D511155}" type="datetimeFigureOut">
              <a:rPr lang="en-US" smtClean="0"/>
              <a:t>5/9/16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992C3B-A36A-4553-90A2-3A7DFBE4D9D5}" type="slidenum">
              <a:rPr lang="en-US" smtClean="0"/>
              <a:t>‹#›</a:t>
            </a:fld>
            <a:endParaRPr lang="en-US"/>
          </a:p>
        </p:txBody>
      </p:sp>
    </p:spTree>
    <p:extLst>
      <p:ext uri="{BB962C8B-B14F-4D97-AF65-F5344CB8AC3E}">
        <p14:creationId xmlns:p14="http://schemas.microsoft.com/office/powerpoint/2010/main" val="38170173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9076C45-3888-4E8D-A205-4C4A6D511155}" type="datetimeFigureOut">
              <a:rPr lang="en-US" smtClean="0"/>
              <a:t>5/9/16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992C3B-A36A-4553-90A2-3A7DFBE4D9D5}" type="slidenum">
              <a:rPr lang="en-US" smtClean="0"/>
              <a:t>‹#›</a:t>
            </a:fld>
            <a:endParaRPr lang="en-US"/>
          </a:p>
        </p:txBody>
      </p:sp>
    </p:spTree>
    <p:extLst>
      <p:ext uri="{BB962C8B-B14F-4D97-AF65-F5344CB8AC3E}">
        <p14:creationId xmlns:p14="http://schemas.microsoft.com/office/powerpoint/2010/main" val="18365416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9076C45-3888-4E8D-A205-4C4A6D511155}" type="datetimeFigureOut">
              <a:rPr lang="en-US" smtClean="0"/>
              <a:t>5/9/16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992C3B-A36A-4553-90A2-3A7DFBE4D9D5}" type="slidenum">
              <a:rPr lang="en-US" smtClean="0"/>
              <a:t>‹#›</a:t>
            </a:fld>
            <a:endParaRPr lang="en-US"/>
          </a:p>
        </p:txBody>
      </p:sp>
    </p:spTree>
    <p:extLst>
      <p:ext uri="{BB962C8B-B14F-4D97-AF65-F5344CB8AC3E}">
        <p14:creationId xmlns:p14="http://schemas.microsoft.com/office/powerpoint/2010/main" val="28298831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9076C45-3888-4E8D-A205-4C4A6D511155}" type="datetimeFigureOut">
              <a:rPr lang="en-US" smtClean="0"/>
              <a:t>5/9/16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992C3B-A36A-4553-90A2-3A7DFBE4D9D5}" type="slidenum">
              <a:rPr lang="en-US" smtClean="0"/>
              <a:t>‹#›</a:t>
            </a:fld>
            <a:endParaRPr lang="en-US"/>
          </a:p>
        </p:txBody>
      </p:sp>
    </p:spTree>
    <p:extLst>
      <p:ext uri="{BB962C8B-B14F-4D97-AF65-F5344CB8AC3E}">
        <p14:creationId xmlns:p14="http://schemas.microsoft.com/office/powerpoint/2010/main" val="3917135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9076C45-3888-4E8D-A205-4C4A6D511155}" type="datetimeFigureOut">
              <a:rPr lang="en-US" smtClean="0"/>
              <a:t>5/9/16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992C3B-A36A-4553-90A2-3A7DFBE4D9D5}" type="slidenum">
              <a:rPr lang="en-US" smtClean="0"/>
              <a:t>‹#›</a:t>
            </a:fld>
            <a:endParaRPr lang="en-US"/>
          </a:p>
        </p:txBody>
      </p:sp>
    </p:spTree>
    <p:extLst>
      <p:ext uri="{BB962C8B-B14F-4D97-AF65-F5344CB8AC3E}">
        <p14:creationId xmlns:p14="http://schemas.microsoft.com/office/powerpoint/2010/main" val="10766530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9076C45-3888-4E8D-A205-4C4A6D511155}" type="datetimeFigureOut">
              <a:rPr lang="en-US" smtClean="0"/>
              <a:t>5/9/16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C992C3B-A36A-4553-90A2-3A7DFBE4D9D5}" type="slidenum">
              <a:rPr lang="en-US" smtClean="0"/>
              <a:t>‹#›</a:t>
            </a:fld>
            <a:endParaRPr lang="en-US"/>
          </a:p>
        </p:txBody>
      </p:sp>
    </p:spTree>
    <p:extLst>
      <p:ext uri="{BB962C8B-B14F-4D97-AF65-F5344CB8AC3E}">
        <p14:creationId xmlns:p14="http://schemas.microsoft.com/office/powerpoint/2010/main" val="31803962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9076C45-3888-4E8D-A205-4C4A6D511155}" type="datetimeFigureOut">
              <a:rPr lang="en-US" smtClean="0"/>
              <a:t>5/9/16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C992C3B-A36A-4553-90A2-3A7DFBE4D9D5}" type="slidenum">
              <a:rPr lang="en-US" smtClean="0"/>
              <a:t>‹#›</a:t>
            </a:fld>
            <a:endParaRPr lang="en-US"/>
          </a:p>
        </p:txBody>
      </p:sp>
    </p:spTree>
    <p:extLst>
      <p:ext uri="{BB962C8B-B14F-4D97-AF65-F5344CB8AC3E}">
        <p14:creationId xmlns:p14="http://schemas.microsoft.com/office/powerpoint/2010/main" val="38537526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9076C45-3888-4E8D-A205-4C4A6D511155}" type="datetimeFigureOut">
              <a:rPr lang="en-US" smtClean="0"/>
              <a:t>5/9/16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C992C3B-A36A-4553-90A2-3A7DFBE4D9D5}" type="slidenum">
              <a:rPr lang="en-US" smtClean="0"/>
              <a:t>‹#›</a:t>
            </a:fld>
            <a:endParaRPr lang="en-US"/>
          </a:p>
        </p:txBody>
      </p:sp>
    </p:spTree>
    <p:extLst>
      <p:ext uri="{BB962C8B-B14F-4D97-AF65-F5344CB8AC3E}">
        <p14:creationId xmlns:p14="http://schemas.microsoft.com/office/powerpoint/2010/main" val="28320535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9076C45-3888-4E8D-A205-4C4A6D511155}" type="datetimeFigureOut">
              <a:rPr lang="en-US" smtClean="0"/>
              <a:t>5/9/16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C992C3B-A36A-4553-90A2-3A7DFBE4D9D5}" type="slidenum">
              <a:rPr lang="en-US" smtClean="0"/>
              <a:t>‹#›</a:t>
            </a:fld>
            <a:endParaRPr lang="en-US"/>
          </a:p>
        </p:txBody>
      </p:sp>
    </p:spTree>
    <p:extLst>
      <p:ext uri="{BB962C8B-B14F-4D97-AF65-F5344CB8AC3E}">
        <p14:creationId xmlns:p14="http://schemas.microsoft.com/office/powerpoint/2010/main" val="41038280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9076C45-3888-4E8D-A205-4C4A6D511155}" type="datetimeFigureOut">
              <a:rPr lang="en-US" smtClean="0"/>
              <a:t>5/9/16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C992C3B-A36A-4553-90A2-3A7DFBE4D9D5}" type="slidenum">
              <a:rPr lang="en-US" smtClean="0"/>
              <a:t>‹#›</a:t>
            </a:fld>
            <a:endParaRPr lang="en-US"/>
          </a:p>
        </p:txBody>
      </p:sp>
    </p:spTree>
    <p:extLst>
      <p:ext uri="{BB962C8B-B14F-4D97-AF65-F5344CB8AC3E}">
        <p14:creationId xmlns:p14="http://schemas.microsoft.com/office/powerpoint/2010/main" val="22283230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9076C45-3888-4E8D-A205-4C4A6D511155}" type="datetimeFigureOut">
              <a:rPr lang="en-US" smtClean="0"/>
              <a:t>5/9/16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C992C3B-A36A-4553-90A2-3A7DFBE4D9D5}" type="slidenum">
              <a:rPr lang="en-US" smtClean="0"/>
              <a:t>‹#›</a:t>
            </a:fld>
            <a:endParaRPr lang="en-US"/>
          </a:p>
        </p:txBody>
      </p:sp>
    </p:spTree>
    <p:extLst>
      <p:ext uri="{BB962C8B-B14F-4D97-AF65-F5344CB8AC3E}">
        <p14:creationId xmlns:p14="http://schemas.microsoft.com/office/powerpoint/2010/main" val="123934022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9076C45-3888-4E8D-A205-4C4A6D511155}" type="datetimeFigureOut">
              <a:rPr lang="en-US" smtClean="0"/>
              <a:t>5/9/16</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C992C3B-A36A-4553-90A2-3A7DFBE4D9D5}" type="slidenum">
              <a:rPr lang="en-US" smtClean="0"/>
              <a:t>‹#›</a:t>
            </a:fld>
            <a:endParaRPr lang="en-US"/>
          </a:p>
        </p:txBody>
      </p:sp>
    </p:spTree>
    <p:extLst>
      <p:ext uri="{BB962C8B-B14F-4D97-AF65-F5344CB8AC3E}">
        <p14:creationId xmlns:p14="http://schemas.microsoft.com/office/powerpoint/2010/main" val="387895509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 Id="rId3" Type="http://schemas.openxmlformats.org/officeDocument/2006/relationships/image" Target="../media/image2.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Activity 3</a:t>
            </a:r>
            <a:br>
              <a:rPr lang="en-US" dirty="0" smtClean="0"/>
            </a:br>
            <a:r>
              <a:rPr lang="en-US" dirty="0" smtClean="0"/>
              <a:t>Environmental impacts of fuel use</a:t>
            </a:r>
            <a:endParaRPr lang="en-US" dirty="0"/>
          </a:p>
        </p:txBody>
      </p:sp>
      <p:pic>
        <p:nvPicPr>
          <p:cNvPr id="4" name="Picture 3" descr="corn-984635_960_720.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323432" y="3602038"/>
            <a:ext cx="3331566" cy="2498674"/>
          </a:xfrm>
          <a:prstGeom prst="rect">
            <a:avLst/>
          </a:prstGeom>
        </p:spPr>
      </p:pic>
      <p:pic>
        <p:nvPicPr>
          <p:cNvPr id="3" name="Picture 2" descr="WI-Energy-Institute_4c_C copy.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04204" y="5195225"/>
            <a:ext cx="2940381" cy="1456543"/>
          </a:xfrm>
          <a:prstGeom prst="rect">
            <a:avLst/>
          </a:prstGeom>
        </p:spPr>
      </p:pic>
    </p:spTree>
    <p:extLst>
      <p:ext uri="{BB962C8B-B14F-4D97-AF65-F5344CB8AC3E}">
        <p14:creationId xmlns:p14="http://schemas.microsoft.com/office/powerpoint/2010/main" val="15162624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7"/>
          <p:cNvGraphicFramePr>
            <a:graphicFrameLocks noGrp="1"/>
          </p:cNvGraphicFramePr>
          <p:nvPr>
            <p:extLst>
              <p:ext uri="{D42A27DB-BD31-4B8C-83A1-F6EECF244321}">
                <p14:modId xmlns:p14="http://schemas.microsoft.com/office/powerpoint/2010/main" val="1998369274"/>
              </p:ext>
            </p:extLst>
          </p:nvPr>
        </p:nvGraphicFramePr>
        <p:xfrm>
          <a:off x="873185" y="1885456"/>
          <a:ext cx="10633198" cy="4686300"/>
        </p:xfrm>
        <a:graphic>
          <a:graphicData uri="http://schemas.openxmlformats.org/drawingml/2006/table">
            <a:tbl>
              <a:tblPr firstRow="1" firstCol="1" bandRow="1">
                <a:tableStyleId>{5940675A-B579-460E-94D1-54222C63F5DA}</a:tableStyleId>
              </a:tblPr>
              <a:tblGrid>
                <a:gridCol w="2763119"/>
                <a:gridCol w="2881985"/>
                <a:gridCol w="2494047"/>
                <a:gridCol w="2494047"/>
              </a:tblGrid>
              <a:tr h="418353">
                <a:tc>
                  <a:txBody>
                    <a:bodyPr/>
                    <a:lstStyle/>
                    <a:p>
                      <a:pPr marL="0" marR="0" algn="ctr">
                        <a:lnSpc>
                          <a:spcPct val="115000"/>
                        </a:lnSpc>
                        <a:spcBef>
                          <a:spcPts val="0"/>
                        </a:spcBef>
                        <a:spcAft>
                          <a:spcPts val="0"/>
                        </a:spcAft>
                      </a:pPr>
                      <a:r>
                        <a:rPr lang="en-US" sz="1800" b="1" dirty="0">
                          <a:effectLst/>
                        </a:rPr>
                        <a:t>Matter</a:t>
                      </a:r>
                      <a:endParaRPr lang="en-US" sz="1800" b="1" dirty="0">
                        <a:effectLst/>
                        <a:latin typeface="Calibri" charset="0"/>
                        <a:ea typeface="Calibri" charset="0"/>
                        <a:cs typeface="Times New Roman" charset="0"/>
                      </a:endParaRPr>
                    </a:p>
                  </a:txBody>
                  <a:tcPr marL="49169" marR="49169" marT="0" marB="0" anchor="ctr"/>
                </a:tc>
                <a:tc>
                  <a:txBody>
                    <a:bodyPr/>
                    <a:lstStyle/>
                    <a:p>
                      <a:pPr marL="0" marR="0" algn="ctr">
                        <a:lnSpc>
                          <a:spcPct val="115000"/>
                        </a:lnSpc>
                        <a:spcBef>
                          <a:spcPts val="0"/>
                        </a:spcBef>
                        <a:spcAft>
                          <a:spcPts val="0"/>
                        </a:spcAft>
                      </a:pPr>
                      <a:r>
                        <a:rPr lang="en-US" sz="1800" b="1" dirty="0">
                          <a:effectLst/>
                        </a:rPr>
                        <a:t>Energy</a:t>
                      </a:r>
                      <a:endParaRPr lang="en-US" sz="1800" b="1" dirty="0">
                        <a:effectLst/>
                        <a:latin typeface="Calibri" charset="0"/>
                        <a:ea typeface="Calibri" charset="0"/>
                        <a:cs typeface="Times New Roman" charset="0"/>
                      </a:endParaRPr>
                    </a:p>
                  </a:txBody>
                  <a:tcPr marL="49169" marR="49169" marT="0" marB="0" anchor="ctr"/>
                </a:tc>
                <a:tc rowSpan="2">
                  <a:txBody>
                    <a:bodyPr/>
                    <a:lstStyle/>
                    <a:p>
                      <a:pPr marL="0" marR="0" algn="ctr">
                        <a:lnSpc>
                          <a:spcPct val="115000"/>
                        </a:lnSpc>
                        <a:spcBef>
                          <a:spcPts val="0"/>
                        </a:spcBef>
                        <a:spcAft>
                          <a:spcPts val="0"/>
                        </a:spcAft>
                      </a:pPr>
                      <a:r>
                        <a:rPr lang="en-US" sz="1800" b="1" dirty="0" smtClean="0">
                          <a:effectLst/>
                        </a:rPr>
                        <a:t>Additional </a:t>
                      </a:r>
                      <a:r>
                        <a:rPr lang="en-US" sz="1800" b="1" dirty="0">
                          <a:effectLst/>
                        </a:rPr>
                        <a:t>Energy Inputs</a:t>
                      </a:r>
                      <a:endParaRPr lang="en-US" sz="1800" b="1" dirty="0">
                        <a:effectLst/>
                        <a:latin typeface="Calibri" charset="0"/>
                        <a:ea typeface="Calibri" charset="0"/>
                        <a:cs typeface="Times New Roman" charset="0"/>
                      </a:endParaRPr>
                    </a:p>
                  </a:txBody>
                  <a:tcPr marL="49169" marR="49169" marT="0" marB="0" anchor="ctr"/>
                </a:tc>
                <a:tc rowSpan="2">
                  <a:txBody>
                    <a:bodyPr/>
                    <a:lstStyle/>
                    <a:p>
                      <a:pPr marL="0" marR="0" algn="ctr">
                        <a:lnSpc>
                          <a:spcPct val="115000"/>
                        </a:lnSpc>
                        <a:spcBef>
                          <a:spcPts val="0"/>
                        </a:spcBef>
                        <a:spcAft>
                          <a:spcPts val="0"/>
                        </a:spcAft>
                      </a:pPr>
                      <a:r>
                        <a:rPr lang="en-US" sz="1800" b="1" dirty="0">
                          <a:effectLst/>
                        </a:rPr>
                        <a:t> </a:t>
                      </a:r>
                      <a:r>
                        <a:rPr lang="en-US" sz="1800" b="1" dirty="0" smtClean="0">
                          <a:effectLst/>
                        </a:rPr>
                        <a:t>Environmental </a:t>
                      </a:r>
                      <a:endParaRPr lang="en-US" sz="1800" b="1" dirty="0">
                        <a:effectLst/>
                      </a:endParaRPr>
                    </a:p>
                    <a:p>
                      <a:pPr marL="0" marR="0" algn="ctr">
                        <a:lnSpc>
                          <a:spcPct val="115000"/>
                        </a:lnSpc>
                        <a:spcBef>
                          <a:spcPts val="0"/>
                        </a:spcBef>
                        <a:spcAft>
                          <a:spcPts val="0"/>
                        </a:spcAft>
                      </a:pPr>
                      <a:r>
                        <a:rPr lang="en-US" sz="1800" b="1" dirty="0">
                          <a:effectLst/>
                        </a:rPr>
                        <a:t>Effects</a:t>
                      </a:r>
                      <a:endParaRPr lang="en-US" sz="1800" b="1" dirty="0">
                        <a:effectLst/>
                        <a:latin typeface="Calibri" charset="0"/>
                        <a:ea typeface="Calibri" charset="0"/>
                        <a:cs typeface="Times New Roman" charset="0"/>
                      </a:endParaRPr>
                    </a:p>
                  </a:txBody>
                  <a:tcPr marL="49169" marR="49169" marT="0" marB="0" anchor="ctr"/>
                </a:tc>
              </a:tr>
              <a:tr h="639482">
                <a:tc rowSpan="2">
                  <a:txBody>
                    <a:bodyPr/>
                    <a:lstStyle/>
                    <a:p>
                      <a:pPr marL="0" marR="0" algn="ctr">
                        <a:lnSpc>
                          <a:spcPct val="115000"/>
                        </a:lnSpc>
                        <a:spcBef>
                          <a:spcPts val="0"/>
                        </a:spcBef>
                        <a:spcAft>
                          <a:spcPts val="0"/>
                        </a:spcAft>
                      </a:pPr>
                      <a:endParaRPr lang="en-US" sz="1800" b="0" i="1" dirty="0">
                        <a:solidFill>
                          <a:srgbClr val="00B0F0"/>
                        </a:solidFill>
                        <a:effectLst/>
                        <a:latin typeface="Calibri" charset="0"/>
                        <a:ea typeface="Calibri" charset="0"/>
                        <a:cs typeface="Times New Roman" charset="0"/>
                      </a:endParaRPr>
                    </a:p>
                  </a:txBody>
                  <a:tcPr marL="49169" marR="49169" marT="0" marB="0" anchor="ctr"/>
                </a:tc>
                <a:tc rowSpan="2">
                  <a:txBody>
                    <a:bodyPr/>
                    <a:lstStyle/>
                    <a:p>
                      <a:pPr marL="0" marR="0" indent="0" algn="ctr" defTabSz="914400" rtl="0" eaLnBrk="1" fontAlgn="auto" latinLnBrk="0" hangingPunct="1">
                        <a:lnSpc>
                          <a:spcPct val="115000"/>
                        </a:lnSpc>
                        <a:spcBef>
                          <a:spcPts val="0"/>
                        </a:spcBef>
                        <a:spcAft>
                          <a:spcPts val="0"/>
                        </a:spcAft>
                        <a:buClrTx/>
                        <a:buSzTx/>
                        <a:buFontTx/>
                        <a:buNone/>
                        <a:tabLst/>
                        <a:defRPr/>
                      </a:pPr>
                      <a:endParaRPr lang="en-US" i="1" dirty="0" smtClean="0">
                        <a:solidFill>
                          <a:srgbClr val="0070C0"/>
                        </a:solidFill>
                      </a:endParaRPr>
                    </a:p>
                  </a:txBody>
                  <a:tcPr marL="49169" marR="49169" marT="0" marB="0" anchor="ctr"/>
                </a:tc>
                <a:tc vMerge="1">
                  <a:txBody>
                    <a:bodyPr/>
                    <a:lstStyle/>
                    <a:p>
                      <a:endParaRPr lang="en-US"/>
                    </a:p>
                  </a:txBody>
                  <a:tcPr/>
                </a:tc>
                <a:tc vMerge="1">
                  <a:txBody>
                    <a:bodyPr/>
                    <a:lstStyle/>
                    <a:p>
                      <a:endParaRPr lang="en-US"/>
                    </a:p>
                  </a:txBody>
                  <a:tcPr/>
                </a:tc>
              </a:tr>
              <a:tr h="1010024">
                <a:tc vMerge="1">
                  <a:txBody>
                    <a:bodyPr/>
                    <a:lstStyle/>
                    <a:p>
                      <a:endParaRPr lang="en-US"/>
                    </a:p>
                  </a:txBody>
                  <a:tcPr/>
                </a:tc>
                <a:tc vMerge="1">
                  <a:txBody>
                    <a:bodyPr/>
                    <a:lstStyle/>
                    <a:p>
                      <a:endParaRPr lang="en-US"/>
                    </a:p>
                  </a:txBody>
                  <a:tcPr/>
                </a:tc>
                <a:tc rowSpan="3">
                  <a:txBody>
                    <a:bodyPr/>
                    <a:lstStyle/>
                    <a:p>
                      <a:pPr marL="0" marR="0" algn="ctr">
                        <a:lnSpc>
                          <a:spcPct val="115000"/>
                        </a:lnSpc>
                        <a:spcBef>
                          <a:spcPts val="0"/>
                        </a:spcBef>
                        <a:spcAft>
                          <a:spcPts val="0"/>
                        </a:spcAft>
                      </a:pPr>
                      <a:endParaRPr lang="en-US" sz="1800" i="1" dirty="0">
                        <a:solidFill>
                          <a:srgbClr val="3970C0"/>
                        </a:solidFill>
                        <a:effectLst/>
                        <a:latin typeface="Calibri" charset="0"/>
                        <a:ea typeface="Calibri" charset="0"/>
                        <a:cs typeface="Times New Roman" charset="0"/>
                      </a:endParaRPr>
                    </a:p>
                  </a:txBody>
                  <a:tcPr marL="49169" marR="49169" marT="0" marB="0" anchor="ctr"/>
                </a:tc>
                <a:tc rowSpan="3">
                  <a:txBody>
                    <a:bodyPr/>
                    <a:lstStyle/>
                    <a:p>
                      <a:pPr marL="0" marR="0" algn="ctr">
                        <a:lnSpc>
                          <a:spcPct val="115000"/>
                        </a:lnSpc>
                        <a:spcBef>
                          <a:spcPts val="0"/>
                        </a:spcBef>
                        <a:spcAft>
                          <a:spcPts val="0"/>
                        </a:spcAft>
                      </a:pPr>
                      <a:endParaRPr lang="en-US" sz="1800" i="1" dirty="0">
                        <a:solidFill>
                          <a:srgbClr val="5B9BD5"/>
                        </a:solidFill>
                        <a:effectLst/>
                        <a:latin typeface="Calibri" charset="0"/>
                        <a:ea typeface="Calibri" charset="0"/>
                        <a:cs typeface="Times New Roman" charset="0"/>
                      </a:endParaRPr>
                    </a:p>
                  </a:txBody>
                  <a:tcPr marL="49169" marR="49169" marT="0" marB="0" anchor="ctr"/>
                </a:tc>
              </a:tr>
              <a:tr h="861078">
                <a:tc gridSpan="2">
                  <a:txBody>
                    <a:bodyPr/>
                    <a:lstStyle/>
                    <a:p>
                      <a:pPr marL="0" marR="0" algn="l">
                        <a:lnSpc>
                          <a:spcPct val="115000"/>
                        </a:lnSpc>
                        <a:spcBef>
                          <a:spcPts val="0"/>
                        </a:spcBef>
                        <a:spcAft>
                          <a:spcPts val="0"/>
                        </a:spcAft>
                      </a:pPr>
                      <a:r>
                        <a:rPr lang="en-US" sz="1800" b="1" dirty="0">
                          <a:effectLst/>
                        </a:rPr>
                        <a:t>Process: </a:t>
                      </a:r>
                      <a:r>
                        <a:rPr lang="en-US" sz="1800" i="1" dirty="0" smtClean="0">
                          <a:solidFill>
                            <a:srgbClr val="3970C0"/>
                          </a:solidFill>
                          <a:effectLst/>
                        </a:rPr>
                        <a:t>Combustion of ethanol (with gasoline)</a:t>
                      </a:r>
                      <a:endParaRPr lang="en-US" sz="1800" i="1" dirty="0">
                        <a:solidFill>
                          <a:srgbClr val="3970C0"/>
                        </a:solidFill>
                        <a:effectLst/>
                      </a:endParaRPr>
                    </a:p>
                    <a:p>
                      <a:pPr marL="0" marR="0" algn="l">
                        <a:lnSpc>
                          <a:spcPct val="115000"/>
                        </a:lnSpc>
                        <a:spcBef>
                          <a:spcPts val="0"/>
                        </a:spcBef>
                        <a:spcAft>
                          <a:spcPts val="0"/>
                        </a:spcAft>
                      </a:pPr>
                      <a:r>
                        <a:rPr lang="en-US" sz="1800" b="1" dirty="0">
                          <a:effectLst/>
                        </a:rPr>
                        <a:t>Location</a:t>
                      </a:r>
                      <a:r>
                        <a:rPr lang="en-US" sz="1800" b="1" dirty="0" smtClean="0">
                          <a:effectLst/>
                        </a:rPr>
                        <a:t>:</a:t>
                      </a:r>
                      <a:r>
                        <a:rPr lang="en-US" sz="1800" dirty="0" smtClean="0">
                          <a:effectLst/>
                        </a:rPr>
                        <a:t> </a:t>
                      </a:r>
                      <a:r>
                        <a:rPr lang="en-US" sz="1800" i="1" dirty="0" smtClean="0">
                          <a:solidFill>
                            <a:srgbClr val="3970C0"/>
                          </a:solidFill>
                          <a:effectLst/>
                        </a:rPr>
                        <a:t>Car</a:t>
                      </a:r>
                      <a:endParaRPr lang="en-US" sz="1800" dirty="0">
                        <a:solidFill>
                          <a:srgbClr val="3970C0"/>
                        </a:solidFill>
                        <a:effectLst/>
                        <a:latin typeface="Calibri" charset="0"/>
                        <a:ea typeface="Calibri" charset="0"/>
                        <a:cs typeface="Times New Roman" charset="0"/>
                      </a:endParaRPr>
                    </a:p>
                  </a:txBody>
                  <a:tcPr marL="49169" marR="49169" marT="0" marB="0" anchor="ctr"/>
                </a:tc>
                <a:tc hMerge="1">
                  <a:txBody>
                    <a:bodyPr/>
                    <a:lstStyle/>
                    <a:p>
                      <a:endParaRPr lang="en-US"/>
                    </a:p>
                  </a:txBody>
                  <a:tcPr/>
                </a:tc>
                <a:tc vMerge="1">
                  <a:txBody>
                    <a:bodyPr/>
                    <a:lstStyle/>
                    <a:p>
                      <a:endParaRPr lang="en-US"/>
                    </a:p>
                  </a:txBody>
                  <a:tcPr/>
                </a:tc>
                <a:tc vMerge="1">
                  <a:txBody>
                    <a:bodyPr/>
                    <a:lstStyle/>
                    <a:p>
                      <a:endParaRPr lang="en-US"/>
                    </a:p>
                  </a:txBody>
                  <a:tcPr/>
                </a:tc>
              </a:tr>
              <a:tr h="1757363">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endParaRPr lang="en-US" i="1" dirty="0" smtClean="0">
                        <a:solidFill>
                          <a:srgbClr val="0070C0"/>
                        </a:solidFill>
                      </a:endParaRPr>
                    </a:p>
                  </a:txBody>
                  <a:tcPr marL="49169" marR="49169" marT="0" marB="0" anchor="ct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endParaRPr lang="en-US" i="1" dirty="0" smtClean="0">
                        <a:solidFill>
                          <a:srgbClr val="0070C0"/>
                        </a:solidFill>
                      </a:endParaRPr>
                    </a:p>
                  </a:txBody>
                  <a:tcPr marL="49169" marR="49169" marT="0" marB="0" anchor="ctr"/>
                </a:tc>
                <a:tc vMerge="1">
                  <a:txBody>
                    <a:bodyPr/>
                    <a:lstStyle/>
                    <a:p>
                      <a:endParaRPr lang="en-US"/>
                    </a:p>
                  </a:txBody>
                  <a:tcPr/>
                </a:tc>
                <a:tc vMerge="1">
                  <a:txBody>
                    <a:bodyPr/>
                    <a:lstStyle/>
                    <a:p>
                      <a:endParaRPr lang="en-US"/>
                    </a:p>
                  </a:txBody>
                  <a:tcPr/>
                </a:tc>
              </a:tr>
            </a:tbl>
          </a:graphicData>
        </a:graphic>
      </p:graphicFrame>
      <p:sp>
        <p:nvSpPr>
          <p:cNvPr id="2" name="Title 1"/>
          <p:cNvSpPr>
            <a:spLocks noGrp="1"/>
          </p:cNvSpPr>
          <p:nvPr>
            <p:ph type="title"/>
          </p:nvPr>
        </p:nvSpPr>
        <p:spPr>
          <a:xfrm>
            <a:off x="931984" y="388571"/>
            <a:ext cx="10515600" cy="1325563"/>
          </a:xfrm>
        </p:spPr>
        <p:txBody>
          <a:bodyPr/>
          <a:lstStyle/>
          <a:p>
            <a:r>
              <a:rPr lang="en-US" dirty="0" smtClean="0"/>
              <a:t>A sample environmental impact map</a:t>
            </a:r>
            <a:br>
              <a:rPr lang="en-US" dirty="0" smtClean="0"/>
            </a:br>
            <a:r>
              <a:rPr lang="en-US" dirty="0" smtClean="0"/>
              <a:t>Ethanol from grain/corn</a:t>
            </a:r>
            <a:endParaRPr lang="en-US" dirty="0"/>
          </a:p>
        </p:txBody>
      </p:sp>
      <p:cxnSp>
        <p:nvCxnSpPr>
          <p:cNvPr id="5" name="Straight Arrow Connector 4"/>
          <p:cNvCxnSpPr/>
          <p:nvPr/>
        </p:nvCxnSpPr>
        <p:spPr>
          <a:xfrm>
            <a:off x="1754659" y="3418405"/>
            <a:ext cx="210065" cy="498687"/>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1162011" y="2495075"/>
            <a:ext cx="987671" cy="923330"/>
          </a:xfrm>
          <a:prstGeom prst="rect">
            <a:avLst/>
          </a:prstGeom>
          <a:noFill/>
        </p:spPr>
        <p:txBody>
          <a:bodyPr wrap="square" rtlCol="0">
            <a:spAutoFit/>
          </a:bodyPr>
          <a:lstStyle/>
          <a:p>
            <a:pPr algn="ctr"/>
            <a:r>
              <a:rPr lang="en-US" i="1" dirty="0" smtClean="0">
                <a:solidFill>
                  <a:srgbClr val="0070C0"/>
                </a:solidFill>
              </a:rPr>
              <a:t>Ethanol gasoline mix</a:t>
            </a:r>
            <a:endParaRPr lang="en-US" i="1" dirty="0">
              <a:solidFill>
                <a:srgbClr val="0070C0"/>
              </a:solidFill>
            </a:endParaRPr>
          </a:p>
        </p:txBody>
      </p:sp>
    </p:spTree>
    <p:extLst>
      <p:ext uri="{BB962C8B-B14F-4D97-AF65-F5344CB8AC3E}">
        <p14:creationId xmlns:p14="http://schemas.microsoft.com/office/powerpoint/2010/main" val="30900411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7" name="Table 16"/>
          <p:cNvGraphicFramePr>
            <a:graphicFrameLocks noGrp="1"/>
          </p:cNvGraphicFramePr>
          <p:nvPr>
            <p:extLst>
              <p:ext uri="{D42A27DB-BD31-4B8C-83A1-F6EECF244321}">
                <p14:modId xmlns:p14="http://schemas.microsoft.com/office/powerpoint/2010/main" val="2561966828"/>
              </p:ext>
            </p:extLst>
          </p:nvPr>
        </p:nvGraphicFramePr>
        <p:xfrm>
          <a:off x="873185" y="1885456"/>
          <a:ext cx="10633198" cy="4686300"/>
        </p:xfrm>
        <a:graphic>
          <a:graphicData uri="http://schemas.openxmlformats.org/drawingml/2006/table">
            <a:tbl>
              <a:tblPr firstRow="1" firstCol="1" bandRow="1">
                <a:tableStyleId>{5940675A-B579-460E-94D1-54222C63F5DA}</a:tableStyleId>
              </a:tblPr>
              <a:tblGrid>
                <a:gridCol w="2763119"/>
                <a:gridCol w="2881985"/>
                <a:gridCol w="2494047"/>
                <a:gridCol w="2494047"/>
              </a:tblGrid>
              <a:tr h="418353">
                <a:tc>
                  <a:txBody>
                    <a:bodyPr/>
                    <a:lstStyle/>
                    <a:p>
                      <a:pPr marL="0" marR="0" algn="ctr">
                        <a:lnSpc>
                          <a:spcPct val="115000"/>
                        </a:lnSpc>
                        <a:spcBef>
                          <a:spcPts val="0"/>
                        </a:spcBef>
                        <a:spcAft>
                          <a:spcPts val="0"/>
                        </a:spcAft>
                      </a:pPr>
                      <a:r>
                        <a:rPr lang="en-US" sz="1800" b="1" dirty="0">
                          <a:effectLst/>
                        </a:rPr>
                        <a:t>Matter</a:t>
                      </a:r>
                      <a:endParaRPr lang="en-US" sz="1800" b="1" dirty="0">
                        <a:effectLst/>
                        <a:latin typeface="Calibri" charset="0"/>
                        <a:ea typeface="Calibri" charset="0"/>
                        <a:cs typeface="Times New Roman" charset="0"/>
                      </a:endParaRPr>
                    </a:p>
                  </a:txBody>
                  <a:tcPr marL="49169" marR="49169" marT="0" marB="0" anchor="ctr"/>
                </a:tc>
                <a:tc>
                  <a:txBody>
                    <a:bodyPr/>
                    <a:lstStyle/>
                    <a:p>
                      <a:pPr marL="0" marR="0" algn="ctr">
                        <a:lnSpc>
                          <a:spcPct val="115000"/>
                        </a:lnSpc>
                        <a:spcBef>
                          <a:spcPts val="0"/>
                        </a:spcBef>
                        <a:spcAft>
                          <a:spcPts val="0"/>
                        </a:spcAft>
                      </a:pPr>
                      <a:r>
                        <a:rPr lang="en-US" sz="1800" b="1" dirty="0">
                          <a:effectLst/>
                        </a:rPr>
                        <a:t>Energy</a:t>
                      </a:r>
                      <a:endParaRPr lang="en-US" sz="1800" b="1" dirty="0">
                        <a:effectLst/>
                        <a:latin typeface="Calibri" charset="0"/>
                        <a:ea typeface="Calibri" charset="0"/>
                        <a:cs typeface="Times New Roman" charset="0"/>
                      </a:endParaRPr>
                    </a:p>
                  </a:txBody>
                  <a:tcPr marL="49169" marR="49169" marT="0" marB="0" anchor="ctr"/>
                </a:tc>
                <a:tc rowSpan="2">
                  <a:txBody>
                    <a:bodyPr/>
                    <a:lstStyle/>
                    <a:p>
                      <a:pPr marL="0" marR="0" algn="ctr">
                        <a:lnSpc>
                          <a:spcPct val="115000"/>
                        </a:lnSpc>
                        <a:spcBef>
                          <a:spcPts val="0"/>
                        </a:spcBef>
                        <a:spcAft>
                          <a:spcPts val="0"/>
                        </a:spcAft>
                      </a:pPr>
                      <a:r>
                        <a:rPr lang="en-US" sz="1800" b="1" dirty="0" smtClean="0">
                          <a:effectLst/>
                        </a:rPr>
                        <a:t>Additional </a:t>
                      </a:r>
                      <a:r>
                        <a:rPr lang="en-US" sz="1800" b="1" dirty="0">
                          <a:effectLst/>
                        </a:rPr>
                        <a:t>Energy Inputs</a:t>
                      </a:r>
                      <a:endParaRPr lang="en-US" sz="1800" b="1" dirty="0">
                        <a:effectLst/>
                        <a:latin typeface="Calibri" charset="0"/>
                        <a:ea typeface="Calibri" charset="0"/>
                        <a:cs typeface="Times New Roman" charset="0"/>
                      </a:endParaRPr>
                    </a:p>
                  </a:txBody>
                  <a:tcPr marL="49169" marR="49169" marT="0" marB="0" anchor="ctr"/>
                </a:tc>
                <a:tc rowSpan="2">
                  <a:txBody>
                    <a:bodyPr/>
                    <a:lstStyle/>
                    <a:p>
                      <a:pPr marL="0" marR="0" algn="ctr">
                        <a:lnSpc>
                          <a:spcPct val="115000"/>
                        </a:lnSpc>
                        <a:spcBef>
                          <a:spcPts val="0"/>
                        </a:spcBef>
                        <a:spcAft>
                          <a:spcPts val="0"/>
                        </a:spcAft>
                      </a:pPr>
                      <a:r>
                        <a:rPr lang="en-US" sz="1800" b="1" dirty="0">
                          <a:effectLst/>
                        </a:rPr>
                        <a:t> </a:t>
                      </a:r>
                      <a:r>
                        <a:rPr lang="en-US" sz="1800" b="1" dirty="0" smtClean="0">
                          <a:effectLst/>
                        </a:rPr>
                        <a:t>Environmental </a:t>
                      </a:r>
                      <a:endParaRPr lang="en-US" sz="1800" b="1" dirty="0">
                        <a:effectLst/>
                      </a:endParaRPr>
                    </a:p>
                    <a:p>
                      <a:pPr marL="0" marR="0" algn="ctr">
                        <a:lnSpc>
                          <a:spcPct val="115000"/>
                        </a:lnSpc>
                        <a:spcBef>
                          <a:spcPts val="0"/>
                        </a:spcBef>
                        <a:spcAft>
                          <a:spcPts val="0"/>
                        </a:spcAft>
                      </a:pPr>
                      <a:r>
                        <a:rPr lang="en-US" sz="1800" b="1" dirty="0">
                          <a:effectLst/>
                        </a:rPr>
                        <a:t>Effects</a:t>
                      </a:r>
                      <a:endParaRPr lang="en-US" sz="1800" b="1" dirty="0">
                        <a:effectLst/>
                        <a:latin typeface="Calibri" charset="0"/>
                        <a:ea typeface="Calibri" charset="0"/>
                        <a:cs typeface="Times New Roman" charset="0"/>
                      </a:endParaRPr>
                    </a:p>
                  </a:txBody>
                  <a:tcPr marL="49169" marR="49169" marT="0" marB="0" anchor="ctr"/>
                </a:tc>
              </a:tr>
              <a:tr h="639482">
                <a:tc rowSpan="2">
                  <a:txBody>
                    <a:bodyPr/>
                    <a:lstStyle/>
                    <a:p>
                      <a:pPr marL="0" marR="0" algn="ctr">
                        <a:lnSpc>
                          <a:spcPct val="115000"/>
                        </a:lnSpc>
                        <a:spcBef>
                          <a:spcPts val="0"/>
                        </a:spcBef>
                        <a:spcAft>
                          <a:spcPts val="0"/>
                        </a:spcAft>
                      </a:pPr>
                      <a:endParaRPr lang="en-US" sz="1800" b="0" i="1" dirty="0">
                        <a:solidFill>
                          <a:srgbClr val="00B0F0"/>
                        </a:solidFill>
                        <a:effectLst/>
                        <a:latin typeface="Calibri" charset="0"/>
                        <a:ea typeface="Calibri" charset="0"/>
                        <a:cs typeface="Times New Roman" charset="0"/>
                      </a:endParaRPr>
                    </a:p>
                  </a:txBody>
                  <a:tcPr marL="49169" marR="49169" marT="0" marB="0" anchor="ctr"/>
                </a:tc>
                <a:tc rowSpan="2">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US" i="1" dirty="0" smtClean="0">
                          <a:solidFill>
                            <a:srgbClr val="0070C0"/>
                          </a:solidFill>
                        </a:rPr>
                        <a:t>Chemical potential energy</a:t>
                      </a:r>
                    </a:p>
                    <a:p>
                      <a:pPr marL="0" marR="0" indent="0" algn="ctr" defTabSz="914400" rtl="0" eaLnBrk="1" fontAlgn="auto" latinLnBrk="0" hangingPunct="1">
                        <a:lnSpc>
                          <a:spcPct val="115000"/>
                        </a:lnSpc>
                        <a:spcBef>
                          <a:spcPts val="0"/>
                        </a:spcBef>
                        <a:spcAft>
                          <a:spcPts val="0"/>
                        </a:spcAft>
                        <a:buClrTx/>
                        <a:buSzTx/>
                        <a:buFontTx/>
                        <a:buNone/>
                        <a:tabLst/>
                        <a:defRPr/>
                      </a:pPr>
                      <a:endParaRPr lang="en-US" i="1" dirty="0" smtClean="0">
                        <a:solidFill>
                          <a:srgbClr val="0070C0"/>
                        </a:solidFill>
                      </a:endParaRPr>
                    </a:p>
                  </a:txBody>
                  <a:tcPr marL="49169" marR="49169" marT="0" marB="0" anchor="ctr"/>
                </a:tc>
                <a:tc vMerge="1">
                  <a:txBody>
                    <a:bodyPr/>
                    <a:lstStyle/>
                    <a:p>
                      <a:endParaRPr lang="en-US"/>
                    </a:p>
                  </a:txBody>
                  <a:tcPr/>
                </a:tc>
                <a:tc vMerge="1">
                  <a:txBody>
                    <a:bodyPr/>
                    <a:lstStyle/>
                    <a:p>
                      <a:endParaRPr lang="en-US"/>
                    </a:p>
                  </a:txBody>
                  <a:tcPr/>
                </a:tc>
              </a:tr>
              <a:tr h="1010024">
                <a:tc vMerge="1">
                  <a:txBody>
                    <a:bodyPr/>
                    <a:lstStyle/>
                    <a:p>
                      <a:endParaRPr lang="en-US"/>
                    </a:p>
                  </a:txBody>
                  <a:tcPr/>
                </a:tc>
                <a:tc vMerge="1">
                  <a:txBody>
                    <a:bodyPr/>
                    <a:lstStyle/>
                    <a:p>
                      <a:endParaRPr lang="en-US"/>
                    </a:p>
                  </a:txBody>
                  <a:tcPr/>
                </a:tc>
                <a:tc rowSpan="3">
                  <a:txBody>
                    <a:bodyPr/>
                    <a:lstStyle/>
                    <a:p>
                      <a:pPr marL="0" marR="0" algn="ctr">
                        <a:lnSpc>
                          <a:spcPct val="115000"/>
                        </a:lnSpc>
                        <a:spcBef>
                          <a:spcPts val="0"/>
                        </a:spcBef>
                        <a:spcAft>
                          <a:spcPts val="0"/>
                        </a:spcAft>
                      </a:pPr>
                      <a:endParaRPr lang="en-US" sz="1800" i="1" dirty="0">
                        <a:solidFill>
                          <a:srgbClr val="3970C0"/>
                        </a:solidFill>
                        <a:effectLst/>
                        <a:latin typeface="Calibri" charset="0"/>
                        <a:ea typeface="Calibri" charset="0"/>
                        <a:cs typeface="Times New Roman" charset="0"/>
                      </a:endParaRPr>
                    </a:p>
                  </a:txBody>
                  <a:tcPr marL="49169" marR="49169" marT="0" marB="0" anchor="ctr"/>
                </a:tc>
                <a:tc rowSpan="3">
                  <a:txBody>
                    <a:bodyPr/>
                    <a:lstStyle/>
                    <a:p>
                      <a:pPr marL="0" marR="0" algn="ctr">
                        <a:lnSpc>
                          <a:spcPct val="115000"/>
                        </a:lnSpc>
                        <a:spcBef>
                          <a:spcPts val="0"/>
                        </a:spcBef>
                        <a:spcAft>
                          <a:spcPts val="0"/>
                        </a:spcAft>
                      </a:pPr>
                      <a:endParaRPr lang="en-US" sz="1800" i="1" dirty="0">
                        <a:solidFill>
                          <a:srgbClr val="5B9BD5"/>
                        </a:solidFill>
                        <a:effectLst/>
                        <a:latin typeface="Calibri" charset="0"/>
                        <a:ea typeface="Calibri" charset="0"/>
                        <a:cs typeface="Times New Roman" charset="0"/>
                      </a:endParaRPr>
                    </a:p>
                  </a:txBody>
                  <a:tcPr marL="49169" marR="49169" marT="0" marB="0" anchor="ctr"/>
                </a:tc>
              </a:tr>
              <a:tr h="861078">
                <a:tc gridSpan="2">
                  <a:txBody>
                    <a:bodyPr/>
                    <a:lstStyle/>
                    <a:p>
                      <a:pPr marL="0" marR="0" algn="l">
                        <a:lnSpc>
                          <a:spcPct val="115000"/>
                        </a:lnSpc>
                        <a:spcBef>
                          <a:spcPts val="0"/>
                        </a:spcBef>
                        <a:spcAft>
                          <a:spcPts val="0"/>
                        </a:spcAft>
                      </a:pPr>
                      <a:r>
                        <a:rPr lang="en-US" sz="1800" b="1" dirty="0">
                          <a:effectLst/>
                        </a:rPr>
                        <a:t>Process: </a:t>
                      </a:r>
                      <a:r>
                        <a:rPr lang="en-US" sz="1800" i="1" dirty="0" smtClean="0">
                          <a:solidFill>
                            <a:srgbClr val="3970C0"/>
                          </a:solidFill>
                          <a:effectLst/>
                        </a:rPr>
                        <a:t>Combustion of ethanol (with gasoline)</a:t>
                      </a:r>
                      <a:endParaRPr lang="en-US" sz="1800" i="1" dirty="0">
                        <a:solidFill>
                          <a:srgbClr val="3970C0"/>
                        </a:solidFill>
                        <a:effectLst/>
                      </a:endParaRPr>
                    </a:p>
                    <a:p>
                      <a:pPr marL="0" marR="0" algn="l">
                        <a:lnSpc>
                          <a:spcPct val="115000"/>
                        </a:lnSpc>
                        <a:spcBef>
                          <a:spcPts val="0"/>
                        </a:spcBef>
                        <a:spcAft>
                          <a:spcPts val="0"/>
                        </a:spcAft>
                      </a:pPr>
                      <a:r>
                        <a:rPr lang="en-US" sz="1800" b="1" dirty="0">
                          <a:effectLst/>
                        </a:rPr>
                        <a:t>Location</a:t>
                      </a:r>
                      <a:r>
                        <a:rPr lang="en-US" sz="1800" b="1" dirty="0" smtClean="0">
                          <a:effectLst/>
                        </a:rPr>
                        <a:t>:</a:t>
                      </a:r>
                      <a:r>
                        <a:rPr lang="en-US" sz="1800" dirty="0" smtClean="0">
                          <a:effectLst/>
                        </a:rPr>
                        <a:t> </a:t>
                      </a:r>
                      <a:r>
                        <a:rPr lang="en-US" sz="1800" i="1" dirty="0" smtClean="0">
                          <a:solidFill>
                            <a:srgbClr val="3970C0"/>
                          </a:solidFill>
                          <a:effectLst/>
                        </a:rPr>
                        <a:t>Car</a:t>
                      </a:r>
                      <a:endParaRPr lang="en-US" sz="1800" dirty="0">
                        <a:solidFill>
                          <a:srgbClr val="3970C0"/>
                        </a:solidFill>
                        <a:effectLst/>
                        <a:latin typeface="Calibri" charset="0"/>
                        <a:ea typeface="Calibri" charset="0"/>
                        <a:cs typeface="Times New Roman" charset="0"/>
                      </a:endParaRPr>
                    </a:p>
                  </a:txBody>
                  <a:tcPr marL="49169" marR="49169" marT="0" marB="0" anchor="ctr"/>
                </a:tc>
                <a:tc hMerge="1">
                  <a:txBody>
                    <a:bodyPr/>
                    <a:lstStyle/>
                    <a:p>
                      <a:endParaRPr lang="en-US"/>
                    </a:p>
                  </a:txBody>
                  <a:tcPr/>
                </a:tc>
                <a:tc vMerge="1">
                  <a:txBody>
                    <a:bodyPr/>
                    <a:lstStyle/>
                    <a:p>
                      <a:endParaRPr lang="en-US"/>
                    </a:p>
                  </a:txBody>
                  <a:tcPr/>
                </a:tc>
                <a:tc vMerge="1">
                  <a:txBody>
                    <a:bodyPr/>
                    <a:lstStyle/>
                    <a:p>
                      <a:endParaRPr lang="en-US"/>
                    </a:p>
                  </a:txBody>
                  <a:tcPr/>
                </a:tc>
              </a:tr>
              <a:tr h="1757363">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endParaRPr lang="en-US" i="1" dirty="0" smtClean="0">
                        <a:solidFill>
                          <a:srgbClr val="0070C0"/>
                        </a:solidFill>
                      </a:endParaRPr>
                    </a:p>
                  </a:txBody>
                  <a:tcPr marL="49169" marR="49169" marT="0" marB="0" anchor="ct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US" i="1" dirty="0" smtClean="0">
                          <a:solidFill>
                            <a:srgbClr val="0070C0"/>
                          </a:solidFill>
                        </a:rPr>
                        <a:t>Kinetic energy, heat</a:t>
                      </a:r>
                    </a:p>
                  </a:txBody>
                  <a:tcPr marL="49169" marR="49169" marT="0" marB="0" anchor="ctr"/>
                </a:tc>
                <a:tc vMerge="1">
                  <a:txBody>
                    <a:bodyPr/>
                    <a:lstStyle/>
                    <a:p>
                      <a:endParaRPr lang="en-US"/>
                    </a:p>
                  </a:txBody>
                  <a:tcPr/>
                </a:tc>
                <a:tc vMerge="1">
                  <a:txBody>
                    <a:bodyPr/>
                    <a:lstStyle/>
                    <a:p>
                      <a:endParaRPr lang="en-US"/>
                    </a:p>
                  </a:txBody>
                  <a:tcPr/>
                </a:tc>
              </a:tr>
            </a:tbl>
          </a:graphicData>
        </a:graphic>
      </p:graphicFrame>
      <p:sp>
        <p:nvSpPr>
          <p:cNvPr id="2" name="Title 1"/>
          <p:cNvSpPr>
            <a:spLocks noGrp="1"/>
          </p:cNvSpPr>
          <p:nvPr>
            <p:ph type="title"/>
          </p:nvPr>
        </p:nvSpPr>
        <p:spPr>
          <a:xfrm>
            <a:off x="931984" y="388571"/>
            <a:ext cx="10515600" cy="1325563"/>
          </a:xfrm>
        </p:spPr>
        <p:txBody>
          <a:bodyPr/>
          <a:lstStyle/>
          <a:p>
            <a:r>
              <a:rPr lang="en-US" dirty="0" smtClean="0"/>
              <a:t>A sample environmental impact map</a:t>
            </a:r>
            <a:br>
              <a:rPr lang="en-US" dirty="0" smtClean="0"/>
            </a:br>
            <a:r>
              <a:rPr lang="en-US" dirty="0" smtClean="0"/>
              <a:t>Ethanol from grain/corn</a:t>
            </a:r>
            <a:endParaRPr lang="en-US" dirty="0"/>
          </a:p>
        </p:txBody>
      </p:sp>
      <p:cxnSp>
        <p:nvCxnSpPr>
          <p:cNvPr id="14" name="Straight Arrow Connector 13"/>
          <p:cNvCxnSpPr/>
          <p:nvPr/>
        </p:nvCxnSpPr>
        <p:spPr>
          <a:xfrm flipH="1">
            <a:off x="1655846" y="4857296"/>
            <a:ext cx="96716" cy="1101969"/>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H="1">
            <a:off x="5107860" y="3199770"/>
            <a:ext cx="7837" cy="679333"/>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flipH="1">
            <a:off x="5099071" y="4876800"/>
            <a:ext cx="8789" cy="641344"/>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2631989" y="4876800"/>
            <a:ext cx="149679" cy="899429"/>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2409487" y="5743881"/>
            <a:ext cx="853224" cy="369332"/>
          </a:xfrm>
          <a:prstGeom prst="rect">
            <a:avLst/>
          </a:prstGeom>
          <a:noFill/>
        </p:spPr>
        <p:txBody>
          <a:bodyPr wrap="square" rtlCol="0">
            <a:spAutoFit/>
          </a:bodyPr>
          <a:lstStyle/>
          <a:p>
            <a:r>
              <a:rPr lang="en-US" i="1" dirty="0" smtClean="0">
                <a:solidFill>
                  <a:srgbClr val="0070C0"/>
                </a:solidFill>
              </a:rPr>
              <a:t>H</a:t>
            </a:r>
            <a:r>
              <a:rPr lang="en-US" i="1" baseline="-25000" dirty="0" smtClean="0">
                <a:solidFill>
                  <a:srgbClr val="0070C0"/>
                </a:solidFill>
              </a:rPr>
              <a:t>2</a:t>
            </a:r>
            <a:r>
              <a:rPr lang="en-US" i="1" dirty="0" smtClean="0">
                <a:solidFill>
                  <a:srgbClr val="0070C0"/>
                </a:solidFill>
              </a:rPr>
              <a:t>O</a:t>
            </a:r>
            <a:endParaRPr lang="en-US" i="1" dirty="0">
              <a:solidFill>
                <a:srgbClr val="0070C0"/>
              </a:solidFill>
            </a:endParaRPr>
          </a:p>
        </p:txBody>
      </p:sp>
      <p:cxnSp>
        <p:nvCxnSpPr>
          <p:cNvPr id="15" name="Straight Arrow Connector 14"/>
          <p:cNvCxnSpPr/>
          <p:nvPr/>
        </p:nvCxnSpPr>
        <p:spPr>
          <a:xfrm flipH="1">
            <a:off x="2828421" y="3199770"/>
            <a:ext cx="137794" cy="717322"/>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1351046" y="6047082"/>
            <a:ext cx="609600" cy="369332"/>
          </a:xfrm>
          <a:prstGeom prst="rect">
            <a:avLst/>
          </a:prstGeom>
          <a:noFill/>
        </p:spPr>
        <p:txBody>
          <a:bodyPr wrap="square" rtlCol="0">
            <a:spAutoFit/>
          </a:bodyPr>
          <a:lstStyle/>
          <a:p>
            <a:r>
              <a:rPr lang="en-US" i="1" smtClean="0">
                <a:solidFill>
                  <a:srgbClr val="0070C0"/>
                </a:solidFill>
              </a:rPr>
              <a:t>CO</a:t>
            </a:r>
            <a:r>
              <a:rPr lang="en-US" i="1" baseline="-25000" smtClean="0">
                <a:solidFill>
                  <a:srgbClr val="0070C0"/>
                </a:solidFill>
              </a:rPr>
              <a:t>2</a:t>
            </a:r>
            <a:endParaRPr lang="en-US" i="1" dirty="0">
              <a:solidFill>
                <a:srgbClr val="0070C0"/>
              </a:solidFill>
            </a:endParaRPr>
          </a:p>
        </p:txBody>
      </p:sp>
      <p:sp>
        <p:nvSpPr>
          <p:cNvPr id="19" name="TextBox 18"/>
          <p:cNvSpPr txBox="1"/>
          <p:nvPr/>
        </p:nvSpPr>
        <p:spPr>
          <a:xfrm>
            <a:off x="2818667" y="2772074"/>
            <a:ext cx="609600" cy="369332"/>
          </a:xfrm>
          <a:prstGeom prst="rect">
            <a:avLst/>
          </a:prstGeom>
          <a:noFill/>
        </p:spPr>
        <p:txBody>
          <a:bodyPr wrap="square" rtlCol="0">
            <a:spAutoFit/>
          </a:bodyPr>
          <a:lstStyle/>
          <a:p>
            <a:r>
              <a:rPr lang="en-US" i="1" dirty="0" smtClean="0">
                <a:solidFill>
                  <a:srgbClr val="0070C0"/>
                </a:solidFill>
              </a:rPr>
              <a:t>O</a:t>
            </a:r>
            <a:r>
              <a:rPr lang="en-US" i="1" baseline="-25000" dirty="0" smtClean="0">
                <a:solidFill>
                  <a:srgbClr val="0070C0"/>
                </a:solidFill>
              </a:rPr>
              <a:t>2</a:t>
            </a:r>
            <a:endParaRPr lang="en-US" i="1" dirty="0">
              <a:solidFill>
                <a:srgbClr val="0070C0"/>
              </a:solidFill>
            </a:endParaRPr>
          </a:p>
        </p:txBody>
      </p:sp>
      <p:cxnSp>
        <p:nvCxnSpPr>
          <p:cNvPr id="25" name="Straight Arrow Connector 24"/>
          <p:cNvCxnSpPr/>
          <p:nvPr/>
        </p:nvCxnSpPr>
        <p:spPr>
          <a:xfrm>
            <a:off x="1754659" y="3418405"/>
            <a:ext cx="210065" cy="498687"/>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1162011" y="2495075"/>
            <a:ext cx="987671" cy="923330"/>
          </a:xfrm>
          <a:prstGeom prst="rect">
            <a:avLst/>
          </a:prstGeom>
          <a:noFill/>
        </p:spPr>
        <p:txBody>
          <a:bodyPr wrap="square" rtlCol="0">
            <a:spAutoFit/>
          </a:bodyPr>
          <a:lstStyle/>
          <a:p>
            <a:pPr algn="ctr"/>
            <a:r>
              <a:rPr lang="en-US" i="1" dirty="0" smtClean="0">
                <a:solidFill>
                  <a:srgbClr val="0070C0"/>
                </a:solidFill>
              </a:rPr>
              <a:t>Ethanol gasoline mix</a:t>
            </a:r>
            <a:endParaRPr lang="en-US" i="1" dirty="0">
              <a:solidFill>
                <a:srgbClr val="0070C0"/>
              </a:solidFill>
            </a:endParaRPr>
          </a:p>
        </p:txBody>
      </p:sp>
    </p:spTree>
    <p:extLst>
      <p:ext uri="{BB962C8B-B14F-4D97-AF65-F5344CB8AC3E}">
        <p14:creationId xmlns:p14="http://schemas.microsoft.com/office/powerpoint/2010/main" val="28649859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Revisiting our definition of sustainability</a:t>
            </a:r>
            <a:endParaRPr lang="en-US" dirty="0"/>
          </a:p>
        </p:txBody>
      </p:sp>
      <p:sp>
        <p:nvSpPr>
          <p:cNvPr id="3" name="Content Placeholder 2"/>
          <p:cNvSpPr>
            <a:spLocks noGrp="1"/>
          </p:cNvSpPr>
          <p:nvPr>
            <p:ph idx="1"/>
          </p:nvPr>
        </p:nvSpPr>
        <p:spPr/>
        <p:txBody>
          <a:bodyPr/>
          <a:lstStyle/>
          <a:p>
            <a:pPr marL="0" indent="0">
              <a:buNone/>
            </a:pPr>
            <a:r>
              <a:rPr lang="en-US" dirty="0" smtClean="0"/>
              <a:t>A process is sustainable if it continues for decades and:</a:t>
            </a:r>
          </a:p>
          <a:p>
            <a:r>
              <a:rPr lang="en-US" dirty="0" smtClean="0"/>
              <a:t>It does not use up or destroy natural resources</a:t>
            </a:r>
          </a:p>
          <a:p>
            <a:r>
              <a:rPr lang="en-US" dirty="0" smtClean="0"/>
              <a:t>Meets people’s present needs</a:t>
            </a:r>
          </a:p>
          <a:p>
            <a:r>
              <a:rPr lang="en-US" dirty="0" smtClean="0"/>
              <a:t>Does not harm people’s ability to meet their needs in the future.</a:t>
            </a:r>
          </a:p>
          <a:p>
            <a:endParaRPr lang="en-US" dirty="0"/>
          </a:p>
          <a:p>
            <a:pPr marL="0" indent="0">
              <a:buNone/>
            </a:pPr>
            <a:endParaRPr lang="en-US" dirty="0" smtClean="0"/>
          </a:p>
          <a:p>
            <a:endParaRPr lang="en-US" dirty="0"/>
          </a:p>
        </p:txBody>
      </p:sp>
    </p:spTree>
    <p:extLst>
      <p:ext uri="{BB962C8B-B14F-4D97-AF65-F5344CB8AC3E}">
        <p14:creationId xmlns:p14="http://schemas.microsoft.com/office/powerpoint/2010/main" val="32967545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Mapping the environmental impacts of fuel use</a:t>
            </a:r>
            <a:endParaRPr lang="en-US" dirty="0"/>
          </a:p>
        </p:txBody>
      </p:sp>
      <p:sp>
        <p:nvSpPr>
          <p:cNvPr id="3" name="Content Placeholder 2"/>
          <p:cNvSpPr>
            <a:spLocks noGrp="1"/>
          </p:cNvSpPr>
          <p:nvPr>
            <p:ph idx="1"/>
          </p:nvPr>
        </p:nvSpPr>
        <p:spPr/>
        <p:txBody>
          <a:bodyPr/>
          <a:lstStyle/>
          <a:p>
            <a:pPr marL="0" indent="0">
              <a:buNone/>
            </a:pPr>
            <a:r>
              <a:rPr lang="en-US" dirty="0" smtClean="0"/>
              <a:t>Step-by-step analysis</a:t>
            </a:r>
          </a:p>
          <a:p>
            <a:r>
              <a:rPr lang="en-US" dirty="0" smtClean="0"/>
              <a:t>Inputs and outputs</a:t>
            </a:r>
          </a:p>
          <a:p>
            <a:r>
              <a:rPr lang="en-US" dirty="0" smtClean="0"/>
              <a:t>Energy transformations</a:t>
            </a:r>
          </a:p>
          <a:p>
            <a:r>
              <a:rPr lang="en-US" dirty="0" smtClean="0"/>
              <a:t>Other environmental impacts</a:t>
            </a:r>
            <a:endParaRPr lang="en-US" dirty="0"/>
          </a:p>
        </p:txBody>
      </p:sp>
    </p:spTree>
    <p:extLst>
      <p:ext uri="{BB962C8B-B14F-4D97-AF65-F5344CB8AC3E}">
        <p14:creationId xmlns:p14="http://schemas.microsoft.com/office/powerpoint/2010/main" val="29253161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31984" y="388571"/>
            <a:ext cx="10515600" cy="1325563"/>
          </a:xfrm>
        </p:spPr>
        <p:txBody>
          <a:bodyPr/>
          <a:lstStyle/>
          <a:p>
            <a:r>
              <a:rPr lang="en-US" dirty="0" smtClean="0"/>
              <a:t>A sample environmental impact map</a:t>
            </a:r>
            <a:br>
              <a:rPr lang="en-US" dirty="0" smtClean="0"/>
            </a:br>
            <a:r>
              <a:rPr lang="en-US" dirty="0" smtClean="0"/>
              <a:t>Ethanol from grain/corn</a:t>
            </a:r>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1919441760"/>
              </p:ext>
            </p:extLst>
          </p:nvPr>
        </p:nvGraphicFramePr>
        <p:xfrm>
          <a:off x="814385" y="1957388"/>
          <a:ext cx="10633198" cy="4686300"/>
        </p:xfrm>
        <a:graphic>
          <a:graphicData uri="http://schemas.openxmlformats.org/drawingml/2006/table">
            <a:tbl>
              <a:tblPr firstRow="1" firstCol="1" bandRow="1">
                <a:tableStyleId>{5940675A-B579-460E-94D1-54222C63F5DA}</a:tableStyleId>
              </a:tblPr>
              <a:tblGrid>
                <a:gridCol w="2763119"/>
                <a:gridCol w="2881985"/>
                <a:gridCol w="2494047"/>
                <a:gridCol w="2494047"/>
              </a:tblGrid>
              <a:tr h="418353">
                <a:tc>
                  <a:txBody>
                    <a:bodyPr/>
                    <a:lstStyle/>
                    <a:p>
                      <a:pPr marL="0" marR="0" algn="ctr">
                        <a:lnSpc>
                          <a:spcPct val="115000"/>
                        </a:lnSpc>
                        <a:spcBef>
                          <a:spcPts val="0"/>
                        </a:spcBef>
                        <a:spcAft>
                          <a:spcPts val="0"/>
                        </a:spcAft>
                      </a:pPr>
                      <a:r>
                        <a:rPr lang="en-US" sz="1800" b="1" dirty="0">
                          <a:effectLst/>
                        </a:rPr>
                        <a:t>Matter</a:t>
                      </a:r>
                      <a:endParaRPr lang="en-US" sz="1800" b="1" dirty="0">
                        <a:effectLst/>
                        <a:latin typeface="Calibri" charset="0"/>
                        <a:ea typeface="Calibri" charset="0"/>
                        <a:cs typeface="Times New Roman" charset="0"/>
                      </a:endParaRPr>
                    </a:p>
                  </a:txBody>
                  <a:tcPr marL="49169" marR="49169" marT="0" marB="0" anchor="ctr"/>
                </a:tc>
                <a:tc>
                  <a:txBody>
                    <a:bodyPr/>
                    <a:lstStyle/>
                    <a:p>
                      <a:pPr marL="0" marR="0" algn="ctr">
                        <a:lnSpc>
                          <a:spcPct val="115000"/>
                        </a:lnSpc>
                        <a:spcBef>
                          <a:spcPts val="0"/>
                        </a:spcBef>
                        <a:spcAft>
                          <a:spcPts val="0"/>
                        </a:spcAft>
                      </a:pPr>
                      <a:r>
                        <a:rPr lang="en-US" sz="1800" b="1">
                          <a:effectLst/>
                        </a:rPr>
                        <a:t>Energy</a:t>
                      </a:r>
                      <a:endParaRPr lang="en-US" sz="1800" b="1">
                        <a:effectLst/>
                        <a:latin typeface="Calibri" charset="0"/>
                        <a:ea typeface="Calibri" charset="0"/>
                        <a:cs typeface="Times New Roman" charset="0"/>
                      </a:endParaRPr>
                    </a:p>
                  </a:txBody>
                  <a:tcPr marL="49169" marR="49169" marT="0" marB="0" anchor="ctr"/>
                </a:tc>
                <a:tc rowSpan="2">
                  <a:txBody>
                    <a:bodyPr/>
                    <a:lstStyle/>
                    <a:p>
                      <a:pPr marL="0" marR="0" algn="ctr">
                        <a:lnSpc>
                          <a:spcPct val="115000"/>
                        </a:lnSpc>
                        <a:spcBef>
                          <a:spcPts val="0"/>
                        </a:spcBef>
                        <a:spcAft>
                          <a:spcPts val="0"/>
                        </a:spcAft>
                      </a:pPr>
                      <a:r>
                        <a:rPr lang="en-US" sz="1800" b="1" dirty="0" smtClean="0">
                          <a:effectLst/>
                        </a:rPr>
                        <a:t>Additional </a:t>
                      </a:r>
                      <a:r>
                        <a:rPr lang="en-US" sz="1800" b="1" dirty="0">
                          <a:effectLst/>
                        </a:rPr>
                        <a:t>Energy Inputs</a:t>
                      </a:r>
                      <a:endParaRPr lang="en-US" sz="1800" b="1" dirty="0">
                        <a:effectLst/>
                        <a:latin typeface="Calibri" charset="0"/>
                        <a:ea typeface="Calibri" charset="0"/>
                        <a:cs typeface="Times New Roman" charset="0"/>
                      </a:endParaRPr>
                    </a:p>
                  </a:txBody>
                  <a:tcPr marL="49169" marR="49169" marT="0" marB="0" anchor="ctr"/>
                </a:tc>
                <a:tc rowSpan="2">
                  <a:txBody>
                    <a:bodyPr/>
                    <a:lstStyle/>
                    <a:p>
                      <a:pPr marL="0" marR="0" algn="ctr">
                        <a:lnSpc>
                          <a:spcPct val="115000"/>
                        </a:lnSpc>
                        <a:spcBef>
                          <a:spcPts val="0"/>
                        </a:spcBef>
                        <a:spcAft>
                          <a:spcPts val="0"/>
                        </a:spcAft>
                      </a:pPr>
                      <a:r>
                        <a:rPr lang="en-US" sz="1800" b="1" dirty="0">
                          <a:effectLst/>
                        </a:rPr>
                        <a:t> </a:t>
                      </a:r>
                      <a:r>
                        <a:rPr lang="en-US" sz="1800" b="1" dirty="0" smtClean="0">
                          <a:effectLst/>
                        </a:rPr>
                        <a:t>Environmental </a:t>
                      </a:r>
                      <a:endParaRPr lang="en-US" sz="1800" b="1" dirty="0">
                        <a:effectLst/>
                      </a:endParaRPr>
                    </a:p>
                    <a:p>
                      <a:pPr marL="0" marR="0" algn="ctr">
                        <a:lnSpc>
                          <a:spcPct val="115000"/>
                        </a:lnSpc>
                        <a:spcBef>
                          <a:spcPts val="0"/>
                        </a:spcBef>
                        <a:spcAft>
                          <a:spcPts val="0"/>
                        </a:spcAft>
                      </a:pPr>
                      <a:r>
                        <a:rPr lang="en-US" sz="1800" b="1" dirty="0">
                          <a:effectLst/>
                        </a:rPr>
                        <a:t>Effects</a:t>
                      </a:r>
                      <a:endParaRPr lang="en-US" sz="1800" b="1" dirty="0">
                        <a:effectLst/>
                        <a:latin typeface="Calibri" charset="0"/>
                        <a:ea typeface="Calibri" charset="0"/>
                        <a:cs typeface="Times New Roman" charset="0"/>
                      </a:endParaRPr>
                    </a:p>
                  </a:txBody>
                  <a:tcPr marL="49169" marR="49169" marT="0" marB="0" anchor="ctr"/>
                </a:tc>
              </a:tr>
              <a:tr h="639482">
                <a:tc rowSpan="2">
                  <a:txBody>
                    <a:bodyPr/>
                    <a:lstStyle/>
                    <a:p>
                      <a:pPr marL="0" marR="0" algn="ctr">
                        <a:lnSpc>
                          <a:spcPct val="115000"/>
                        </a:lnSpc>
                        <a:spcBef>
                          <a:spcPts val="0"/>
                        </a:spcBef>
                        <a:spcAft>
                          <a:spcPts val="0"/>
                        </a:spcAft>
                      </a:pPr>
                      <a:r>
                        <a:rPr lang="en-US" sz="1800" b="1" dirty="0">
                          <a:effectLst/>
                        </a:rPr>
                        <a:t> </a:t>
                      </a:r>
                    </a:p>
                    <a:p>
                      <a:pPr marL="0" marR="0" algn="ctr">
                        <a:lnSpc>
                          <a:spcPct val="115000"/>
                        </a:lnSpc>
                        <a:spcBef>
                          <a:spcPts val="0"/>
                        </a:spcBef>
                        <a:spcAft>
                          <a:spcPts val="0"/>
                        </a:spcAft>
                      </a:pPr>
                      <a:r>
                        <a:rPr lang="en-US" sz="1800" b="1" dirty="0">
                          <a:effectLst/>
                        </a:rPr>
                        <a:t> </a:t>
                      </a:r>
                    </a:p>
                    <a:p>
                      <a:pPr marL="0" marR="0" algn="ctr">
                        <a:lnSpc>
                          <a:spcPct val="115000"/>
                        </a:lnSpc>
                        <a:spcBef>
                          <a:spcPts val="0"/>
                        </a:spcBef>
                        <a:spcAft>
                          <a:spcPts val="0"/>
                        </a:spcAft>
                      </a:pPr>
                      <a:r>
                        <a:rPr lang="en-US" sz="1800" b="1" dirty="0">
                          <a:effectLst/>
                        </a:rPr>
                        <a:t> </a:t>
                      </a:r>
                    </a:p>
                    <a:p>
                      <a:pPr marL="0" marR="0" algn="ctr">
                        <a:lnSpc>
                          <a:spcPct val="115000"/>
                        </a:lnSpc>
                        <a:spcBef>
                          <a:spcPts val="0"/>
                        </a:spcBef>
                        <a:spcAft>
                          <a:spcPts val="0"/>
                        </a:spcAft>
                      </a:pPr>
                      <a:r>
                        <a:rPr lang="en-US" sz="1800" b="1" dirty="0">
                          <a:effectLst/>
                        </a:rPr>
                        <a:t> </a:t>
                      </a:r>
                    </a:p>
                    <a:p>
                      <a:pPr marL="0" marR="0" algn="ctr">
                        <a:lnSpc>
                          <a:spcPct val="115000"/>
                        </a:lnSpc>
                        <a:spcBef>
                          <a:spcPts val="0"/>
                        </a:spcBef>
                        <a:spcAft>
                          <a:spcPts val="0"/>
                        </a:spcAft>
                      </a:pPr>
                      <a:r>
                        <a:rPr lang="en-US" sz="1800" b="1" dirty="0">
                          <a:effectLst/>
                        </a:rPr>
                        <a:t> </a:t>
                      </a:r>
                      <a:endParaRPr lang="en-US" sz="1800" b="1" dirty="0">
                        <a:effectLst/>
                        <a:latin typeface="Calibri" charset="0"/>
                        <a:ea typeface="Calibri" charset="0"/>
                        <a:cs typeface="Times New Roman" charset="0"/>
                      </a:endParaRPr>
                    </a:p>
                  </a:txBody>
                  <a:tcPr marL="49169" marR="49169" marT="0" marB="0" anchor="ctr"/>
                </a:tc>
                <a:tc rowSpan="2">
                  <a:txBody>
                    <a:bodyPr/>
                    <a:lstStyle/>
                    <a:p>
                      <a:pPr marL="0" marR="0" algn="ctr">
                        <a:lnSpc>
                          <a:spcPct val="115000"/>
                        </a:lnSpc>
                        <a:spcBef>
                          <a:spcPts val="0"/>
                        </a:spcBef>
                        <a:spcAft>
                          <a:spcPts val="0"/>
                        </a:spcAft>
                      </a:pPr>
                      <a:r>
                        <a:rPr lang="en-US" sz="1800" b="1" dirty="0">
                          <a:effectLst/>
                        </a:rPr>
                        <a:t> </a:t>
                      </a:r>
                      <a:endParaRPr lang="en-US" sz="1800" b="1" dirty="0">
                        <a:effectLst/>
                        <a:latin typeface="Calibri" charset="0"/>
                        <a:ea typeface="Calibri" charset="0"/>
                        <a:cs typeface="Times New Roman" charset="0"/>
                      </a:endParaRPr>
                    </a:p>
                  </a:txBody>
                  <a:tcPr marL="49169" marR="49169" marT="0" marB="0" anchor="ctr"/>
                </a:tc>
                <a:tc vMerge="1">
                  <a:txBody>
                    <a:bodyPr/>
                    <a:lstStyle/>
                    <a:p>
                      <a:endParaRPr lang="en-US"/>
                    </a:p>
                  </a:txBody>
                  <a:tcPr/>
                </a:tc>
                <a:tc vMerge="1">
                  <a:txBody>
                    <a:bodyPr/>
                    <a:lstStyle/>
                    <a:p>
                      <a:endParaRPr lang="en-US"/>
                    </a:p>
                  </a:txBody>
                  <a:tcPr/>
                </a:tc>
              </a:tr>
              <a:tr h="1010024">
                <a:tc vMerge="1">
                  <a:txBody>
                    <a:bodyPr/>
                    <a:lstStyle/>
                    <a:p>
                      <a:endParaRPr lang="en-US"/>
                    </a:p>
                  </a:txBody>
                  <a:tcPr/>
                </a:tc>
                <a:tc vMerge="1">
                  <a:txBody>
                    <a:bodyPr/>
                    <a:lstStyle/>
                    <a:p>
                      <a:endParaRPr lang="en-US"/>
                    </a:p>
                  </a:txBody>
                  <a:tcPr/>
                </a:tc>
                <a:tc rowSpan="3">
                  <a:txBody>
                    <a:bodyPr/>
                    <a:lstStyle/>
                    <a:p>
                      <a:pPr marL="0" marR="0" algn="ctr">
                        <a:lnSpc>
                          <a:spcPct val="115000"/>
                        </a:lnSpc>
                        <a:spcBef>
                          <a:spcPts val="0"/>
                        </a:spcBef>
                        <a:spcAft>
                          <a:spcPts val="0"/>
                        </a:spcAft>
                      </a:pPr>
                      <a:r>
                        <a:rPr lang="en-US" sz="1800" dirty="0">
                          <a:effectLst/>
                        </a:rPr>
                        <a:t> </a:t>
                      </a:r>
                      <a:endParaRPr lang="en-US" sz="1800" dirty="0">
                        <a:effectLst/>
                        <a:latin typeface="Calibri" charset="0"/>
                        <a:ea typeface="Calibri" charset="0"/>
                        <a:cs typeface="Times New Roman" charset="0"/>
                      </a:endParaRPr>
                    </a:p>
                  </a:txBody>
                  <a:tcPr marL="49169" marR="49169" marT="0" marB="0" anchor="ctr"/>
                </a:tc>
                <a:tc rowSpan="3">
                  <a:txBody>
                    <a:bodyPr/>
                    <a:lstStyle/>
                    <a:p>
                      <a:pPr marL="0" marR="0" algn="ctr">
                        <a:lnSpc>
                          <a:spcPct val="115000"/>
                        </a:lnSpc>
                        <a:spcBef>
                          <a:spcPts val="0"/>
                        </a:spcBef>
                        <a:spcAft>
                          <a:spcPts val="0"/>
                        </a:spcAft>
                      </a:pPr>
                      <a:r>
                        <a:rPr lang="en-US" sz="1800" dirty="0">
                          <a:effectLst/>
                        </a:rPr>
                        <a:t> </a:t>
                      </a:r>
                      <a:endParaRPr lang="en-US" sz="1800" dirty="0">
                        <a:effectLst/>
                        <a:latin typeface="Calibri" charset="0"/>
                        <a:ea typeface="Calibri" charset="0"/>
                        <a:cs typeface="Times New Roman" charset="0"/>
                      </a:endParaRPr>
                    </a:p>
                  </a:txBody>
                  <a:tcPr marL="49169" marR="49169" marT="0" marB="0" anchor="ctr"/>
                </a:tc>
              </a:tr>
              <a:tr h="861078">
                <a:tc gridSpan="2">
                  <a:txBody>
                    <a:bodyPr/>
                    <a:lstStyle/>
                    <a:p>
                      <a:pPr marL="0" marR="0" algn="l">
                        <a:lnSpc>
                          <a:spcPct val="115000"/>
                        </a:lnSpc>
                        <a:spcBef>
                          <a:spcPts val="0"/>
                        </a:spcBef>
                        <a:spcAft>
                          <a:spcPts val="0"/>
                        </a:spcAft>
                      </a:pPr>
                      <a:r>
                        <a:rPr lang="en-US" sz="1800" b="1" dirty="0">
                          <a:effectLst/>
                        </a:rPr>
                        <a:t>Process</a:t>
                      </a:r>
                      <a:r>
                        <a:rPr lang="en-US" sz="1800" b="1" dirty="0" smtClean="0">
                          <a:effectLst/>
                        </a:rPr>
                        <a:t>: </a:t>
                      </a:r>
                      <a:r>
                        <a:rPr lang="en-US" sz="1800" i="1" dirty="0" smtClean="0">
                          <a:solidFill>
                            <a:srgbClr val="3970C0"/>
                          </a:solidFill>
                          <a:effectLst/>
                        </a:rPr>
                        <a:t>Grow (photosynthesis) and harvest</a:t>
                      </a:r>
                      <a:r>
                        <a:rPr lang="en-US" sz="1800" i="1" baseline="0" dirty="0" smtClean="0">
                          <a:solidFill>
                            <a:srgbClr val="3970C0"/>
                          </a:solidFill>
                          <a:effectLst/>
                        </a:rPr>
                        <a:t> biomass crop</a:t>
                      </a:r>
                      <a:endParaRPr lang="en-US" sz="1800" i="1" dirty="0">
                        <a:solidFill>
                          <a:srgbClr val="3970C0"/>
                        </a:solidFill>
                        <a:effectLst/>
                      </a:endParaRPr>
                    </a:p>
                    <a:p>
                      <a:pPr marL="0" marR="0" algn="l">
                        <a:lnSpc>
                          <a:spcPct val="115000"/>
                        </a:lnSpc>
                        <a:spcBef>
                          <a:spcPts val="0"/>
                        </a:spcBef>
                        <a:spcAft>
                          <a:spcPts val="0"/>
                        </a:spcAft>
                      </a:pPr>
                      <a:r>
                        <a:rPr lang="en-US" sz="1800" b="1" dirty="0">
                          <a:effectLst/>
                        </a:rPr>
                        <a:t>Location</a:t>
                      </a:r>
                      <a:r>
                        <a:rPr lang="en-US" sz="1800" b="1" dirty="0" smtClean="0">
                          <a:effectLst/>
                        </a:rPr>
                        <a:t>:</a:t>
                      </a:r>
                      <a:r>
                        <a:rPr lang="en-US" sz="1800" dirty="0" smtClean="0">
                          <a:effectLst/>
                        </a:rPr>
                        <a:t> </a:t>
                      </a:r>
                      <a:r>
                        <a:rPr lang="en-US" sz="1800" i="1" dirty="0" smtClean="0">
                          <a:solidFill>
                            <a:srgbClr val="3970C0"/>
                          </a:solidFill>
                          <a:effectLst/>
                        </a:rPr>
                        <a:t>Farms </a:t>
                      </a:r>
                      <a:r>
                        <a:rPr lang="en-US" sz="1800" dirty="0" smtClean="0">
                          <a:solidFill>
                            <a:srgbClr val="3970C0"/>
                          </a:solidFill>
                          <a:effectLst/>
                        </a:rPr>
                        <a:t> </a:t>
                      </a:r>
                      <a:endParaRPr lang="en-US" sz="1800" dirty="0">
                        <a:solidFill>
                          <a:srgbClr val="3970C0"/>
                        </a:solidFill>
                        <a:effectLst/>
                        <a:latin typeface="Calibri" charset="0"/>
                        <a:ea typeface="Calibri" charset="0"/>
                        <a:cs typeface="Times New Roman" charset="0"/>
                      </a:endParaRPr>
                    </a:p>
                  </a:txBody>
                  <a:tcPr marL="49169" marR="49169" marT="0" marB="0" anchor="ctr"/>
                </a:tc>
                <a:tc hMerge="1">
                  <a:txBody>
                    <a:bodyPr/>
                    <a:lstStyle/>
                    <a:p>
                      <a:endParaRPr lang="en-US"/>
                    </a:p>
                  </a:txBody>
                  <a:tcPr/>
                </a:tc>
                <a:tc vMerge="1">
                  <a:txBody>
                    <a:bodyPr/>
                    <a:lstStyle/>
                    <a:p>
                      <a:endParaRPr lang="en-US"/>
                    </a:p>
                  </a:txBody>
                  <a:tcPr/>
                </a:tc>
                <a:tc vMerge="1">
                  <a:txBody>
                    <a:bodyPr/>
                    <a:lstStyle/>
                    <a:p>
                      <a:endParaRPr lang="en-US"/>
                    </a:p>
                  </a:txBody>
                  <a:tcPr/>
                </a:tc>
              </a:tr>
              <a:tr h="1757363">
                <a:tc>
                  <a:txBody>
                    <a:bodyPr/>
                    <a:lstStyle/>
                    <a:p>
                      <a:pPr marL="0" marR="0" algn="l">
                        <a:lnSpc>
                          <a:spcPct val="115000"/>
                        </a:lnSpc>
                        <a:spcBef>
                          <a:spcPts val="0"/>
                        </a:spcBef>
                        <a:spcAft>
                          <a:spcPts val="0"/>
                        </a:spcAft>
                      </a:pPr>
                      <a:r>
                        <a:rPr lang="en-US" sz="800" dirty="0">
                          <a:effectLst/>
                        </a:rPr>
                        <a:t> </a:t>
                      </a:r>
                    </a:p>
                    <a:p>
                      <a:pPr marL="0" marR="0" algn="l">
                        <a:lnSpc>
                          <a:spcPct val="115000"/>
                        </a:lnSpc>
                        <a:spcBef>
                          <a:spcPts val="0"/>
                        </a:spcBef>
                        <a:spcAft>
                          <a:spcPts val="0"/>
                        </a:spcAft>
                      </a:pPr>
                      <a:r>
                        <a:rPr lang="en-US" sz="800" dirty="0">
                          <a:effectLst/>
                        </a:rPr>
                        <a:t> </a:t>
                      </a:r>
                    </a:p>
                    <a:p>
                      <a:pPr marL="0" marR="0" algn="l">
                        <a:lnSpc>
                          <a:spcPct val="115000"/>
                        </a:lnSpc>
                        <a:spcBef>
                          <a:spcPts val="0"/>
                        </a:spcBef>
                        <a:spcAft>
                          <a:spcPts val="0"/>
                        </a:spcAft>
                      </a:pPr>
                      <a:r>
                        <a:rPr lang="en-US" sz="800" dirty="0">
                          <a:effectLst/>
                        </a:rPr>
                        <a:t> </a:t>
                      </a:r>
                    </a:p>
                    <a:p>
                      <a:pPr marL="0" marR="0" algn="l">
                        <a:lnSpc>
                          <a:spcPct val="115000"/>
                        </a:lnSpc>
                        <a:spcBef>
                          <a:spcPts val="0"/>
                        </a:spcBef>
                        <a:spcAft>
                          <a:spcPts val="0"/>
                        </a:spcAft>
                      </a:pPr>
                      <a:r>
                        <a:rPr lang="en-US" sz="800" dirty="0">
                          <a:effectLst/>
                        </a:rPr>
                        <a:t> </a:t>
                      </a:r>
                    </a:p>
                    <a:p>
                      <a:pPr marL="0" marR="0" algn="l">
                        <a:lnSpc>
                          <a:spcPct val="115000"/>
                        </a:lnSpc>
                        <a:spcBef>
                          <a:spcPts val="0"/>
                        </a:spcBef>
                        <a:spcAft>
                          <a:spcPts val="0"/>
                        </a:spcAft>
                      </a:pPr>
                      <a:r>
                        <a:rPr lang="en-US" sz="800" dirty="0">
                          <a:effectLst/>
                        </a:rPr>
                        <a:t> </a:t>
                      </a:r>
                    </a:p>
                    <a:p>
                      <a:pPr marL="0" marR="0" algn="l">
                        <a:lnSpc>
                          <a:spcPct val="115000"/>
                        </a:lnSpc>
                        <a:spcBef>
                          <a:spcPts val="0"/>
                        </a:spcBef>
                        <a:spcAft>
                          <a:spcPts val="0"/>
                        </a:spcAft>
                      </a:pPr>
                      <a:r>
                        <a:rPr lang="en-US" sz="800" dirty="0">
                          <a:effectLst/>
                        </a:rPr>
                        <a:t> </a:t>
                      </a:r>
                      <a:endParaRPr lang="en-US" sz="800" dirty="0">
                        <a:effectLst/>
                        <a:latin typeface="Calibri" charset="0"/>
                        <a:ea typeface="Calibri" charset="0"/>
                        <a:cs typeface="Times New Roman" charset="0"/>
                      </a:endParaRPr>
                    </a:p>
                  </a:txBody>
                  <a:tcPr marL="49169" marR="49169" marT="0" marB="0"/>
                </a:tc>
                <a:tc>
                  <a:txBody>
                    <a:bodyPr/>
                    <a:lstStyle/>
                    <a:p>
                      <a:pPr marL="0" marR="0" algn="l">
                        <a:lnSpc>
                          <a:spcPct val="115000"/>
                        </a:lnSpc>
                        <a:spcBef>
                          <a:spcPts val="0"/>
                        </a:spcBef>
                        <a:spcAft>
                          <a:spcPts val="0"/>
                        </a:spcAft>
                      </a:pPr>
                      <a:r>
                        <a:rPr lang="en-US" sz="800" dirty="0">
                          <a:effectLst/>
                        </a:rPr>
                        <a:t> </a:t>
                      </a:r>
                      <a:endParaRPr lang="en-US" sz="800" dirty="0">
                        <a:effectLst/>
                        <a:latin typeface="Calibri" charset="0"/>
                        <a:ea typeface="Calibri" charset="0"/>
                        <a:cs typeface="Times New Roman" charset="0"/>
                      </a:endParaRPr>
                    </a:p>
                  </a:txBody>
                  <a:tcPr marL="49169" marR="49169" marT="0" marB="0"/>
                </a:tc>
                <a:tc vMerge="1">
                  <a:txBody>
                    <a:bodyPr/>
                    <a:lstStyle/>
                    <a:p>
                      <a:endParaRPr lang="en-US"/>
                    </a:p>
                  </a:txBody>
                  <a:tcPr/>
                </a:tc>
                <a:tc vMerge="1">
                  <a:txBody>
                    <a:bodyPr/>
                    <a:lstStyle/>
                    <a:p>
                      <a:endParaRPr lang="en-US"/>
                    </a:p>
                  </a:txBody>
                  <a:tcPr/>
                </a:tc>
              </a:tr>
            </a:tbl>
          </a:graphicData>
        </a:graphic>
      </p:graphicFrame>
    </p:spTree>
    <p:extLst>
      <p:ext uri="{BB962C8B-B14F-4D97-AF65-F5344CB8AC3E}">
        <p14:creationId xmlns:p14="http://schemas.microsoft.com/office/powerpoint/2010/main" val="39808798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1" name="Table 20"/>
          <p:cNvGraphicFramePr>
            <a:graphicFrameLocks noGrp="1"/>
          </p:cNvGraphicFramePr>
          <p:nvPr>
            <p:extLst>
              <p:ext uri="{D42A27DB-BD31-4B8C-83A1-F6EECF244321}">
                <p14:modId xmlns:p14="http://schemas.microsoft.com/office/powerpoint/2010/main" val="4136290134"/>
              </p:ext>
            </p:extLst>
          </p:nvPr>
        </p:nvGraphicFramePr>
        <p:xfrm>
          <a:off x="873185" y="1885456"/>
          <a:ext cx="10633198" cy="4686300"/>
        </p:xfrm>
        <a:graphic>
          <a:graphicData uri="http://schemas.openxmlformats.org/drawingml/2006/table">
            <a:tbl>
              <a:tblPr firstRow="1" firstCol="1" bandRow="1">
                <a:tableStyleId>{5940675A-B579-460E-94D1-54222C63F5DA}</a:tableStyleId>
              </a:tblPr>
              <a:tblGrid>
                <a:gridCol w="2763119"/>
                <a:gridCol w="2881985"/>
                <a:gridCol w="2494047"/>
                <a:gridCol w="2494047"/>
              </a:tblGrid>
              <a:tr h="418353">
                <a:tc>
                  <a:txBody>
                    <a:bodyPr/>
                    <a:lstStyle/>
                    <a:p>
                      <a:pPr marL="0" marR="0" algn="ctr">
                        <a:lnSpc>
                          <a:spcPct val="115000"/>
                        </a:lnSpc>
                        <a:spcBef>
                          <a:spcPts val="0"/>
                        </a:spcBef>
                        <a:spcAft>
                          <a:spcPts val="0"/>
                        </a:spcAft>
                      </a:pPr>
                      <a:r>
                        <a:rPr lang="en-US" sz="1800" b="1" dirty="0">
                          <a:effectLst/>
                        </a:rPr>
                        <a:t>Matter</a:t>
                      </a:r>
                      <a:endParaRPr lang="en-US" sz="1800" b="1" dirty="0">
                        <a:effectLst/>
                        <a:latin typeface="Calibri" charset="0"/>
                        <a:ea typeface="Calibri" charset="0"/>
                        <a:cs typeface="Times New Roman" charset="0"/>
                      </a:endParaRPr>
                    </a:p>
                  </a:txBody>
                  <a:tcPr marL="49169" marR="49169" marT="0" marB="0" anchor="ctr"/>
                </a:tc>
                <a:tc>
                  <a:txBody>
                    <a:bodyPr/>
                    <a:lstStyle/>
                    <a:p>
                      <a:pPr marL="0" marR="0" algn="ctr">
                        <a:lnSpc>
                          <a:spcPct val="115000"/>
                        </a:lnSpc>
                        <a:spcBef>
                          <a:spcPts val="0"/>
                        </a:spcBef>
                        <a:spcAft>
                          <a:spcPts val="0"/>
                        </a:spcAft>
                      </a:pPr>
                      <a:r>
                        <a:rPr lang="en-US" sz="1800" b="1" dirty="0">
                          <a:effectLst/>
                        </a:rPr>
                        <a:t>Energy</a:t>
                      </a:r>
                      <a:endParaRPr lang="en-US" sz="1800" b="1" dirty="0">
                        <a:effectLst/>
                        <a:latin typeface="Calibri" charset="0"/>
                        <a:ea typeface="Calibri" charset="0"/>
                        <a:cs typeface="Times New Roman" charset="0"/>
                      </a:endParaRPr>
                    </a:p>
                  </a:txBody>
                  <a:tcPr marL="49169" marR="49169" marT="0" marB="0" anchor="ctr"/>
                </a:tc>
                <a:tc rowSpan="2">
                  <a:txBody>
                    <a:bodyPr/>
                    <a:lstStyle/>
                    <a:p>
                      <a:pPr marL="0" marR="0" algn="ctr">
                        <a:lnSpc>
                          <a:spcPct val="115000"/>
                        </a:lnSpc>
                        <a:spcBef>
                          <a:spcPts val="0"/>
                        </a:spcBef>
                        <a:spcAft>
                          <a:spcPts val="0"/>
                        </a:spcAft>
                      </a:pPr>
                      <a:r>
                        <a:rPr lang="en-US" sz="1800" b="1" dirty="0" smtClean="0">
                          <a:effectLst/>
                        </a:rPr>
                        <a:t>Additional </a:t>
                      </a:r>
                      <a:r>
                        <a:rPr lang="en-US" sz="1800" b="1" dirty="0">
                          <a:effectLst/>
                        </a:rPr>
                        <a:t>Energy Inputs</a:t>
                      </a:r>
                      <a:endParaRPr lang="en-US" sz="1800" b="1" dirty="0">
                        <a:effectLst/>
                        <a:latin typeface="Calibri" charset="0"/>
                        <a:ea typeface="Calibri" charset="0"/>
                        <a:cs typeface="Times New Roman" charset="0"/>
                      </a:endParaRPr>
                    </a:p>
                  </a:txBody>
                  <a:tcPr marL="49169" marR="49169" marT="0" marB="0" anchor="ctr"/>
                </a:tc>
                <a:tc rowSpan="2">
                  <a:txBody>
                    <a:bodyPr/>
                    <a:lstStyle/>
                    <a:p>
                      <a:pPr marL="0" marR="0" algn="ctr">
                        <a:lnSpc>
                          <a:spcPct val="115000"/>
                        </a:lnSpc>
                        <a:spcBef>
                          <a:spcPts val="0"/>
                        </a:spcBef>
                        <a:spcAft>
                          <a:spcPts val="0"/>
                        </a:spcAft>
                      </a:pPr>
                      <a:r>
                        <a:rPr lang="en-US" sz="1800" b="1" dirty="0">
                          <a:effectLst/>
                        </a:rPr>
                        <a:t> </a:t>
                      </a:r>
                      <a:r>
                        <a:rPr lang="en-US" sz="1800" b="1" dirty="0" smtClean="0">
                          <a:effectLst/>
                        </a:rPr>
                        <a:t>Environmental </a:t>
                      </a:r>
                      <a:endParaRPr lang="en-US" sz="1800" b="1" dirty="0">
                        <a:effectLst/>
                      </a:endParaRPr>
                    </a:p>
                    <a:p>
                      <a:pPr marL="0" marR="0" algn="ctr">
                        <a:lnSpc>
                          <a:spcPct val="115000"/>
                        </a:lnSpc>
                        <a:spcBef>
                          <a:spcPts val="0"/>
                        </a:spcBef>
                        <a:spcAft>
                          <a:spcPts val="0"/>
                        </a:spcAft>
                      </a:pPr>
                      <a:r>
                        <a:rPr lang="en-US" sz="1800" b="1" dirty="0">
                          <a:effectLst/>
                        </a:rPr>
                        <a:t>Effects</a:t>
                      </a:r>
                      <a:endParaRPr lang="en-US" sz="1800" b="1" dirty="0">
                        <a:effectLst/>
                        <a:latin typeface="Calibri" charset="0"/>
                        <a:ea typeface="Calibri" charset="0"/>
                        <a:cs typeface="Times New Roman" charset="0"/>
                      </a:endParaRPr>
                    </a:p>
                  </a:txBody>
                  <a:tcPr marL="49169" marR="49169" marT="0" marB="0" anchor="ctr"/>
                </a:tc>
              </a:tr>
              <a:tr h="639482">
                <a:tc rowSpan="2">
                  <a:txBody>
                    <a:bodyPr/>
                    <a:lstStyle/>
                    <a:p>
                      <a:pPr marL="0" marR="0" algn="ctr">
                        <a:lnSpc>
                          <a:spcPct val="115000"/>
                        </a:lnSpc>
                        <a:spcBef>
                          <a:spcPts val="0"/>
                        </a:spcBef>
                        <a:spcAft>
                          <a:spcPts val="0"/>
                        </a:spcAft>
                      </a:pPr>
                      <a:r>
                        <a:rPr lang="en-US" sz="1800" b="0" i="1" dirty="0">
                          <a:solidFill>
                            <a:srgbClr val="00B0F0"/>
                          </a:solidFill>
                          <a:effectLst/>
                        </a:rPr>
                        <a:t> </a:t>
                      </a:r>
                    </a:p>
                    <a:p>
                      <a:pPr marL="0" marR="0" algn="ctr">
                        <a:lnSpc>
                          <a:spcPct val="115000"/>
                        </a:lnSpc>
                        <a:spcBef>
                          <a:spcPts val="0"/>
                        </a:spcBef>
                        <a:spcAft>
                          <a:spcPts val="0"/>
                        </a:spcAft>
                      </a:pPr>
                      <a:r>
                        <a:rPr lang="en-US" sz="1800" b="0" i="1" dirty="0">
                          <a:solidFill>
                            <a:srgbClr val="00B0F0"/>
                          </a:solidFill>
                          <a:effectLst/>
                        </a:rPr>
                        <a:t> </a:t>
                      </a:r>
                    </a:p>
                    <a:p>
                      <a:pPr marL="0" marR="0" algn="ctr">
                        <a:lnSpc>
                          <a:spcPct val="115000"/>
                        </a:lnSpc>
                        <a:spcBef>
                          <a:spcPts val="0"/>
                        </a:spcBef>
                        <a:spcAft>
                          <a:spcPts val="0"/>
                        </a:spcAft>
                      </a:pPr>
                      <a:r>
                        <a:rPr lang="en-US" sz="1800" b="0" i="1" dirty="0">
                          <a:solidFill>
                            <a:srgbClr val="00B0F0"/>
                          </a:solidFill>
                          <a:effectLst/>
                        </a:rPr>
                        <a:t> </a:t>
                      </a:r>
                    </a:p>
                    <a:p>
                      <a:pPr marL="0" marR="0" algn="ctr">
                        <a:lnSpc>
                          <a:spcPct val="115000"/>
                        </a:lnSpc>
                        <a:spcBef>
                          <a:spcPts val="0"/>
                        </a:spcBef>
                        <a:spcAft>
                          <a:spcPts val="0"/>
                        </a:spcAft>
                      </a:pPr>
                      <a:r>
                        <a:rPr lang="en-US" sz="1800" b="0" i="1" dirty="0">
                          <a:solidFill>
                            <a:srgbClr val="00B0F0"/>
                          </a:solidFill>
                          <a:effectLst/>
                        </a:rPr>
                        <a:t> </a:t>
                      </a:r>
                      <a:endParaRPr lang="en-US" sz="1800" b="0" i="1" dirty="0">
                        <a:solidFill>
                          <a:srgbClr val="00B0F0"/>
                        </a:solidFill>
                        <a:effectLst/>
                        <a:latin typeface="Calibri" charset="0"/>
                        <a:ea typeface="Calibri" charset="0"/>
                        <a:cs typeface="Times New Roman" charset="0"/>
                      </a:endParaRPr>
                    </a:p>
                  </a:txBody>
                  <a:tcPr marL="49169" marR="49169" marT="0" marB="0" anchor="ctr"/>
                </a:tc>
                <a:tc rowSpan="2">
                  <a:txBody>
                    <a:bodyPr/>
                    <a:lstStyle/>
                    <a:p>
                      <a:pPr marL="0" marR="0" algn="ctr">
                        <a:lnSpc>
                          <a:spcPct val="115000"/>
                        </a:lnSpc>
                        <a:spcBef>
                          <a:spcPts val="0"/>
                        </a:spcBef>
                        <a:spcAft>
                          <a:spcPts val="0"/>
                        </a:spcAft>
                      </a:pPr>
                      <a:r>
                        <a:rPr lang="en-US" sz="1800" b="0" i="1" dirty="0" smtClean="0">
                          <a:solidFill>
                            <a:srgbClr val="3970C0"/>
                          </a:solidFill>
                          <a:effectLst/>
                        </a:rPr>
                        <a:t>sunlight </a:t>
                      </a:r>
                      <a:endParaRPr lang="en-US" sz="1800" b="0" i="1" dirty="0">
                        <a:solidFill>
                          <a:srgbClr val="3970C0"/>
                        </a:solidFill>
                        <a:effectLst/>
                        <a:latin typeface="Calibri" charset="0"/>
                        <a:ea typeface="Calibri" charset="0"/>
                        <a:cs typeface="Times New Roman" charset="0"/>
                      </a:endParaRPr>
                    </a:p>
                  </a:txBody>
                  <a:tcPr marL="49169" marR="49169" marT="0" marB="0" anchor="ctr"/>
                </a:tc>
                <a:tc vMerge="1">
                  <a:txBody>
                    <a:bodyPr/>
                    <a:lstStyle/>
                    <a:p>
                      <a:endParaRPr lang="en-US"/>
                    </a:p>
                  </a:txBody>
                  <a:tcPr/>
                </a:tc>
                <a:tc vMerge="1">
                  <a:txBody>
                    <a:bodyPr/>
                    <a:lstStyle/>
                    <a:p>
                      <a:endParaRPr lang="en-US"/>
                    </a:p>
                  </a:txBody>
                  <a:tcPr/>
                </a:tc>
              </a:tr>
              <a:tr h="1010024">
                <a:tc vMerge="1">
                  <a:txBody>
                    <a:bodyPr/>
                    <a:lstStyle/>
                    <a:p>
                      <a:endParaRPr lang="en-US"/>
                    </a:p>
                  </a:txBody>
                  <a:tcPr/>
                </a:tc>
                <a:tc vMerge="1">
                  <a:txBody>
                    <a:bodyPr/>
                    <a:lstStyle/>
                    <a:p>
                      <a:endParaRPr lang="en-US"/>
                    </a:p>
                  </a:txBody>
                  <a:tcPr/>
                </a:tc>
                <a:tc rowSpan="3">
                  <a:txBody>
                    <a:bodyPr/>
                    <a:lstStyle/>
                    <a:p>
                      <a:pPr marL="0" marR="0" algn="ctr">
                        <a:lnSpc>
                          <a:spcPct val="115000"/>
                        </a:lnSpc>
                        <a:spcBef>
                          <a:spcPts val="0"/>
                        </a:spcBef>
                        <a:spcAft>
                          <a:spcPts val="0"/>
                        </a:spcAft>
                      </a:pPr>
                      <a:r>
                        <a:rPr lang="en-US" sz="1800" i="1" dirty="0" smtClean="0">
                          <a:solidFill>
                            <a:srgbClr val="3970C0"/>
                          </a:solidFill>
                          <a:effectLst/>
                        </a:rPr>
                        <a:t>Fuel for farm machinery and transportation</a:t>
                      </a:r>
                    </a:p>
                    <a:p>
                      <a:pPr marL="0" marR="0" algn="ctr">
                        <a:lnSpc>
                          <a:spcPct val="115000"/>
                        </a:lnSpc>
                        <a:spcBef>
                          <a:spcPts val="0"/>
                        </a:spcBef>
                        <a:spcAft>
                          <a:spcPts val="0"/>
                        </a:spcAft>
                      </a:pPr>
                      <a:endParaRPr lang="en-US" sz="1800" i="1" dirty="0" smtClean="0">
                        <a:solidFill>
                          <a:srgbClr val="3970C0"/>
                        </a:solidFill>
                        <a:effectLst/>
                        <a:latin typeface="Calibri" charset="0"/>
                        <a:ea typeface="Calibri" charset="0"/>
                        <a:cs typeface="Times New Roman" charset="0"/>
                      </a:endParaRPr>
                    </a:p>
                    <a:p>
                      <a:pPr marL="0" marR="0" algn="ctr">
                        <a:lnSpc>
                          <a:spcPct val="115000"/>
                        </a:lnSpc>
                        <a:spcBef>
                          <a:spcPts val="0"/>
                        </a:spcBef>
                        <a:spcAft>
                          <a:spcPts val="0"/>
                        </a:spcAft>
                      </a:pPr>
                      <a:r>
                        <a:rPr lang="en-US" sz="1800" i="1" dirty="0" smtClean="0">
                          <a:solidFill>
                            <a:srgbClr val="3970C0"/>
                          </a:solidFill>
                          <a:effectLst/>
                          <a:latin typeface="Calibri" charset="0"/>
                          <a:ea typeface="Calibri" charset="0"/>
                          <a:cs typeface="Times New Roman" charset="0"/>
                        </a:rPr>
                        <a:t>Fertilizer</a:t>
                      </a:r>
                      <a:r>
                        <a:rPr lang="en-US" sz="1800" i="1" baseline="0" dirty="0" smtClean="0">
                          <a:solidFill>
                            <a:srgbClr val="3970C0"/>
                          </a:solidFill>
                          <a:effectLst/>
                          <a:latin typeface="Calibri" charset="0"/>
                          <a:ea typeface="Calibri" charset="0"/>
                          <a:cs typeface="Times New Roman" charset="0"/>
                        </a:rPr>
                        <a:t> production</a:t>
                      </a:r>
                      <a:endParaRPr lang="en-US" sz="1800" i="1" dirty="0">
                        <a:solidFill>
                          <a:srgbClr val="3970C0"/>
                        </a:solidFill>
                        <a:effectLst/>
                        <a:latin typeface="Calibri" charset="0"/>
                        <a:ea typeface="Calibri" charset="0"/>
                        <a:cs typeface="Times New Roman" charset="0"/>
                      </a:endParaRPr>
                    </a:p>
                  </a:txBody>
                  <a:tcPr marL="49169" marR="49169" marT="0" marB="0" anchor="ctr"/>
                </a:tc>
                <a:tc rowSpan="3">
                  <a:txBody>
                    <a:bodyPr/>
                    <a:lstStyle/>
                    <a:p>
                      <a:pPr marL="0" marR="0" algn="ctr">
                        <a:lnSpc>
                          <a:spcPct val="115000"/>
                        </a:lnSpc>
                        <a:spcBef>
                          <a:spcPts val="0"/>
                        </a:spcBef>
                        <a:spcAft>
                          <a:spcPts val="0"/>
                        </a:spcAft>
                      </a:pPr>
                      <a:r>
                        <a:rPr lang="en-US" sz="1800" i="1" dirty="0" smtClean="0">
                          <a:solidFill>
                            <a:srgbClr val="3970C0"/>
                          </a:solidFill>
                          <a:effectLst/>
                        </a:rPr>
                        <a:t>(-)</a:t>
                      </a:r>
                      <a:r>
                        <a:rPr lang="en-US" sz="1800" i="1" baseline="0" dirty="0" smtClean="0">
                          <a:solidFill>
                            <a:srgbClr val="3970C0"/>
                          </a:solidFill>
                          <a:effectLst/>
                        </a:rPr>
                        <a:t> </a:t>
                      </a:r>
                      <a:r>
                        <a:rPr lang="en-US" sz="1800" i="1" dirty="0" smtClean="0">
                          <a:solidFill>
                            <a:srgbClr val="3970C0"/>
                          </a:solidFill>
                          <a:effectLst/>
                        </a:rPr>
                        <a:t>Nitrogen and phosphorus pollution from runoff</a:t>
                      </a:r>
                    </a:p>
                    <a:p>
                      <a:pPr marL="0" marR="0" algn="ctr">
                        <a:lnSpc>
                          <a:spcPct val="115000"/>
                        </a:lnSpc>
                        <a:spcBef>
                          <a:spcPts val="0"/>
                        </a:spcBef>
                        <a:spcAft>
                          <a:spcPts val="0"/>
                        </a:spcAft>
                      </a:pPr>
                      <a:endParaRPr lang="en-US" sz="1800" i="1" dirty="0" smtClean="0">
                        <a:solidFill>
                          <a:srgbClr val="3970C0"/>
                        </a:solidFill>
                        <a:effectLst/>
                        <a:latin typeface="Calibri" charset="0"/>
                        <a:ea typeface="Calibri" charset="0"/>
                        <a:cs typeface="Times New Roman" charset="0"/>
                      </a:endParaRPr>
                    </a:p>
                    <a:p>
                      <a:pPr marL="0" marR="0" algn="ctr">
                        <a:lnSpc>
                          <a:spcPct val="115000"/>
                        </a:lnSpc>
                        <a:spcBef>
                          <a:spcPts val="0"/>
                        </a:spcBef>
                        <a:spcAft>
                          <a:spcPts val="0"/>
                        </a:spcAft>
                      </a:pPr>
                      <a:r>
                        <a:rPr lang="en-US" sz="1800" i="1" dirty="0" smtClean="0">
                          <a:solidFill>
                            <a:srgbClr val="3970C0"/>
                          </a:solidFill>
                          <a:effectLst/>
                          <a:latin typeface="Calibri" charset="0"/>
                          <a:ea typeface="Calibri" charset="0"/>
                          <a:cs typeface="Times New Roman" charset="0"/>
                        </a:rPr>
                        <a:t>(-) decreased biodiversity</a:t>
                      </a:r>
                    </a:p>
                    <a:p>
                      <a:pPr marL="0" marR="0" algn="ctr">
                        <a:lnSpc>
                          <a:spcPct val="115000"/>
                        </a:lnSpc>
                        <a:spcBef>
                          <a:spcPts val="0"/>
                        </a:spcBef>
                        <a:spcAft>
                          <a:spcPts val="0"/>
                        </a:spcAft>
                      </a:pPr>
                      <a:endParaRPr lang="en-US" sz="1800" i="1" dirty="0" smtClean="0">
                        <a:solidFill>
                          <a:srgbClr val="3970C0"/>
                        </a:solidFill>
                        <a:effectLst/>
                        <a:latin typeface="Calibri" charset="0"/>
                        <a:ea typeface="Calibri" charset="0"/>
                        <a:cs typeface="Times New Roman" charset="0"/>
                      </a:endParaRPr>
                    </a:p>
                    <a:p>
                      <a:pPr marL="0" marR="0" algn="ctr">
                        <a:lnSpc>
                          <a:spcPct val="115000"/>
                        </a:lnSpc>
                        <a:spcBef>
                          <a:spcPts val="0"/>
                        </a:spcBef>
                        <a:spcAft>
                          <a:spcPts val="0"/>
                        </a:spcAft>
                      </a:pPr>
                      <a:r>
                        <a:rPr lang="en-US" sz="1800" i="1" dirty="0" smtClean="0">
                          <a:solidFill>
                            <a:srgbClr val="3970C0"/>
                          </a:solidFill>
                          <a:effectLst/>
                          <a:latin typeface="Calibri" charset="0"/>
                          <a:ea typeface="Calibri" charset="0"/>
                          <a:cs typeface="Times New Roman" charset="0"/>
                        </a:rPr>
                        <a:t>(-) Greenhouse gas</a:t>
                      </a:r>
                      <a:r>
                        <a:rPr lang="en-US" sz="1800" i="1" baseline="0" dirty="0" smtClean="0">
                          <a:solidFill>
                            <a:srgbClr val="3970C0"/>
                          </a:solidFill>
                          <a:effectLst/>
                          <a:latin typeface="Calibri" charset="0"/>
                          <a:ea typeface="Calibri" charset="0"/>
                          <a:cs typeface="Times New Roman" charset="0"/>
                        </a:rPr>
                        <a:t> emissions</a:t>
                      </a:r>
                    </a:p>
                  </a:txBody>
                  <a:tcPr marL="49169" marR="49169" marT="0" marB="0" anchor="ctr"/>
                </a:tc>
              </a:tr>
              <a:tr h="861078">
                <a:tc gridSpan="2">
                  <a:txBody>
                    <a:bodyPr/>
                    <a:lstStyle/>
                    <a:p>
                      <a:pPr marL="0" marR="0" algn="l">
                        <a:lnSpc>
                          <a:spcPct val="115000"/>
                        </a:lnSpc>
                        <a:spcBef>
                          <a:spcPts val="0"/>
                        </a:spcBef>
                        <a:spcAft>
                          <a:spcPts val="0"/>
                        </a:spcAft>
                      </a:pPr>
                      <a:r>
                        <a:rPr lang="en-US" sz="1800" b="1" dirty="0">
                          <a:effectLst/>
                        </a:rPr>
                        <a:t>Process: </a:t>
                      </a:r>
                      <a:r>
                        <a:rPr lang="en-US" sz="1800" i="1" dirty="0" smtClean="0">
                          <a:solidFill>
                            <a:srgbClr val="3970C0"/>
                          </a:solidFill>
                          <a:effectLst/>
                        </a:rPr>
                        <a:t>Grow (photosynthesis) and harvest</a:t>
                      </a:r>
                      <a:r>
                        <a:rPr lang="en-US" sz="1800" i="1" baseline="0" dirty="0" smtClean="0">
                          <a:solidFill>
                            <a:srgbClr val="3970C0"/>
                          </a:solidFill>
                          <a:effectLst/>
                        </a:rPr>
                        <a:t> biomass crop</a:t>
                      </a:r>
                      <a:endParaRPr lang="en-US" sz="1800" i="1" dirty="0">
                        <a:solidFill>
                          <a:srgbClr val="3970C0"/>
                        </a:solidFill>
                        <a:effectLst/>
                      </a:endParaRPr>
                    </a:p>
                    <a:p>
                      <a:pPr marL="0" marR="0" algn="l">
                        <a:lnSpc>
                          <a:spcPct val="115000"/>
                        </a:lnSpc>
                        <a:spcBef>
                          <a:spcPts val="0"/>
                        </a:spcBef>
                        <a:spcAft>
                          <a:spcPts val="0"/>
                        </a:spcAft>
                      </a:pPr>
                      <a:r>
                        <a:rPr lang="en-US" sz="1800" b="1" dirty="0">
                          <a:effectLst/>
                        </a:rPr>
                        <a:t>Location</a:t>
                      </a:r>
                      <a:r>
                        <a:rPr lang="en-US" sz="1800" b="1" dirty="0" smtClean="0">
                          <a:effectLst/>
                        </a:rPr>
                        <a:t>:</a:t>
                      </a:r>
                      <a:r>
                        <a:rPr lang="en-US" sz="1800" dirty="0" smtClean="0">
                          <a:effectLst/>
                        </a:rPr>
                        <a:t> </a:t>
                      </a:r>
                      <a:r>
                        <a:rPr lang="en-US" sz="1800" i="1" dirty="0" smtClean="0">
                          <a:solidFill>
                            <a:srgbClr val="3970C0"/>
                          </a:solidFill>
                          <a:effectLst/>
                        </a:rPr>
                        <a:t>Farms</a:t>
                      </a:r>
                      <a:r>
                        <a:rPr lang="en-US" sz="1800" i="1" dirty="0" smtClean="0">
                          <a:solidFill>
                            <a:srgbClr val="00B0F0"/>
                          </a:solidFill>
                          <a:effectLst/>
                        </a:rPr>
                        <a:t> </a:t>
                      </a:r>
                      <a:r>
                        <a:rPr lang="en-US" sz="1800" dirty="0" smtClean="0">
                          <a:solidFill>
                            <a:schemeClr val="accent1">
                              <a:lumMod val="40000"/>
                              <a:lumOff val="60000"/>
                            </a:schemeClr>
                          </a:solidFill>
                          <a:effectLst/>
                        </a:rPr>
                        <a:t> </a:t>
                      </a:r>
                      <a:endParaRPr lang="en-US" sz="1800" dirty="0">
                        <a:solidFill>
                          <a:schemeClr val="accent1">
                            <a:lumMod val="40000"/>
                            <a:lumOff val="60000"/>
                          </a:schemeClr>
                        </a:solidFill>
                        <a:effectLst/>
                        <a:latin typeface="Calibri" charset="0"/>
                        <a:ea typeface="Calibri" charset="0"/>
                        <a:cs typeface="Times New Roman" charset="0"/>
                      </a:endParaRPr>
                    </a:p>
                  </a:txBody>
                  <a:tcPr marL="49169" marR="49169" marT="0" marB="0" anchor="ctr"/>
                </a:tc>
                <a:tc hMerge="1">
                  <a:txBody>
                    <a:bodyPr/>
                    <a:lstStyle/>
                    <a:p>
                      <a:endParaRPr lang="en-US"/>
                    </a:p>
                  </a:txBody>
                  <a:tcPr/>
                </a:tc>
                <a:tc vMerge="1">
                  <a:txBody>
                    <a:bodyPr/>
                    <a:lstStyle/>
                    <a:p>
                      <a:endParaRPr lang="en-US"/>
                    </a:p>
                  </a:txBody>
                  <a:tcPr/>
                </a:tc>
                <a:tc vMerge="1">
                  <a:txBody>
                    <a:bodyPr/>
                    <a:lstStyle/>
                    <a:p>
                      <a:endParaRPr lang="en-US"/>
                    </a:p>
                  </a:txBody>
                  <a:tcPr/>
                </a:tc>
              </a:tr>
              <a:tr h="1757363">
                <a:tc>
                  <a:txBody>
                    <a:bodyPr/>
                    <a:lstStyle/>
                    <a:p>
                      <a:pPr marL="0" marR="0" algn="l">
                        <a:lnSpc>
                          <a:spcPct val="115000"/>
                        </a:lnSpc>
                        <a:spcBef>
                          <a:spcPts val="0"/>
                        </a:spcBef>
                        <a:spcAft>
                          <a:spcPts val="0"/>
                        </a:spcAft>
                      </a:pPr>
                      <a:r>
                        <a:rPr lang="en-US" sz="800" smtClean="0">
                          <a:solidFill>
                            <a:srgbClr val="00B0F0"/>
                          </a:solidFill>
                          <a:effectLst/>
                        </a:rPr>
                        <a:t> </a:t>
                      </a:r>
                    </a:p>
                    <a:p>
                      <a:pPr marL="0" marR="0" algn="l">
                        <a:lnSpc>
                          <a:spcPct val="115000"/>
                        </a:lnSpc>
                        <a:spcBef>
                          <a:spcPts val="0"/>
                        </a:spcBef>
                        <a:spcAft>
                          <a:spcPts val="0"/>
                        </a:spcAft>
                      </a:pPr>
                      <a:r>
                        <a:rPr lang="en-US" sz="800" smtClean="0">
                          <a:solidFill>
                            <a:srgbClr val="00B0F0"/>
                          </a:solidFill>
                          <a:effectLst/>
                        </a:rPr>
                        <a:t> </a:t>
                      </a:r>
                    </a:p>
                    <a:p>
                      <a:pPr marL="0" marR="0" algn="l">
                        <a:lnSpc>
                          <a:spcPct val="115000"/>
                        </a:lnSpc>
                        <a:spcBef>
                          <a:spcPts val="0"/>
                        </a:spcBef>
                        <a:spcAft>
                          <a:spcPts val="0"/>
                        </a:spcAft>
                      </a:pPr>
                      <a:r>
                        <a:rPr lang="en-US" sz="800" smtClean="0">
                          <a:solidFill>
                            <a:srgbClr val="00B0F0"/>
                          </a:solidFill>
                          <a:effectLst/>
                        </a:rPr>
                        <a:t> </a:t>
                      </a:r>
                    </a:p>
                    <a:p>
                      <a:pPr marL="0" marR="0" algn="l">
                        <a:lnSpc>
                          <a:spcPct val="115000"/>
                        </a:lnSpc>
                        <a:spcBef>
                          <a:spcPts val="0"/>
                        </a:spcBef>
                        <a:spcAft>
                          <a:spcPts val="0"/>
                        </a:spcAft>
                      </a:pPr>
                      <a:r>
                        <a:rPr lang="en-US" sz="800" smtClean="0">
                          <a:solidFill>
                            <a:srgbClr val="00B0F0"/>
                          </a:solidFill>
                          <a:effectLst/>
                        </a:rPr>
                        <a:t> </a:t>
                      </a:r>
                    </a:p>
                    <a:p>
                      <a:pPr marL="0" marR="0" algn="l">
                        <a:lnSpc>
                          <a:spcPct val="115000"/>
                        </a:lnSpc>
                        <a:spcBef>
                          <a:spcPts val="0"/>
                        </a:spcBef>
                        <a:spcAft>
                          <a:spcPts val="0"/>
                        </a:spcAft>
                      </a:pPr>
                      <a:r>
                        <a:rPr lang="en-US" sz="800" smtClean="0">
                          <a:solidFill>
                            <a:srgbClr val="00B0F0"/>
                          </a:solidFill>
                          <a:effectLst/>
                        </a:rPr>
                        <a:t> </a:t>
                      </a:r>
                    </a:p>
                    <a:p>
                      <a:pPr marL="0" marR="0" indent="0" algn="ctr" defTabSz="914400" rtl="0" eaLnBrk="1" fontAlgn="auto" latinLnBrk="0" hangingPunct="1">
                        <a:lnSpc>
                          <a:spcPct val="115000"/>
                        </a:lnSpc>
                        <a:spcBef>
                          <a:spcPts val="0"/>
                        </a:spcBef>
                        <a:spcAft>
                          <a:spcPts val="0"/>
                        </a:spcAft>
                        <a:buClrTx/>
                        <a:buSzTx/>
                        <a:buFontTx/>
                        <a:buNone/>
                        <a:tabLst/>
                        <a:defRPr/>
                      </a:pPr>
                      <a:r>
                        <a:rPr lang="en-US" sz="1800" smtClean="0">
                          <a:solidFill>
                            <a:srgbClr val="00B0F0"/>
                          </a:solidFill>
                          <a:effectLst/>
                        </a:rPr>
                        <a:t> </a:t>
                      </a:r>
                      <a:endParaRPr lang="en-US" sz="800" dirty="0">
                        <a:solidFill>
                          <a:srgbClr val="00B0F0"/>
                        </a:solidFill>
                        <a:effectLst/>
                        <a:latin typeface="Calibri" charset="0"/>
                        <a:ea typeface="Calibri" charset="0"/>
                        <a:cs typeface="Times New Roman" charset="0"/>
                      </a:endParaRPr>
                    </a:p>
                  </a:txBody>
                  <a:tcPr marL="49169" marR="49169" marT="0" marB="0"/>
                </a:tc>
                <a:tc>
                  <a:txBody>
                    <a:bodyPr/>
                    <a:lstStyle/>
                    <a:p>
                      <a:pPr marL="0" marR="0" algn="ctr">
                        <a:lnSpc>
                          <a:spcPct val="115000"/>
                        </a:lnSpc>
                        <a:spcBef>
                          <a:spcPts val="0"/>
                        </a:spcBef>
                        <a:spcAft>
                          <a:spcPts val="0"/>
                        </a:spcAft>
                      </a:pPr>
                      <a:r>
                        <a:rPr lang="en-US" sz="800" dirty="0" smtClean="0">
                          <a:solidFill>
                            <a:srgbClr val="5B9BD5"/>
                          </a:solidFill>
                          <a:effectLst/>
                        </a:rPr>
                        <a:t> </a:t>
                      </a:r>
                      <a:r>
                        <a:rPr lang="en-US" sz="1800" i="1" dirty="0" smtClean="0">
                          <a:solidFill>
                            <a:srgbClr val="3970C0"/>
                          </a:solidFill>
                          <a:effectLst/>
                        </a:rPr>
                        <a:t>Chemical potential energy (CPE)</a:t>
                      </a:r>
                      <a:endParaRPr lang="en-US" sz="800" dirty="0">
                        <a:solidFill>
                          <a:srgbClr val="3970C0"/>
                        </a:solidFill>
                        <a:effectLst/>
                        <a:latin typeface="Calibri" charset="0"/>
                        <a:ea typeface="Calibri" charset="0"/>
                        <a:cs typeface="Times New Roman" charset="0"/>
                      </a:endParaRPr>
                    </a:p>
                  </a:txBody>
                  <a:tcPr marL="49169" marR="49169" marT="0" marB="0" anchor="ctr"/>
                </a:tc>
                <a:tc vMerge="1">
                  <a:txBody>
                    <a:bodyPr/>
                    <a:lstStyle/>
                    <a:p>
                      <a:endParaRPr lang="en-US"/>
                    </a:p>
                  </a:txBody>
                  <a:tcPr/>
                </a:tc>
                <a:tc vMerge="1">
                  <a:txBody>
                    <a:bodyPr/>
                    <a:lstStyle/>
                    <a:p>
                      <a:endParaRPr lang="en-US"/>
                    </a:p>
                  </a:txBody>
                  <a:tcPr/>
                </a:tc>
              </a:tr>
            </a:tbl>
          </a:graphicData>
        </a:graphic>
      </p:graphicFrame>
      <p:sp>
        <p:nvSpPr>
          <p:cNvPr id="2" name="Title 1"/>
          <p:cNvSpPr>
            <a:spLocks noGrp="1"/>
          </p:cNvSpPr>
          <p:nvPr>
            <p:ph type="title"/>
          </p:nvPr>
        </p:nvSpPr>
        <p:spPr>
          <a:xfrm>
            <a:off x="931984" y="388571"/>
            <a:ext cx="10515600" cy="1325563"/>
          </a:xfrm>
        </p:spPr>
        <p:txBody>
          <a:bodyPr/>
          <a:lstStyle/>
          <a:p>
            <a:r>
              <a:rPr lang="en-US" dirty="0" smtClean="0"/>
              <a:t>A sample environmental impact map</a:t>
            </a:r>
            <a:br>
              <a:rPr lang="en-US" dirty="0" smtClean="0"/>
            </a:br>
            <a:r>
              <a:rPr lang="en-US" dirty="0" smtClean="0"/>
              <a:t>Ethanol from grain/corn</a:t>
            </a:r>
            <a:endParaRPr lang="en-US" dirty="0"/>
          </a:p>
        </p:txBody>
      </p:sp>
      <p:cxnSp>
        <p:nvCxnSpPr>
          <p:cNvPr id="5" name="Straight Arrow Connector 4"/>
          <p:cNvCxnSpPr/>
          <p:nvPr/>
        </p:nvCxnSpPr>
        <p:spPr>
          <a:xfrm>
            <a:off x="1236015" y="3109397"/>
            <a:ext cx="494270" cy="809367"/>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flipH="1">
            <a:off x="2067566" y="2924731"/>
            <a:ext cx="10152" cy="994033"/>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H="1">
            <a:off x="2700455" y="3280719"/>
            <a:ext cx="124807" cy="638045"/>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H="1">
            <a:off x="1549939" y="4876800"/>
            <a:ext cx="420911" cy="1095519"/>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a:endCxn id="39" idx="0"/>
          </p:cNvCxnSpPr>
          <p:nvPr/>
        </p:nvCxnSpPr>
        <p:spPr>
          <a:xfrm>
            <a:off x="2700455" y="4876800"/>
            <a:ext cx="2533" cy="623310"/>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a:off x="5042509" y="3280719"/>
            <a:ext cx="8788" cy="661086"/>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flipH="1">
            <a:off x="5051297" y="4835709"/>
            <a:ext cx="1" cy="574491"/>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a:off x="1005173" y="2740065"/>
            <a:ext cx="593124" cy="369332"/>
          </a:xfrm>
          <a:prstGeom prst="rect">
            <a:avLst/>
          </a:prstGeom>
          <a:noFill/>
        </p:spPr>
        <p:txBody>
          <a:bodyPr wrap="square" rtlCol="0">
            <a:spAutoFit/>
          </a:bodyPr>
          <a:lstStyle/>
          <a:p>
            <a:r>
              <a:rPr lang="en-US" i="1" dirty="0">
                <a:solidFill>
                  <a:srgbClr val="3970C0"/>
                </a:solidFill>
              </a:rPr>
              <a:t>CO</a:t>
            </a:r>
            <a:r>
              <a:rPr lang="en-US" i="1" baseline="-25000" dirty="0">
                <a:solidFill>
                  <a:srgbClr val="3970C0"/>
                </a:solidFill>
              </a:rPr>
              <a:t>2</a:t>
            </a:r>
            <a:endParaRPr lang="en-US" dirty="0">
              <a:solidFill>
                <a:srgbClr val="3970C0"/>
              </a:solidFill>
            </a:endParaRPr>
          </a:p>
        </p:txBody>
      </p:sp>
      <p:sp>
        <p:nvSpPr>
          <p:cNvPr id="34" name="TextBox 33"/>
          <p:cNvSpPr txBox="1"/>
          <p:nvPr/>
        </p:nvSpPr>
        <p:spPr>
          <a:xfrm>
            <a:off x="1834978" y="2555399"/>
            <a:ext cx="556054" cy="369332"/>
          </a:xfrm>
          <a:prstGeom prst="rect">
            <a:avLst/>
          </a:prstGeom>
          <a:noFill/>
        </p:spPr>
        <p:txBody>
          <a:bodyPr wrap="square" rtlCol="0">
            <a:spAutoFit/>
          </a:bodyPr>
          <a:lstStyle/>
          <a:p>
            <a:r>
              <a:rPr lang="en-US" i="1" dirty="0">
                <a:solidFill>
                  <a:srgbClr val="3970C0"/>
                </a:solidFill>
              </a:rPr>
              <a:t>H</a:t>
            </a:r>
            <a:r>
              <a:rPr lang="en-US" i="1" baseline="-25000" dirty="0">
                <a:solidFill>
                  <a:srgbClr val="3970C0"/>
                </a:solidFill>
              </a:rPr>
              <a:t>2</a:t>
            </a:r>
            <a:r>
              <a:rPr lang="en-US" i="1" dirty="0">
                <a:solidFill>
                  <a:srgbClr val="3970C0"/>
                </a:solidFill>
              </a:rPr>
              <a:t>O</a:t>
            </a:r>
            <a:endParaRPr lang="en-US" dirty="0">
              <a:solidFill>
                <a:srgbClr val="3970C0"/>
              </a:solidFill>
            </a:endParaRPr>
          </a:p>
        </p:txBody>
      </p:sp>
      <p:sp>
        <p:nvSpPr>
          <p:cNvPr id="35" name="TextBox 34"/>
          <p:cNvSpPr txBox="1"/>
          <p:nvPr/>
        </p:nvSpPr>
        <p:spPr>
          <a:xfrm>
            <a:off x="2453437" y="2964931"/>
            <a:ext cx="1112107" cy="646331"/>
          </a:xfrm>
          <a:prstGeom prst="rect">
            <a:avLst/>
          </a:prstGeom>
          <a:noFill/>
        </p:spPr>
        <p:txBody>
          <a:bodyPr wrap="square" rtlCol="0">
            <a:spAutoFit/>
          </a:bodyPr>
          <a:lstStyle/>
          <a:p>
            <a:r>
              <a:rPr lang="en-US" i="1" dirty="0">
                <a:solidFill>
                  <a:srgbClr val="3970C0"/>
                </a:solidFill>
              </a:rPr>
              <a:t>fertilizer</a:t>
            </a:r>
          </a:p>
          <a:p>
            <a:endParaRPr lang="en-US" dirty="0"/>
          </a:p>
        </p:txBody>
      </p:sp>
      <p:sp>
        <p:nvSpPr>
          <p:cNvPr id="38" name="TextBox 37"/>
          <p:cNvSpPr txBox="1"/>
          <p:nvPr/>
        </p:nvSpPr>
        <p:spPr>
          <a:xfrm>
            <a:off x="1301735" y="5943600"/>
            <a:ext cx="669115" cy="369332"/>
          </a:xfrm>
          <a:prstGeom prst="rect">
            <a:avLst/>
          </a:prstGeom>
          <a:noFill/>
        </p:spPr>
        <p:txBody>
          <a:bodyPr wrap="square" rtlCol="0">
            <a:spAutoFit/>
          </a:bodyPr>
          <a:lstStyle/>
          <a:p>
            <a:r>
              <a:rPr lang="en-US" i="1" dirty="0">
                <a:solidFill>
                  <a:srgbClr val="3970C0"/>
                </a:solidFill>
              </a:rPr>
              <a:t>O</a:t>
            </a:r>
            <a:r>
              <a:rPr lang="en-US" i="1" baseline="-25000" dirty="0">
                <a:solidFill>
                  <a:srgbClr val="3970C0"/>
                </a:solidFill>
              </a:rPr>
              <a:t>2</a:t>
            </a:r>
            <a:endParaRPr lang="en-US" dirty="0">
              <a:solidFill>
                <a:srgbClr val="3970C0"/>
              </a:solidFill>
            </a:endParaRPr>
          </a:p>
        </p:txBody>
      </p:sp>
      <p:sp>
        <p:nvSpPr>
          <p:cNvPr id="39" name="TextBox 38"/>
          <p:cNvSpPr txBox="1"/>
          <p:nvPr/>
        </p:nvSpPr>
        <p:spPr>
          <a:xfrm>
            <a:off x="1970850" y="5500110"/>
            <a:ext cx="1464276" cy="646331"/>
          </a:xfrm>
          <a:prstGeom prst="rect">
            <a:avLst/>
          </a:prstGeom>
          <a:noFill/>
        </p:spPr>
        <p:txBody>
          <a:bodyPr wrap="square" rtlCol="0">
            <a:spAutoFit/>
          </a:bodyPr>
          <a:lstStyle/>
          <a:p>
            <a:pPr algn="ctr"/>
            <a:r>
              <a:rPr lang="en-US" i="1" dirty="0" smtClean="0">
                <a:solidFill>
                  <a:srgbClr val="3970C0"/>
                </a:solidFill>
              </a:rPr>
              <a:t>Sugar/plant material</a:t>
            </a:r>
            <a:endParaRPr lang="en-US" dirty="0">
              <a:solidFill>
                <a:srgbClr val="3970C0"/>
              </a:solidFill>
            </a:endParaRPr>
          </a:p>
        </p:txBody>
      </p:sp>
    </p:spTree>
    <p:extLst>
      <p:ext uri="{BB962C8B-B14F-4D97-AF65-F5344CB8AC3E}">
        <p14:creationId xmlns:p14="http://schemas.microsoft.com/office/powerpoint/2010/main" val="13830878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Table 10"/>
          <p:cNvGraphicFramePr>
            <a:graphicFrameLocks noGrp="1"/>
          </p:cNvGraphicFramePr>
          <p:nvPr>
            <p:extLst>
              <p:ext uri="{D42A27DB-BD31-4B8C-83A1-F6EECF244321}">
                <p14:modId xmlns:p14="http://schemas.microsoft.com/office/powerpoint/2010/main" val="1497886133"/>
              </p:ext>
            </p:extLst>
          </p:nvPr>
        </p:nvGraphicFramePr>
        <p:xfrm>
          <a:off x="873185" y="1885456"/>
          <a:ext cx="10633198" cy="4686300"/>
        </p:xfrm>
        <a:graphic>
          <a:graphicData uri="http://schemas.openxmlformats.org/drawingml/2006/table">
            <a:tbl>
              <a:tblPr firstRow="1" firstCol="1" bandRow="1">
                <a:tableStyleId>{5940675A-B579-460E-94D1-54222C63F5DA}</a:tableStyleId>
              </a:tblPr>
              <a:tblGrid>
                <a:gridCol w="2763119"/>
                <a:gridCol w="2881985"/>
                <a:gridCol w="2494047"/>
                <a:gridCol w="2494047"/>
              </a:tblGrid>
              <a:tr h="418353">
                <a:tc>
                  <a:txBody>
                    <a:bodyPr/>
                    <a:lstStyle/>
                    <a:p>
                      <a:pPr marL="0" marR="0" algn="ctr">
                        <a:lnSpc>
                          <a:spcPct val="115000"/>
                        </a:lnSpc>
                        <a:spcBef>
                          <a:spcPts val="0"/>
                        </a:spcBef>
                        <a:spcAft>
                          <a:spcPts val="0"/>
                        </a:spcAft>
                      </a:pPr>
                      <a:r>
                        <a:rPr lang="en-US" sz="1800" b="1" dirty="0">
                          <a:effectLst/>
                        </a:rPr>
                        <a:t>Matter</a:t>
                      </a:r>
                      <a:endParaRPr lang="en-US" sz="1800" b="1" dirty="0">
                        <a:effectLst/>
                        <a:latin typeface="Calibri" charset="0"/>
                        <a:ea typeface="Calibri" charset="0"/>
                        <a:cs typeface="Times New Roman" charset="0"/>
                      </a:endParaRPr>
                    </a:p>
                  </a:txBody>
                  <a:tcPr marL="49169" marR="49169" marT="0" marB="0" anchor="ctr"/>
                </a:tc>
                <a:tc>
                  <a:txBody>
                    <a:bodyPr/>
                    <a:lstStyle/>
                    <a:p>
                      <a:pPr marL="0" marR="0" algn="ctr">
                        <a:lnSpc>
                          <a:spcPct val="115000"/>
                        </a:lnSpc>
                        <a:spcBef>
                          <a:spcPts val="0"/>
                        </a:spcBef>
                        <a:spcAft>
                          <a:spcPts val="0"/>
                        </a:spcAft>
                      </a:pPr>
                      <a:r>
                        <a:rPr lang="en-US" sz="1800" b="1" dirty="0">
                          <a:effectLst/>
                        </a:rPr>
                        <a:t>Energy</a:t>
                      </a:r>
                      <a:endParaRPr lang="en-US" sz="1800" b="1" dirty="0">
                        <a:effectLst/>
                        <a:latin typeface="Calibri" charset="0"/>
                        <a:ea typeface="Calibri" charset="0"/>
                        <a:cs typeface="Times New Roman" charset="0"/>
                      </a:endParaRPr>
                    </a:p>
                  </a:txBody>
                  <a:tcPr marL="49169" marR="49169" marT="0" marB="0" anchor="ctr"/>
                </a:tc>
                <a:tc rowSpan="2">
                  <a:txBody>
                    <a:bodyPr/>
                    <a:lstStyle/>
                    <a:p>
                      <a:pPr marL="0" marR="0" algn="ctr">
                        <a:lnSpc>
                          <a:spcPct val="115000"/>
                        </a:lnSpc>
                        <a:spcBef>
                          <a:spcPts val="0"/>
                        </a:spcBef>
                        <a:spcAft>
                          <a:spcPts val="0"/>
                        </a:spcAft>
                      </a:pPr>
                      <a:r>
                        <a:rPr lang="en-US" sz="1800" b="1" dirty="0" smtClean="0">
                          <a:effectLst/>
                        </a:rPr>
                        <a:t>Additional </a:t>
                      </a:r>
                      <a:r>
                        <a:rPr lang="en-US" sz="1800" b="1" dirty="0">
                          <a:effectLst/>
                        </a:rPr>
                        <a:t>Energy Inputs</a:t>
                      </a:r>
                      <a:endParaRPr lang="en-US" sz="1800" b="1" dirty="0">
                        <a:effectLst/>
                        <a:latin typeface="Calibri" charset="0"/>
                        <a:ea typeface="Calibri" charset="0"/>
                        <a:cs typeface="Times New Roman" charset="0"/>
                      </a:endParaRPr>
                    </a:p>
                  </a:txBody>
                  <a:tcPr marL="49169" marR="49169" marT="0" marB="0" anchor="ctr"/>
                </a:tc>
                <a:tc rowSpan="2">
                  <a:txBody>
                    <a:bodyPr/>
                    <a:lstStyle/>
                    <a:p>
                      <a:pPr marL="0" marR="0" algn="ctr">
                        <a:lnSpc>
                          <a:spcPct val="115000"/>
                        </a:lnSpc>
                        <a:spcBef>
                          <a:spcPts val="0"/>
                        </a:spcBef>
                        <a:spcAft>
                          <a:spcPts val="0"/>
                        </a:spcAft>
                      </a:pPr>
                      <a:r>
                        <a:rPr lang="en-US" sz="1800" b="1" dirty="0">
                          <a:effectLst/>
                        </a:rPr>
                        <a:t> </a:t>
                      </a:r>
                      <a:r>
                        <a:rPr lang="en-US" sz="1800" b="1" dirty="0" smtClean="0">
                          <a:effectLst/>
                        </a:rPr>
                        <a:t>Environmental </a:t>
                      </a:r>
                      <a:endParaRPr lang="en-US" sz="1800" b="1" dirty="0">
                        <a:effectLst/>
                      </a:endParaRPr>
                    </a:p>
                    <a:p>
                      <a:pPr marL="0" marR="0" algn="ctr">
                        <a:lnSpc>
                          <a:spcPct val="115000"/>
                        </a:lnSpc>
                        <a:spcBef>
                          <a:spcPts val="0"/>
                        </a:spcBef>
                        <a:spcAft>
                          <a:spcPts val="0"/>
                        </a:spcAft>
                      </a:pPr>
                      <a:r>
                        <a:rPr lang="en-US" sz="1800" b="1" dirty="0">
                          <a:effectLst/>
                        </a:rPr>
                        <a:t>Effects</a:t>
                      </a:r>
                      <a:endParaRPr lang="en-US" sz="1800" b="1" dirty="0">
                        <a:effectLst/>
                        <a:latin typeface="Calibri" charset="0"/>
                        <a:ea typeface="Calibri" charset="0"/>
                        <a:cs typeface="Times New Roman" charset="0"/>
                      </a:endParaRPr>
                    </a:p>
                  </a:txBody>
                  <a:tcPr marL="49169" marR="49169" marT="0" marB="0" anchor="ctr"/>
                </a:tc>
              </a:tr>
              <a:tr h="639482">
                <a:tc rowSpan="2">
                  <a:txBody>
                    <a:bodyPr/>
                    <a:lstStyle/>
                    <a:p>
                      <a:pPr marL="0" marR="0" algn="ctr">
                        <a:lnSpc>
                          <a:spcPct val="115000"/>
                        </a:lnSpc>
                        <a:spcBef>
                          <a:spcPts val="0"/>
                        </a:spcBef>
                        <a:spcAft>
                          <a:spcPts val="0"/>
                        </a:spcAft>
                      </a:pPr>
                      <a:r>
                        <a:rPr lang="en-US" sz="1800" b="0" i="1" dirty="0">
                          <a:solidFill>
                            <a:srgbClr val="00B0F0"/>
                          </a:solidFill>
                          <a:effectLst/>
                        </a:rPr>
                        <a:t> </a:t>
                      </a:r>
                    </a:p>
                    <a:p>
                      <a:pPr marL="0" marR="0" indent="0" algn="ctr" defTabSz="914400" rtl="0" eaLnBrk="1" fontAlgn="auto" latinLnBrk="0" hangingPunct="1">
                        <a:lnSpc>
                          <a:spcPct val="115000"/>
                        </a:lnSpc>
                        <a:spcBef>
                          <a:spcPts val="0"/>
                        </a:spcBef>
                        <a:spcAft>
                          <a:spcPts val="0"/>
                        </a:spcAft>
                        <a:buClrTx/>
                        <a:buSzTx/>
                        <a:buFontTx/>
                        <a:buNone/>
                        <a:tabLst/>
                        <a:defRPr/>
                      </a:pPr>
                      <a:r>
                        <a:rPr lang="en-US" sz="1800" b="0" i="1" dirty="0">
                          <a:solidFill>
                            <a:srgbClr val="3970C0"/>
                          </a:solidFill>
                          <a:effectLst/>
                        </a:rPr>
                        <a:t> </a:t>
                      </a:r>
                      <a:r>
                        <a:rPr lang="en-US" i="1" dirty="0" smtClean="0">
                          <a:solidFill>
                            <a:srgbClr val="3970C0"/>
                          </a:solidFill>
                        </a:rPr>
                        <a:t>Grain starch</a:t>
                      </a:r>
                      <a:endParaRPr lang="en-US" sz="1800" b="0" i="1" dirty="0">
                        <a:solidFill>
                          <a:srgbClr val="3970C0"/>
                        </a:solidFill>
                        <a:effectLst/>
                      </a:endParaRPr>
                    </a:p>
                    <a:p>
                      <a:pPr marL="0" marR="0" algn="ctr">
                        <a:lnSpc>
                          <a:spcPct val="115000"/>
                        </a:lnSpc>
                        <a:spcBef>
                          <a:spcPts val="0"/>
                        </a:spcBef>
                        <a:spcAft>
                          <a:spcPts val="0"/>
                        </a:spcAft>
                      </a:pPr>
                      <a:r>
                        <a:rPr lang="en-US" sz="1800" b="0" i="1" dirty="0">
                          <a:solidFill>
                            <a:srgbClr val="00B0F0"/>
                          </a:solidFill>
                          <a:effectLst/>
                        </a:rPr>
                        <a:t> </a:t>
                      </a:r>
                    </a:p>
                    <a:p>
                      <a:pPr marL="0" marR="0" algn="ctr">
                        <a:lnSpc>
                          <a:spcPct val="115000"/>
                        </a:lnSpc>
                        <a:spcBef>
                          <a:spcPts val="0"/>
                        </a:spcBef>
                        <a:spcAft>
                          <a:spcPts val="0"/>
                        </a:spcAft>
                      </a:pPr>
                      <a:r>
                        <a:rPr lang="en-US" sz="1800" b="0" i="1" dirty="0">
                          <a:solidFill>
                            <a:srgbClr val="00B0F0"/>
                          </a:solidFill>
                          <a:effectLst/>
                        </a:rPr>
                        <a:t> </a:t>
                      </a:r>
                      <a:endParaRPr lang="en-US" sz="1800" b="0" i="1" dirty="0">
                        <a:solidFill>
                          <a:srgbClr val="00B0F0"/>
                        </a:solidFill>
                        <a:effectLst/>
                        <a:latin typeface="Calibri" charset="0"/>
                        <a:ea typeface="Calibri" charset="0"/>
                        <a:cs typeface="Times New Roman" charset="0"/>
                      </a:endParaRPr>
                    </a:p>
                  </a:txBody>
                  <a:tcPr marL="49169" marR="49169" marT="0" marB="0" anchor="ctr"/>
                </a:tc>
                <a:tc rowSpan="2">
                  <a:txBody>
                    <a:bodyPr/>
                    <a:lstStyle/>
                    <a:p>
                      <a:pPr marL="0" marR="0" algn="ctr">
                        <a:lnSpc>
                          <a:spcPct val="115000"/>
                        </a:lnSpc>
                        <a:spcBef>
                          <a:spcPts val="0"/>
                        </a:spcBef>
                        <a:spcAft>
                          <a:spcPts val="0"/>
                        </a:spcAft>
                      </a:pPr>
                      <a:endParaRPr lang="en-US" sz="1800" b="0" i="1" dirty="0">
                        <a:solidFill>
                          <a:srgbClr val="5B9BD5"/>
                        </a:solidFill>
                        <a:effectLst/>
                        <a:latin typeface="Calibri" charset="0"/>
                        <a:ea typeface="Calibri" charset="0"/>
                        <a:cs typeface="Times New Roman" charset="0"/>
                      </a:endParaRPr>
                    </a:p>
                  </a:txBody>
                  <a:tcPr marL="49169" marR="49169" marT="0" marB="0" anchor="ctr"/>
                </a:tc>
                <a:tc vMerge="1">
                  <a:txBody>
                    <a:bodyPr/>
                    <a:lstStyle/>
                    <a:p>
                      <a:endParaRPr lang="en-US"/>
                    </a:p>
                  </a:txBody>
                  <a:tcPr/>
                </a:tc>
                <a:tc vMerge="1">
                  <a:txBody>
                    <a:bodyPr/>
                    <a:lstStyle/>
                    <a:p>
                      <a:endParaRPr lang="en-US"/>
                    </a:p>
                  </a:txBody>
                  <a:tcPr/>
                </a:tc>
              </a:tr>
              <a:tr h="1010024">
                <a:tc vMerge="1">
                  <a:txBody>
                    <a:bodyPr/>
                    <a:lstStyle/>
                    <a:p>
                      <a:endParaRPr lang="en-US"/>
                    </a:p>
                  </a:txBody>
                  <a:tcPr/>
                </a:tc>
                <a:tc vMerge="1">
                  <a:txBody>
                    <a:bodyPr/>
                    <a:lstStyle/>
                    <a:p>
                      <a:endParaRPr lang="en-US"/>
                    </a:p>
                  </a:txBody>
                  <a:tcPr/>
                </a:tc>
                <a:tc rowSpan="3">
                  <a:txBody>
                    <a:bodyPr/>
                    <a:lstStyle/>
                    <a:p>
                      <a:pPr marL="0" marR="0" algn="ctr">
                        <a:lnSpc>
                          <a:spcPct val="115000"/>
                        </a:lnSpc>
                        <a:spcBef>
                          <a:spcPts val="0"/>
                        </a:spcBef>
                        <a:spcAft>
                          <a:spcPts val="0"/>
                        </a:spcAft>
                      </a:pPr>
                      <a:endParaRPr lang="en-US" sz="1800" i="1" dirty="0">
                        <a:solidFill>
                          <a:srgbClr val="5B9BD5"/>
                        </a:solidFill>
                        <a:effectLst/>
                        <a:latin typeface="Calibri" charset="0"/>
                        <a:ea typeface="Calibri" charset="0"/>
                        <a:cs typeface="Times New Roman" charset="0"/>
                      </a:endParaRPr>
                    </a:p>
                  </a:txBody>
                  <a:tcPr marL="49169" marR="49169" marT="0" marB="0" anchor="ctr"/>
                </a:tc>
                <a:tc rowSpan="3">
                  <a:txBody>
                    <a:bodyPr/>
                    <a:lstStyle/>
                    <a:p>
                      <a:pPr marL="0" marR="0" algn="ctr">
                        <a:lnSpc>
                          <a:spcPct val="115000"/>
                        </a:lnSpc>
                        <a:spcBef>
                          <a:spcPts val="0"/>
                        </a:spcBef>
                        <a:spcAft>
                          <a:spcPts val="0"/>
                        </a:spcAft>
                      </a:pPr>
                      <a:endParaRPr lang="en-US" sz="1800" i="1" dirty="0">
                        <a:solidFill>
                          <a:srgbClr val="5B9BD5"/>
                        </a:solidFill>
                        <a:effectLst/>
                        <a:latin typeface="Calibri" charset="0"/>
                        <a:ea typeface="Calibri" charset="0"/>
                        <a:cs typeface="Times New Roman" charset="0"/>
                      </a:endParaRPr>
                    </a:p>
                  </a:txBody>
                  <a:tcPr marL="49169" marR="49169" marT="0" marB="0" anchor="ctr"/>
                </a:tc>
              </a:tr>
              <a:tr h="861078">
                <a:tc gridSpan="2">
                  <a:txBody>
                    <a:bodyPr/>
                    <a:lstStyle/>
                    <a:p>
                      <a:pPr marL="0" marR="0" algn="l">
                        <a:lnSpc>
                          <a:spcPct val="115000"/>
                        </a:lnSpc>
                        <a:spcBef>
                          <a:spcPts val="0"/>
                        </a:spcBef>
                        <a:spcAft>
                          <a:spcPts val="0"/>
                        </a:spcAft>
                      </a:pPr>
                      <a:r>
                        <a:rPr lang="en-US" sz="1800" b="1" dirty="0">
                          <a:effectLst/>
                        </a:rPr>
                        <a:t>Process</a:t>
                      </a:r>
                      <a:r>
                        <a:rPr lang="en-US" sz="1800" b="1" dirty="0" smtClean="0">
                          <a:effectLst/>
                        </a:rPr>
                        <a:t>: </a:t>
                      </a:r>
                      <a:r>
                        <a:rPr lang="en-US" sz="1800" i="1" dirty="0" smtClean="0">
                          <a:solidFill>
                            <a:srgbClr val="3970C0"/>
                          </a:solidFill>
                          <a:effectLst/>
                        </a:rPr>
                        <a:t>Ferment grain starch to produce ethanol</a:t>
                      </a:r>
                      <a:endParaRPr lang="en-US" sz="1800" i="1" dirty="0">
                        <a:solidFill>
                          <a:srgbClr val="3970C0"/>
                        </a:solidFill>
                        <a:effectLst/>
                      </a:endParaRPr>
                    </a:p>
                    <a:p>
                      <a:pPr marL="0" marR="0" algn="l">
                        <a:lnSpc>
                          <a:spcPct val="115000"/>
                        </a:lnSpc>
                        <a:spcBef>
                          <a:spcPts val="0"/>
                        </a:spcBef>
                        <a:spcAft>
                          <a:spcPts val="0"/>
                        </a:spcAft>
                      </a:pPr>
                      <a:r>
                        <a:rPr lang="en-US" sz="1800" b="1" dirty="0">
                          <a:effectLst/>
                        </a:rPr>
                        <a:t>Location</a:t>
                      </a:r>
                      <a:r>
                        <a:rPr lang="en-US" sz="1800" b="1" dirty="0" smtClean="0">
                          <a:effectLst/>
                        </a:rPr>
                        <a:t>:</a:t>
                      </a:r>
                      <a:r>
                        <a:rPr lang="en-US" sz="1800" dirty="0" smtClean="0">
                          <a:effectLst/>
                        </a:rPr>
                        <a:t> </a:t>
                      </a:r>
                      <a:r>
                        <a:rPr lang="en-US" sz="1800" i="1" dirty="0" smtClean="0">
                          <a:solidFill>
                            <a:srgbClr val="3970C0"/>
                          </a:solidFill>
                          <a:effectLst/>
                        </a:rPr>
                        <a:t>Ethanol</a:t>
                      </a:r>
                      <a:r>
                        <a:rPr lang="en-US" sz="1800" i="1" baseline="0" dirty="0" smtClean="0">
                          <a:solidFill>
                            <a:srgbClr val="3970C0"/>
                          </a:solidFill>
                          <a:effectLst/>
                        </a:rPr>
                        <a:t> plant</a:t>
                      </a:r>
                      <a:endParaRPr lang="en-US" sz="1800" dirty="0">
                        <a:solidFill>
                          <a:srgbClr val="3970C0"/>
                        </a:solidFill>
                        <a:effectLst/>
                        <a:latin typeface="Calibri" charset="0"/>
                        <a:ea typeface="Calibri" charset="0"/>
                        <a:cs typeface="Times New Roman" charset="0"/>
                      </a:endParaRPr>
                    </a:p>
                  </a:txBody>
                  <a:tcPr marL="49169" marR="49169" marT="0" marB="0" anchor="ctr"/>
                </a:tc>
                <a:tc hMerge="1">
                  <a:txBody>
                    <a:bodyPr/>
                    <a:lstStyle/>
                    <a:p>
                      <a:endParaRPr lang="en-US"/>
                    </a:p>
                  </a:txBody>
                  <a:tcPr/>
                </a:tc>
                <a:tc vMerge="1">
                  <a:txBody>
                    <a:bodyPr/>
                    <a:lstStyle/>
                    <a:p>
                      <a:endParaRPr lang="en-US"/>
                    </a:p>
                  </a:txBody>
                  <a:tcPr/>
                </a:tc>
                <a:tc vMerge="1">
                  <a:txBody>
                    <a:bodyPr/>
                    <a:lstStyle/>
                    <a:p>
                      <a:endParaRPr lang="en-US"/>
                    </a:p>
                  </a:txBody>
                  <a:tcPr/>
                </a:tc>
              </a:tr>
              <a:tr h="1757363">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endParaRPr lang="en-US" i="1" dirty="0" smtClean="0">
                        <a:solidFill>
                          <a:srgbClr val="0070C0"/>
                        </a:solidFill>
                      </a:endParaRPr>
                    </a:p>
                    <a:p>
                      <a:pPr marL="0" marR="0" indent="0" algn="ctr" defTabSz="914400" rtl="0" eaLnBrk="1" fontAlgn="auto" latinLnBrk="0" hangingPunct="1">
                        <a:lnSpc>
                          <a:spcPct val="115000"/>
                        </a:lnSpc>
                        <a:spcBef>
                          <a:spcPts val="0"/>
                        </a:spcBef>
                        <a:spcAft>
                          <a:spcPts val="0"/>
                        </a:spcAft>
                        <a:buClrTx/>
                        <a:buSzTx/>
                        <a:buFontTx/>
                        <a:buNone/>
                        <a:tabLst/>
                        <a:defRPr/>
                      </a:pPr>
                      <a:r>
                        <a:rPr lang="en-US" i="1" dirty="0" smtClean="0">
                          <a:solidFill>
                            <a:srgbClr val="3970C0"/>
                          </a:solidFill>
                        </a:rPr>
                        <a:t>Ethanol</a:t>
                      </a:r>
                      <a:r>
                        <a:rPr lang="en-US" sz="1800" dirty="0" smtClean="0">
                          <a:solidFill>
                            <a:srgbClr val="00B0F0"/>
                          </a:solidFill>
                          <a:effectLst/>
                        </a:rPr>
                        <a:t> </a:t>
                      </a:r>
                      <a:endParaRPr lang="en-US" sz="800" dirty="0">
                        <a:solidFill>
                          <a:srgbClr val="00B0F0"/>
                        </a:solidFill>
                        <a:effectLst/>
                        <a:latin typeface="Calibri" charset="0"/>
                        <a:ea typeface="Calibri" charset="0"/>
                        <a:cs typeface="Times New Roman" charset="0"/>
                      </a:endParaRPr>
                    </a:p>
                  </a:txBody>
                  <a:tcPr marL="49169" marR="49169" marT="0" marB="0" anchor="ctr"/>
                </a:tc>
                <a:tc>
                  <a:txBody>
                    <a:bodyPr/>
                    <a:lstStyle/>
                    <a:p>
                      <a:pPr marL="0" marR="0" algn="ctr">
                        <a:lnSpc>
                          <a:spcPct val="115000"/>
                        </a:lnSpc>
                        <a:spcBef>
                          <a:spcPts val="0"/>
                        </a:spcBef>
                        <a:spcAft>
                          <a:spcPts val="0"/>
                        </a:spcAft>
                      </a:pPr>
                      <a:endParaRPr lang="en-US" sz="800" dirty="0">
                        <a:solidFill>
                          <a:srgbClr val="5B9BD5"/>
                        </a:solidFill>
                        <a:effectLst/>
                        <a:latin typeface="Calibri" charset="0"/>
                        <a:ea typeface="Calibri" charset="0"/>
                        <a:cs typeface="Times New Roman" charset="0"/>
                      </a:endParaRPr>
                    </a:p>
                  </a:txBody>
                  <a:tcPr marL="49169" marR="49169" marT="0" marB="0" anchor="ctr"/>
                </a:tc>
                <a:tc vMerge="1">
                  <a:txBody>
                    <a:bodyPr/>
                    <a:lstStyle/>
                    <a:p>
                      <a:endParaRPr lang="en-US"/>
                    </a:p>
                  </a:txBody>
                  <a:tcPr/>
                </a:tc>
                <a:tc vMerge="1">
                  <a:txBody>
                    <a:bodyPr/>
                    <a:lstStyle/>
                    <a:p>
                      <a:endParaRPr lang="en-US"/>
                    </a:p>
                  </a:txBody>
                  <a:tcPr/>
                </a:tc>
              </a:tr>
            </a:tbl>
          </a:graphicData>
        </a:graphic>
      </p:graphicFrame>
      <p:sp>
        <p:nvSpPr>
          <p:cNvPr id="2" name="Title 1"/>
          <p:cNvSpPr>
            <a:spLocks noGrp="1"/>
          </p:cNvSpPr>
          <p:nvPr>
            <p:ph type="title"/>
          </p:nvPr>
        </p:nvSpPr>
        <p:spPr>
          <a:xfrm>
            <a:off x="931984" y="388571"/>
            <a:ext cx="10515600" cy="1325563"/>
          </a:xfrm>
        </p:spPr>
        <p:txBody>
          <a:bodyPr/>
          <a:lstStyle/>
          <a:p>
            <a:r>
              <a:rPr lang="en-US" dirty="0" smtClean="0"/>
              <a:t>A sample environmental impact map</a:t>
            </a:r>
            <a:br>
              <a:rPr lang="en-US" dirty="0" smtClean="0"/>
            </a:br>
            <a:r>
              <a:rPr lang="en-US" dirty="0" smtClean="0"/>
              <a:t>Ethanol from grain/corn</a:t>
            </a:r>
            <a:endParaRPr lang="en-US" dirty="0"/>
          </a:p>
        </p:txBody>
      </p:sp>
      <p:cxnSp>
        <p:nvCxnSpPr>
          <p:cNvPr id="5" name="Straight Arrow Connector 4"/>
          <p:cNvCxnSpPr/>
          <p:nvPr/>
        </p:nvCxnSpPr>
        <p:spPr>
          <a:xfrm>
            <a:off x="2274276" y="3122751"/>
            <a:ext cx="0" cy="769627"/>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2274276" y="4897325"/>
            <a:ext cx="0" cy="873280"/>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985662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407418445"/>
              </p:ext>
            </p:extLst>
          </p:nvPr>
        </p:nvGraphicFramePr>
        <p:xfrm>
          <a:off x="873185" y="1885456"/>
          <a:ext cx="10633198" cy="4686300"/>
        </p:xfrm>
        <a:graphic>
          <a:graphicData uri="http://schemas.openxmlformats.org/drawingml/2006/table">
            <a:tbl>
              <a:tblPr firstRow="1" firstCol="1" bandRow="1">
                <a:tableStyleId>{5940675A-B579-460E-94D1-54222C63F5DA}</a:tableStyleId>
              </a:tblPr>
              <a:tblGrid>
                <a:gridCol w="2763119"/>
                <a:gridCol w="2881985"/>
                <a:gridCol w="2494047"/>
                <a:gridCol w="2494047"/>
              </a:tblGrid>
              <a:tr h="418353">
                <a:tc>
                  <a:txBody>
                    <a:bodyPr/>
                    <a:lstStyle/>
                    <a:p>
                      <a:pPr marL="0" marR="0" algn="ctr">
                        <a:lnSpc>
                          <a:spcPct val="115000"/>
                        </a:lnSpc>
                        <a:spcBef>
                          <a:spcPts val="0"/>
                        </a:spcBef>
                        <a:spcAft>
                          <a:spcPts val="0"/>
                        </a:spcAft>
                      </a:pPr>
                      <a:r>
                        <a:rPr lang="en-US" sz="1800" b="1" dirty="0">
                          <a:effectLst/>
                        </a:rPr>
                        <a:t>Matter</a:t>
                      </a:r>
                      <a:endParaRPr lang="en-US" sz="1800" b="1" dirty="0">
                        <a:effectLst/>
                        <a:latin typeface="Calibri" charset="0"/>
                        <a:ea typeface="Calibri" charset="0"/>
                        <a:cs typeface="Times New Roman" charset="0"/>
                      </a:endParaRPr>
                    </a:p>
                  </a:txBody>
                  <a:tcPr marL="49169" marR="49169" marT="0" marB="0" anchor="ctr"/>
                </a:tc>
                <a:tc>
                  <a:txBody>
                    <a:bodyPr/>
                    <a:lstStyle/>
                    <a:p>
                      <a:pPr marL="0" marR="0" algn="ctr">
                        <a:lnSpc>
                          <a:spcPct val="115000"/>
                        </a:lnSpc>
                        <a:spcBef>
                          <a:spcPts val="0"/>
                        </a:spcBef>
                        <a:spcAft>
                          <a:spcPts val="0"/>
                        </a:spcAft>
                      </a:pPr>
                      <a:r>
                        <a:rPr lang="en-US" sz="1800" b="1" dirty="0">
                          <a:effectLst/>
                        </a:rPr>
                        <a:t>Energy</a:t>
                      </a:r>
                      <a:endParaRPr lang="en-US" sz="1800" b="1" dirty="0">
                        <a:effectLst/>
                        <a:latin typeface="Calibri" charset="0"/>
                        <a:ea typeface="Calibri" charset="0"/>
                        <a:cs typeface="Times New Roman" charset="0"/>
                      </a:endParaRPr>
                    </a:p>
                  </a:txBody>
                  <a:tcPr marL="49169" marR="49169" marT="0" marB="0" anchor="ctr"/>
                </a:tc>
                <a:tc rowSpan="2">
                  <a:txBody>
                    <a:bodyPr/>
                    <a:lstStyle/>
                    <a:p>
                      <a:pPr marL="0" marR="0" algn="ctr">
                        <a:lnSpc>
                          <a:spcPct val="115000"/>
                        </a:lnSpc>
                        <a:spcBef>
                          <a:spcPts val="0"/>
                        </a:spcBef>
                        <a:spcAft>
                          <a:spcPts val="0"/>
                        </a:spcAft>
                      </a:pPr>
                      <a:r>
                        <a:rPr lang="en-US" sz="1800" b="1" dirty="0" smtClean="0">
                          <a:effectLst/>
                        </a:rPr>
                        <a:t>Additional </a:t>
                      </a:r>
                      <a:r>
                        <a:rPr lang="en-US" sz="1800" b="1" dirty="0">
                          <a:effectLst/>
                        </a:rPr>
                        <a:t>Energy Inputs</a:t>
                      </a:r>
                      <a:endParaRPr lang="en-US" sz="1800" b="1" dirty="0">
                        <a:effectLst/>
                        <a:latin typeface="Calibri" charset="0"/>
                        <a:ea typeface="Calibri" charset="0"/>
                        <a:cs typeface="Times New Roman" charset="0"/>
                      </a:endParaRPr>
                    </a:p>
                  </a:txBody>
                  <a:tcPr marL="49169" marR="49169" marT="0" marB="0" anchor="ctr"/>
                </a:tc>
                <a:tc rowSpan="2">
                  <a:txBody>
                    <a:bodyPr/>
                    <a:lstStyle/>
                    <a:p>
                      <a:pPr marL="0" marR="0" algn="ctr">
                        <a:lnSpc>
                          <a:spcPct val="115000"/>
                        </a:lnSpc>
                        <a:spcBef>
                          <a:spcPts val="0"/>
                        </a:spcBef>
                        <a:spcAft>
                          <a:spcPts val="0"/>
                        </a:spcAft>
                      </a:pPr>
                      <a:r>
                        <a:rPr lang="en-US" sz="1800" b="1" dirty="0">
                          <a:effectLst/>
                        </a:rPr>
                        <a:t> </a:t>
                      </a:r>
                      <a:r>
                        <a:rPr lang="en-US" sz="1800" b="1" dirty="0" smtClean="0">
                          <a:effectLst/>
                        </a:rPr>
                        <a:t>Environmental </a:t>
                      </a:r>
                      <a:endParaRPr lang="en-US" sz="1800" b="1" dirty="0">
                        <a:effectLst/>
                      </a:endParaRPr>
                    </a:p>
                    <a:p>
                      <a:pPr marL="0" marR="0" algn="ctr">
                        <a:lnSpc>
                          <a:spcPct val="115000"/>
                        </a:lnSpc>
                        <a:spcBef>
                          <a:spcPts val="0"/>
                        </a:spcBef>
                        <a:spcAft>
                          <a:spcPts val="0"/>
                        </a:spcAft>
                      </a:pPr>
                      <a:r>
                        <a:rPr lang="en-US" sz="1800" b="1" dirty="0">
                          <a:effectLst/>
                        </a:rPr>
                        <a:t>Effects</a:t>
                      </a:r>
                      <a:endParaRPr lang="en-US" sz="1800" b="1" dirty="0">
                        <a:effectLst/>
                        <a:latin typeface="Calibri" charset="0"/>
                        <a:ea typeface="Calibri" charset="0"/>
                        <a:cs typeface="Times New Roman" charset="0"/>
                      </a:endParaRPr>
                    </a:p>
                  </a:txBody>
                  <a:tcPr marL="49169" marR="49169" marT="0" marB="0" anchor="ctr"/>
                </a:tc>
              </a:tr>
              <a:tr h="639482">
                <a:tc rowSpan="2">
                  <a:txBody>
                    <a:bodyPr/>
                    <a:lstStyle/>
                    <a:p>
                      <a:pPr marL="0" marR="0" algn="ctr">
                        <a:lnSpc>
                          <a:spcPct val="115000"/>
                        </a:lnSpc>
                        <a:spcBef>
                          <a:spcPts val="0"/>
                        </a:spcBef>
                        <a:spcAft>
                          <a:spcPts val="0"/>
                        </a:spcAft>
                      </a:pPr>
                      <a:r>
                        <a:rPr lang="en-US" sz="1800" b="0" i="1" dirty="0">
                          <a:solidFill>
                            <a:srgbClr val="00B0F0"/>
                          </a:solidFill>
                          <a:effectLst/>
                        </a:rPr>
                        <a:t> </a:t>
                      </a:r>
                    </a:p>
                    <a:p>
                      <a:pPr marL="0" marR="0" indent="0" algn="ctr" defTabSz="914400" rtl="0" eaLnBrk="1" fontAlgn="auto" latinLnBrk="0" hangingPunct="1">
                        <a:lnSpc>
                          <a:spcPct val="115000"/>
                        </a:lnSpc>
                        <a:spcBef>
                          <a:spcPts val="0"/>
                        </a:spcBef>
                        <a:spcAft>
                          <a:spcPts val="0"/>
                        </a:spcAft>
                        <a:buClrTx/>
                        <a:buSzTx/>
                        <a:buFontTx/>
                        <a:buNone/>
                        <a:tabLst/>
                        <a:defRPr/>
                      </a:pPr>
                      <a:r>
                        <a:rPr lang="en-US" sz="1800" b="0" i="1" dirty="0">
                          <a:solidFill>
                            <a:srgbClr val="00B0F0"/>
                          </a:solidFill>
                          <a:effectLst/>
                        </a:rPr>
                        <a:t>  </a:t>
                      </a:r>
                    </a:p>
                    <a:p>
                      <a:pPr marL="0" marR="0" algn="ctr">
                        <a:lnSpc>
                          <a:spcPct val="115000"/>
                        </a:lnSpc>
                        <a:spcBef>
                          <a:spcPts val="0"/>
                        </a:spcBef>
                        <a:spcAft>
                          <a:spcPts val="0"/>
                        </a:spcAft>
                      </a:pPr>
                      <a:r>
                        <a:rPr lang="en-US" sz="1800" b="0" i="1" dirty="0">
                          <a:solidFill>
                            <a:srgbClr val="00B0F0"/>
                          </a:solidFill>
                          <a:effectLst/>
                        </a:rPr>
                        <a:t> </a:t>
                      </a:r>
                      <a:endParaRPr lang="en-US" sz="1800" b="0" i="1" dirty="0">
                        <a:solidFill>
                          <a:srgbClr val="00B0F0"/>
                        </a:solidFill>
                        <a:effectLst/>
                        <a:latin typeface="Calibri" charset="0"/>
                        <a:ea typeface="Calibri" charset="0"/>
                        <a:cs typeface="Times New Roman" charset="0"/>
                      </a:endParaRPr>
                    </a:p>
                  </a:txBody>
                  <a:tcPr marL="49169" marR="49169" marT="0" marB="0" anchor="ctr"/>
                </a:tc>
                <a:tc rowSpan="2">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US" i="1" dirty="0" smtClean="0">
                          <a:solidFill>
                            <a:srgbClr val="0070C0"/>
                          </a:solidFill>
                        </a:rPr>
                        <a:t>Chemical potential energy</a:t>
                      </a:r>
                    </a:p>
                  </a:txBody>
                  <a:tcPr marL="49169" marR="49169" marT="0" marB="0" anchor="ctr"/>
                </a:tc>
                <a:tc vMerge="1">
                  <a:txBody>
                    <a:bodyPr/>
                    <a:lstStyle/>
                    <a:p>
                      <a:endParaRPr lang="en-US"/>
                    </a:p>
                  </a:txBody>
                  <a:tcPr/>
                </a:tc>
                <a:tc vMerge="1">
                  <a:txBody>
                    <a:bodyPr/>
                    <a:lstStyle/>
                    <a:p>
                      <a:endParaRPr lang="en-US"/>
                    </a:p>
                  </a:txBody>
                  <a:tcPr/>
                </a:tc>
              </a:tr>
              <a:tr h="1010024">
                <a:tc vMerge="1">
                  <a:txBody>
                    <a:bodyPr/>
                    <a:lstStyle/>
                    <a:p>
                      <a:endParaRPr lang="en-US"/>
                    </a:p>
                  </a:txBody>
                  <a:tcPr/>
                </a:tc>
                <a:tc vMerge="1">
                  <a:txBody>
                    <a:bodyPr/>
                    <a:lstStyle/>
                    <a:p>
                      <a:endParaRPr lang="en-US"/>
                    </a:p>
                  </a:txBody>
                  <a:tcPr/>
                </a:tc>
                <a:tc rowSpan="3">
                  <a:txBody>
                    <a:bodyPr/>
                    <a:lstStyle/>
                    <a:p>
                      <a:pPr marL="0" marR="0" algn="ctr">
                        <a:lnSpc>
                          <a:spcPct val="115000"/>
                        </a:lnSpc>
                        <a:spcBef>
                          <a:spcPts val="0"/>
                        </a:spcBef>
                        <a:spcAft>
                          <a:spcPts val="0"/>
                        </a:spcAft>
                      </a:pPr>
                      <a:r>
                        <a:rPr lang="en-US" sz="1800" i="1" dirty="0" smtClean="0">
                          <a:solidFill>
                            <a:srgbClr val="3970C0"/>
                          </a:solidFill>
                          <a:effectLst/>
                          <a:latin typeface="Calibri" charset="0"/>
                          <a:ea typeface="Calibri" charset="0"/>
                          <a:cs typeface="Times New Roman" charset="0"/>
                        </a:rPr>
                        <a:t>Heating fermentation</a:t>
                      </a:r>
                      <a:r>
                        <a:rPr lang="en-US" sz="1800" i="1" baseline="0" dirty="0" smtClean="0">
                          <a:solidFill>
                            <a:srgbClr val="3970C0"/>
                          </a:solidFill>
                          <a:effectLst/>
                          <a:latin typeface="Calibri" charset="0"/>
                          <a:ea typeface="Calibri" charset="0"/>
                          <a:cs typeface="Times New Roman" charset="0"/>
                        </a:rPr>
                        <a:t> tanks</a:t>
                      </a:r>
                    </a:p>
                    <a:p>
                      <a:pPr marL="0" marR="0" algn="ctr">
                        <a:lnSpc>
                          <a:spcPct val="115000"/>
                        </a:lnSpc>
                        <a:spcBef>
                          <a:spcPts val="0"/>
                        </a:spcBef>
                        <a:spcAft>
                          <a:spcPts val="0"/>
                        </a:spcAft>
                      </a:pPr>
                      <a:endParaRPr lang="en-US" sz="1800" i="1" baseline="0" dirty="0" smtClean="0">
                        <a:solidFill>
                          <a:srgbClr val="3970C0"/>
                        </a:solidFill>
                        <a:effectLst/>
                        <a:latin typeface="Calibri" charset="0"/>
                        <a:ea typeface="Calibri" charset="0"/>
                        <a:cs typeface="Times New Roman" charset="0"/>
                      </a:endParaRPr>
                    </a:p>
                    <a:p>
                      <a:pPr marL="0" marR="0" algn="ctr">
                        <a:lnSpc>
                          <a:spcPct val="115000"/>
                        </a:lnSpc>
                        <a:spcBef>
                          <a:spcPts val="0"/>
                        </a:spcBef>
                        <a:spcAft>
                          <a:spcPts val="0"/>
                        </a:spcAft>
                      </a:pPr>
                      <a:r>
                        <a:rPr lang="en-US" sz="1800" i="1" baseline="0" dirty="0" smtClean="0">
                          <a:solidFill>
                            <a:srgbClr val="3970C0"/>
                          </a:solidFill>
                          <a:effectLst/>
                          <a:latin typeface="Calibri" charset="0"/>
                          <a:ea typeface="Calibri" charset="0"/>
                          <a:cs typeface="Times New Roman" charset="0"/>
                        </a:rPr>
                        <a:t>Energy for transportation</a:t>
                      </a:r>
                      <a:endParaRPr lang="en-US" sz="1800" i="1" dirty="0">
                        <a:solidFill>
                          <a:srgbClr val="3970C0"/>
                        </a:solidFill>
                        <a:effectLst/>
                        <a:latin typeface="Calibri" charset="0"/>
                        <a:ea typeface="Calibri" charset="0"/>
                        <a:cs typeface="Times New Roman" charset="0"/>
                      </a:endParaRPr>
                    </a:p>
                  </a:txBody>
                  <a:tcPr marL="49169" marR="49169" marT="0" marB="0" anchor="ctr"/>
                </a:tc>
                <a:tc rowSpan="3">
                  <a:txBody>
                    <a:bodyPr/>
                    <a:lstStyle/>
                    <a:p>
                      <a:pPr marL="0" marR="0" algn="ctr">
                        <a:lnSpc>
                          <a:spcPct val="115000"/>
                        </a:lnSpc>
                        <a:spcBef>
                          <a:spcPts val="0"/>
                        </a:spcBef>
                        <a:spcAft>
                          <a:spcPts val="0"/>
                        </a:spcAft>
                      </a:pPr>
                      <a:endParaRPr lang="en-US" sz="1800" i="1" dirty="0">
                        <a:solidFill>
                          <a:srgbClr val="5B9BD5"/>
                        </a:solidFill>
                        <a:effectLst/>
                        <a:latin typeface="Calibri" charset="0"/>
                        <a:ea typeface="Calibri" charset="0"/>
                        <a:cs typeface="Times New Roman" charset="0"/>
                      </a:endParaRPr>
                    </a:p>
                  </a:txBody>
                  <a:tcPr marL="49169" marR="49169" marT="0" marB="0" anchor="ctr"/>
                </a:tc>
              </a:tr>
              <a:tr h="861078">
                <a:tc gridSpan="2">
                  <a:txBody>
                    <a:bodyPr/>
                    <a:lstStyle/>
                    <a:p>
                      <a:pPr marL="0" marR="0" algn="l">
                        <a:lnSpc>
                          <a:spcPct val="115000"/>
                        </a:lnSpc>
                        <a:spcBef>
                          <a:spcPts val="0"/>
                        </a:spcBef>
                        <a:spcAft>
                          <a:spcPts val="0"/>
                        </a:spcAft>
                      </a:pPr>
                      <a:r>
                        <a:rPr lang="en-US" sz="1800" b="1" dirty="0">
                          <a:effectLst/>
                        </a:rPr>
                        <a:t>Process: </a:t>
                      </a:r>
                      <a:r>
                        <a:rPr lang="en-US" sz="1800" i="1" dirty="0" smtClean="0">
                          <a:solidFill>
                            <a:srgbClr val="3970C0"/>
                          </a:solidFill>
                          <a:effectLst/>
                        </a:rPr>
                        <a:t>Ferment grain starch to produce ethanol</a:t>
                      </a:r>
                      <a:endParaRPr lang="en-US" sz="1800" i="1" dirty="0">
                        <a:solidFill>
                          <a:srgbClr val="3970C0"/>
                        </a:solidFill>
                        <a:effectLst/>
                      </a:endParaRPr>
                    </a:p>
                    <a:p>
                      <a:pPr marL="0" marR="0" algn="l">
                        <a:lnSpc>
                          <a:spcPct val="115000"/>
                        </a:lnSpc>
                        <a:spcBef>
                          <a:spcPts val="0"/>
                        </a:spcBef>
                        <a:spcAft>
                          <a:spcPts val="0"/>
                        </a:spcAft>
                      </a:pPr>
                      <a:r>
                        <a:rPr lang="en-US" sz="1800" b="1" dirty="0">
                          <a:effectLst/>
                        </a:rPr>
                        <a:t>Location</a:t>
                      </a:r>
                      <a:r>
                        <a:rPr lang="en-US" sz="1800" b="1" dirty="0" smtClean="0">
                          <a:effectLst/>
                        </a:rPr>
                        <a:t>:</a:t>
                      </a:r>
                      <a:r>
                        <a:rPr lang="en-US" sz="1800" dirty="0" smtClean="0">
                          <a:effectLst/>
                        </a:rPr>
                        <a:t> </a:t>
                      </a:r>
                      <a:r>
                        <a:rPr lang="en-US" sz="1800" i="1" dirty="0" smtClean="0">
                          <a:solidFill>
                            <a:srgbClr val="3970C0"/>
                          </a:solidFill>
                          <a:effectLst/>
                        </a:rPr>
                        <a:t>Ethanol</a:t>
                      </a:r>
                      <a:r>
                        <a:rPr lang="en-US" sz="1800" i="1" baseline="0" dirty="0" smtClean="0">
                          <a:solidFill>
                            <a:srgbClr val="3970C0"/>
                          </a:solidFill>
                          <a:effectLst/>
                        </a:rPr>
                        <a:t> plant</a:t>
                      </a:r>
                      <a:endParaRPr lang="en-US" sz="1800" dirty="0">
                        <a:solidFill>
                          <a:srgbClr val="3970C0"/>
                        </a:solidFill>
                        <a:effectLst/>
                        <a:latin typeface="Calibri" charset="0"/>
                        <a:ea typeface="Calibri" charset="0"/>
                        <a:cs typeface="Times New Roman" charset="0"/>
                      </a:endParaRPr>
                    </a:p>
                  </a:txBody>
                  <a:tcPr marL="49169" marR="49169" marT="0" marB="0" anchor="ctr"/>
                </a:tc>
                <a:tc hMerge="1">
                  <a:txBody>
                    <a:bodyPr/>
                    <a:lstStyle/>
                    <a:p>
                      <a:endParaRPr lang="en-US"/>
                    </a:p>
                  </a:txBody>
                  <a:tcPr/>
                </a:tc>
                <a:tc vMerge="1">
                  <a:txBody>
                    <a:bodyPr/>
                    <a:lstStyle/>
                    <a:p>
                      <a:endParaRPr lang="en-US"/>
                    </a:p>
                  </a:txBody>
                  <a:tcPr/>
                </a:tc>
                <a:tc vMerge="1">
                  <a:txBody>
                    <a:bodyPr/>
                    <a:lstStyle/>
                    <a:p>
                      <a:endParaRPr lang="en-US"/>
                    </a:p>
                  </a:txBody>
                  <a:tcPr/>
                </a:tc>
              </a:tr>
              <a:tr h="1757363">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endParaRPr lang="en-US" i="1" dirty="0" smtClean="0">
                        <a:solidFill>
                          <a:srgbClr val="0070C0"/>
                        </a:solidFill>
                      </a:endParaRPr>
                    </a:p>
                  </a:txBody>
                  <a:tcPr marL="49169" marR="49169" marT="0" marB="0" anchor="ct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US" sz="1800" i="1" dirty="0" smtClean="0">
                          <a:solidFill>
                            <a:srgbClr val="0070C0"/>
                          </a:solidFill>
                        </a:rPr>
                        <a:t>Chemical potential energy</a:t>
                      </a:r>
                    </a:p>
                  </a:txBody>
                  <a:tcPr marL="49169" marR="49169" marT="0" marB="0" anchor="ctr"/>
                </a:tc>
                <a:tc vMerge="1">
                  <a:txBody>
                    <a:bodyPr/>
                    <a:lstStyle/>
                    <a:p>
                      <a:endParaRPr lang="en-US"/>
                    </a:p>
                  </a:txBody>
                  <a:tcPr/>
                </a:tc>
                <a:tc vMerge="1">
                  <a:txBody>
                    <a:bodyPr/>
                    <a:lstStyle/>
                    <a:p>
                      <a:endParaRPr lang="en-US"/>
                    </a:p>
                  </a:txBody>
                  <a:tcPr/>
                </a:tc>
              </a:tr>
            </a:tbl>
          </a:graphicData>
        </a:graphic>
      </p:graphicFrame>
      <p:sp>
        <p:nvSpPr>
          <p:cNvPr id="2" name="Title 1"/>
          <p:cNvSpPr>
            <a:spLocks noGrp="1"/>
          </p:cNvSpPr>
          <p:nvPr>
            <p:ph type="title"/>
          </p:nvPr>
        </p:nvSpPr>
        <p:spPr>
          <a:xfrm>
            <a:off x="931984" y="388571"/>
            <a:ext cx="10515600" cy="1325563"/>
          </a:xfrm>
        </p:spPr>
        <p:txBody>
          <a:bodyPr/>
          <a:lstStyle/>
          <a:p>
            <a:r>
              <a:rPr lang="en-US" dirty="0" smtClean="0"/>
              <a:t>A sample environmental impact map</a:t>
            </a:r>
            <a:br>
              <a:rPr lang="en-US" dirty="0" smtClean="0"/>
            </a:br>
            <a:r>
              <a:rPr lang="en-US" dirty="0" smtClean="0"/>
              <a:t>Ethanol from grain/corn</a:t>
            </a:r>
            <a:endParaRPr lang="en-US" dirty="0"/>
          </a:p>
        </p:txBody>
      </p:sp>
      <p:cxnSp>
        <p:nvCxnSpPr>
          <p:cNvPr id="5" name="Straight Arrow Connector 4"/>
          <p:cNvCxnSpPr/>
          <p:nvPr/>
        </p:nvCxnSpPr>
        <p:spPr>
          <a:xfrm>
            <a:off x="1637429" y="3209376"/>
            <a:ext cx="319498" cy="709155"/>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1079162" y="2578828"/>
            <a:ext cx="832339" cy="646331"/>
          </a:xfrm>
          <a:prstGeom prst="rect">
            <a:avLst/>
          </a:prstGeom>
          <a:noFill/>
        </p:spPr>
        <p:txBody>
          <a:bodyPr wrap="square" rtlCol="0">
            <a:spAutoFit/>
          </a:bodyPr>
          <a:lstStyle/>
          <a:p>
            <a:r>
              <a:rPr lang="en-US" i="1" dirty="0" smtClean="0">
                <a:solidFill>
                  <a:srgbClr val="0070C0"/>
                </a:solidFill>
              </a:rPr>
              <a:t>Grain starch</a:t>
            </a:r>
            <a:endParaRPr lang="en-US" i="1" dirty="0">
              <a:solidFill>
                <a:srgbClr val="0070C0"/>
              </a:solidFill>
            </a:endParaRPr>
          </a:p>
        </p:txBody>
      </p:sp>
      <p:cxnSp>
        <p:nvCxnSpPr>
          <p:cNvPr id="11" name="Straight Arrow Connector 10"/>
          <p:cNvCxnSpPr/>
          <p:nvPr/>
        </p:nvCxnSpPr>
        <p:spPr>
          <a:xfrm flipH="1">
            <a:off x="2721171" y="3277785"/>
            <a:ext cx="102575" cy="644769"/>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2464683" y="2935286"/>
            <a:ext cx="813290" cy="369332"/>
          </a:xfrm>
          <a:prstGeom prst="rect">
            <a:avLst/>
          </a:prstGeom>
          <a:noFill/>
        </p:spPr>
        <p:txBody>
          <a:bodyPr wrap="square" rtlCol="0">
            <a:spAutoFit/>
          </a:bodyPr>
          <a:lstStyle/>
          <a:p>
            <a:r>
              <a:rPr lang="en-US" i="1" dirty="0" smtClean="0">
                <a:solidFill>
                  <a:srgbClr val="0070C0"/>
                </a:solidFill>
              </a:rPr>
              <a:t>yeast</a:t>
            </a:r>
            <a:endParaRPr lang="en-US" i="1" dirty="0">
              <a:solidFill>
                <a:srgbClr val="0070C0"/>
              </a:solidFill>
            </a:endParaRPr>
          </a:p>
        </p:txBody>
      </p:sp>
      <p:cxnSp>
        <p:nvCxnSpPr>
          <p:cNvPr id="14" name="Straight Arrow Connector 13"/>
          <p:cNvCxnSpPr>
            <a:endCxn id="17" idx="0"/>
          </p:cNvCxnSpPr>
          <p:nvPr/>
        </p:nvCxnSpPr>
        <p:spPr>
          <a:xfrm flipH="1">
            <a:off x="1495331" y="4876800"/>
            <a:ext cx="507436" cy="884127"/>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1001495" y="5760927"/>
            <a:ext cx="987671" cy="646331"/>
          </a:xfrm>
          <a:prstGeom prst="rect">
            <a:avLst/>
          </a:prstGeom>
          <a:noFill/>
        </p:spPr>
        <p:txBody>
          <a:bodyPr wrap="square" rtlCol="0">
            <a:spAutoFit/>
          </a:bodyPr>
          <a:lstStyle/>
          <a:p>
            <a:r>
              <a:rPr lang="en-US" i="1" dirty="0" smtClean="0">
                <a:solidFill>
                  <a:srgbClr val="0070C0"/>
                </a:solidFill>
              </a:rPr>
              <a:t>Ethanol solution</a:t>
            </a:r>
            <a:endParaRPr lang="en-US" i="1" dirty="0">
              <a:solidFill>
                <a:srgbClr val="0070C0"/>
              </a:solidFill>
            </a:endParaRPr>
          </a:p>
        </p:txBody>
      </p:sp>
      <p:cxnSp>
        <p:nvCxnSpPr>
          <p:cNvPr id="18" name="Straight Arrow Connector 17"/>
          <p:cNvCxnSpPr>
            <a:endCxn id="19" idx="0"/>
          </p:cNvCxnSpPr>
          <p:nvPr/>
        </p:nvCxnSpPr>
        <p:spPr>
          <a:xfrm>
            <a:off x="3005213" y="4885661"/>
            <a:ext cx="34113" cy="1043231"/>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2450608" y="5928892"/>
            <a:ext cx="1177436" cy="646331"/>
          </a:xfrm>
          <a:prstGeom prst="rect">
            <a:avLst/>
          </a:prstGeom>
          <a:noFill/>
        </p:spPr>
        <p:txBody>
          <a:bodyPr wrap="square" rtlCol="0">
            <a:spAutoFit/>
          </a:bodyPr>
          <a:lstStyle/>
          <a:p>
            <a:pPr algn="ctr"/>
            <a:r>
              <a:rPr lang="en-US" i="1" dirty="0" smtClean="0">
                <a:solidFill>
                  <a:srgbClr val="0070C0"/>
                </a:solidFill>
              </a:rPr>
              <a:t>Fermenter mash</a:t>
            </a:r>
            <a:endParaRPr lang="en-US" i="1" dirty="0">
              <a:solidFill>
                <a:srgbClr val="0070C0"/>
              </a:solidFill>
            </a:endParaRPr>
          </a:p>
        </p:txBody>
      </p:sp>
      <p:cxnSp>
        <p:nvCxnSpPr>
          <p:cNvPr id="20" name="Straight Arrow Connector 19"/>
          <p:cNvCxnSpPr/>
          <p:nvPr/>
        </p:nvCxnSpPr>
        <p:spPr>
          <a:xfrm flipH="1">
            <a:off x="5117170" y="3277187"/>
            <a:ext cx="8789" cy="641344"/>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flipH="1">
            <a:off x="5125959" y="4885661"/>
            <a:ext cx="8789" cy="641344"/>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H="1">
            <a:off x="2400300" y="4876800"/>
            <a:ext cx="21566" cy="623150"/>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2117476" y="5563027"/>
            <a:ext cx="609600" cy="369332"/>
          </a:xfrm>
          <a:prstGeom prst="rect">
            <a:avLst/>
          </a:prstGeom>
          <a:noFill/>
        </p:spPr>
        <p:txBody>
          <a:bodyPr wrap="square" rtlCol="0">
            <a:spAutoFit/>
          </a:bodyPr>
          <a:lstStyle/>
          <a:p>
            <a:r>
              <a:rPr lang="en-US" i="1" dirty="0" smtClean="0">
                <a:solidFill>
                  <a:srgbClr val="0070C0"/>
                </a:solidFill>
              </a:rPr>
              <a:t>CO</a:t>
            </a:r>
            <a:r>
              <a:rPr lang="en-US" i="1" baseline="-25000" dirty="0" smtClean="0">
                <a:solidFill>
                  <a:srgbClr val="0070C0"/>
                </a:solidFill>
              </a:rPr>
              <a:t>2</a:t>
            </a:r>
            <a:endParaRPr lang="en-US" i="1" dirty="0">
              <a:solidFill>
                <a:srgbClr val="0070C0"/>
              </a:solidFill>
            </a:endParaRPr>
          </a:p>
        </p:txBody>
      </p:sp>
    </p:spTree>
    <p:extLst>
      <p:ext uri="{BB962C8B-B14F-4D97-AF65-F5344CB8AC3E}">
        <p14:creationId xmlns:p14="http://schemas.microsoft.com/office/powerpoint/2010/main" val="25049789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Table 9"/>
          <p:cNvGraphicFramePr>
            <a:graphicFrameLocks noGrp="1"/>
          </p:cNvGraphicFramePr>
          <p:nvPr>
            <p:extLst>
              <p:ext uri="{D42A27DB-BD31-4B8C-83A1-F6EECF244321}">
                <p14:modId xmlns:p14="http://schemas.microsoft.com/office/powerpoint/2010/main" val="1911035203"/>
              </p:ext>
            </p:extLst>
          </p:nvPr>
        </p:nvGraphicFramePr>
        <p:xfrm>
          <a:off x="873185" y="1885456"/>
          <a:ext cx="10633198" cy="4686300"/>
        </p:xfrm>
        <a:graphic>
          <a:graphicData uri="http://schemas.openxmlformats.org/drawingml/2006/table">
            <a:tbl>
              <a:tblPr firstRow="1" firstCol="1" bandRow="1">
                <a:tableStyleId>{5940675A-B579-460E-94D1-54222C63F5DA}</a:tableStyleId>
              </a:tblPr>
              <a:tblGrid>
                <a:gridCol w="2763119"/>
                <a:gridCol w="2881985"/>
                <a:gridCol w="2494047"/>
                <a:gridCol w="2494047"/>
              </a:tblGrid>
              <a:tr h="418353">
                <a:tc>
                  <a:txBody>
                    <a:bodyPr/>
                    <a:lstStyle/>
                    <a:p>
                      <a:pPr marL="0" marR="0" algn="ctr">
                        <a:lnSpc>
                          <a:spcPct val="115000"/>
                        </a:lnSpc>
                        <a:spcBef>
                          <a:spcPts val="0"/>
                        </a:spcBef>
                        <a:spcAft>
                          <a:spcPts val="0"/>
                        </a:spcAft>
                      </a:pPr>
                      <a:r>
                        <a:rPr lang="en-US" sz="1800" b="1" dirty="0">
                          <a:effectLst/>
                        </a:rPr>
                        <a:t>Matter</a:t>
                      </a:r>
                      <a:endParaRPr lang="en-US" sz="1800" b="1" dirty="0">
                        <a:effectLst/>
                        <a:latin typeface="Calibri" charset="0"/>
                        <a:ea typeface="Calibri" charset="0"/>
                        <a:cs typeface="Times New Roman" charset="0"/>
                      </a:endParaRPr>
                    </a:p>
                  </a:txBody>
                  <a:tcPr marL="49169" marR="49169" marT="0" marB="0" anchor="ctr"/>
                </a:tc>
                <a:tc>
                  <a:txBody>
                    <a:bodyPr/>
                    <a:lstStyle/>
                    <a:p>
                      <a:pPr marL="0" marR="0" algn="ctr">
                        <a:lnSpc>
                          <a:spcPct val="115000"/>
                        </a:lnSpc>
                        <a:spcBef>
                          <a:spcPts val="0"/>
                        </a:spcBef>
                        <a:spcAft>
                          <a:spcPts val="0"/>
                        </a:spcAft>
                      </a:pPr>
                      <a:r>
                        <a:rPr lang="en-US" sz="1800" b="1" dirty="0">
                          <a:effectLst/>
                        </a:rPr>
                        <a:t>Energy</a:t>
                      </a:r>
                      <a:endParaRPr lang="en-US" sz="1800" b="1" dirty="0">
                        <a:effectLst/>
                        <a:latin typeface="Calibri" charset="0"/>
                        <a:ea typeface="Calibri" charset="0"/>
                        <a:cs typeface="Times New Roman" charset="0"/>
                      </a:endParaRPr>
                    </a:p>
                  </a:txBody>
                  <a:tcPr marL="49169" marR="49169" marT="0" marB="0" anchor="ctr"/>
                </a:tc>
                <a:tc rowSpan="2">
                  <a:txBody>
                    <a:bodyPr/>
                    <a:lstStyle/>
                    <a:p>
                      <a:pPr marL="0" marR="0" algn="ctr">
                        <a:lnSpc>
                          <a:spcPct val="115000"/>
                        </a:lnSpc>
                        <a:spcBef>
                          <a:spcPts val="0"/>
                        </a:spcBef>
                        <a:spcAft>
                          <a:spcPts val="0"/>
                        </a:spcAft>
                      </a:pPr>
                      <a:r>
                        <a:rPr lang="en-US" sz="1800" b="1" dirty="0" smtClean="0">
                          <a:effectLst/>
                        </a:rPr>
                        <a:t>Additional </a:t>
                      </a:r>
                      <a:r>
                        <a:rPr lang="en-US" sz="1800" b="1" dirty="0">
                          <a:effectLst/>
                        </a:rPr>
                        <a:t>Energy Inputs</a:t>
                      </a:r>
                      <a:endParaRPr lang="en-US" sz="1800" b="1" dirty="0">
                        <a:effectLst/>
                        <a:latin typeface="Calibri" charset="0"/>
                        <a:ea typeface="Calibri" charset="0"/>
                        <a:cs typeface="Times New Roman" charset="0"/>
                      </a:endParaRPr>
                    </a:p>
                  </a:txBody>
                  <a:tcPr marL="49169" marR="49169" marT="0" marB="0" anchor="ctr"/>
                </a:tc>
                <a:tc rowSpan="2">
                  <a:txBody>
                    <a:bodyPr/>
                    <a:lstStyle/>
                    <a:p>
                      <a:pPr marL="0" marR="0" algn="ctr">
                        <a:lnSpc>
                          <a:spcPct val="115000"/>
                        </a:lnSpc>
                        <a:spcBef>
                          <a:spcPts val="0"/>
                        </a:spcBef>
                        <a:spcAft>
                          <a:spcPts val="0"/>
                        </a:spcAft>
                      </a:pPr>
                      <a:r>
                        <a:rPr lang="en-US" sz="1800" b="1" dirty="0">
                          <a:effectLst/>
                        </a:rPr>
                        <a:t> </a:t>
                      </a:r>
                      <a:r>
                        <a:rPr lang="en-US" sz="1800" b="1" dirty="0" smtClean="0">
                          <a:effectLst/>
                        </a:rPr>
                        <a:t>Environmental </a:t>
                      </a:r>
                      <a:endParaRPr lang="en-US" sz="1800" b="1" dirty="0">
                        <a:effectLst/>
                      </a:endParaRPr>
                    </a:p>
                    <a:p>
                      <a:pPr marL="0" marR="0" algn="ctr">
                        <a:lnSpc>
                          <a:spcPct val="115000"/>
                        </a:lnSpc>
                        <a:spcBef>
                          <a:spcPts val="0"/>
                        </a:spcBef>
                        <a:spcAft>
                          <a:spcPts val="0"/>
                        </a:spcAft>
                      </a:pPr>
                      <a:r>
                        <a:rPr lang="en-US" sz="1800" b="1" dirty="0">
                          <a:effectLst/>
                        </a:rPr>
                        <a:t>Effects</a:t>
                      </a:r>
                      <a:endParaRPr lang="en-US" sz="1800" b="1" dirty="0">
                        <a:effectLst/>
                        <a:latin typeface="Calibri" charset="0"/>
                        <a:ea typeface="Calibri" charset="0"/>
                        <a:cs typeface="Times New Roman" charset="0"/>
                      </a:endParaRPr>
                    </a:p>
                  </a:txBody>
                  <a:tcPr marL="49169" marR="49169" marT="0" marB="0" anchor="ctr"/>
                </a:tc>
              </a:tr>
              <a:tr h="639482">
                <a:tc rowSpan="2">
                  <a:txBody>
                    <a:bodyPr/>
                    <a:lstStyle/>
                    <a:p>
                      <a:pPr marL="0" marR="0" algn="ctr">
                        <a:lnSpc>
                          <a:spcPct val="115000"/>
                        </a:lnSpc>
                        <a:spcBef>
                          <a:spcPts val="0"/>
                        </a:spcBef>
                        <a:spcAft>
                          <a:spcPts val="0"/>
                        </a:spcAft>
                      </a:pPr>
                      <a:r>
                        <a:rPr lang="en-US" sz="1800" b="0" i="1" dirty="0">
                          <a:solidFill>
                            <a:srgbClr val="00B0F0"/>
                          </a:solidFill>
                          <a:effectLst/>
                        </a:rPr>
                        <a:t> </a:t>
                      </a:r>
                    </a:p>
                    <a:p>
                      <a:pPr marL="0" marR="0" indent="0" algn="ctr" defTabSz="914400" rtl="0" eaLnBrk="1" fontAlgn="auto" latinLnBrk="0" hangingPunct="1">
                        <a:lnSpc>
                          <a:spcPct val="115000"/>
                        </a:lnSpc>
                        <a:spcBef>
                          <a:spcPts val="0"/>
                        </a:spcBef>
                        <a:spcAft>
                          <a:spcPts val="0"/>
                        </a:spcAft>
                        <a:buClrTx/>
                        <a:buSzTx/>
                        <a:buFontTx/>
                        <a:buNone/>
                        <a:tabLst/>
                        <a:defRPr/>
                      </a:pPr>
                      <a:r>
                        <a:rPr lang="en-US" i="1" dirty="0" smtClean="0">
                          <a:solidFill>
                            <a:srgbClr val="0070C0"/>
                          </a:solidFill>
                        </a:rPr>
                        <a:t>Ethanol solution</a:t>
                      </a:r>
                      <a:r>
                        <a:rPr lang="en-US" sz="1800" b="0" i="1" dirty="0">
                          <a:solidFill>
                            <a:srgbClr val="00B0F0"/>
                          </a:solidFill>
                          <a:effectLst/>
                        </a:rPr>
                        <a:t>  </a:t>
                      </a:r>
                    </a:p>
                    <a:p>
                      <a:pPr marL="0" marR="0" algn="ctr">
                        <a:lnSpc>
                          <a:spcPct val="115000"/>
                        </a:lnSpc>
                        <a:spcBef>
                          <a:spcPts val="0"/>
                        </a:spcBef>
                        <a:spcAft>
                          <a:spcPts val="0"/>
                        </a:spcAft>
                      </a:pPr>
                      <a:r>
                        <a:rPr lang="en-US" sz="1800" b="0" i="1" dirty="0">
                          <a:solidFill>
                            <a:srgbClr val="00B0F0"/>
                          </a:solidFill>
                          <a:effectLst/>
                        </a:rPr>
                        <a:t> </a:t>
                      </a:r>
                      <a:endParaRPr lang="en-US" sz="1800" b="0" i="1" dirty="0">
                        <a:solidFill>
                          <a:srgbClr val="00B0F0"/>
                        </a:solidFill>
                        <a:effectLst/>
                        <a:latin typeface="Calibri" charset="0"/>
                        <a:ea typeface="Calibri" charset="0"/>
                        <a:cs typeface="Times New Roman" charset="0"/>
                      </a:endParaRPr>
                    </a:p>
                  </a:txBody>
                  <a:tcPr marL="49169" marR="49169" marT="0" marB="0" anchor="ctr"/>
                </a:tc>
                <a:tc rowSpan="2">
                  <a:txBody>
                    <a:bodyPr/>
                    <a:lstStyle/>
                    <a:p>
                      <a:pPr marL="0" marR="0" indent="0" algn="ctr" defTabSz="914400" rtl="0" eaLnBrk="1" fontAlgn="auto" latinLnBrk="0" hangingPunct="1">
                        <a:lnSpc>
                          <a:spcPct val="115000"/>
                        </a:lnSpc>
                        <a:spcBef>
                          <a:spcPts val="0"/>
                        </a:spcBef>
                        <a:spcAft>
                          <a:spcPts val="0"/>
                        </a:spcAft>
                        <a:buClrTx/>
                        <a:buSzTx/>
                        <a:buFontTx/>
                        <a:buNone/>
                        <a:tabLst/>
                        <a:defRPr/>
                      </a:pPr>
                      <a:endParaRPr lang="en-US" i="1" dirty="0" smtClean="0">
                        <a:solidFill>
                          <a:srgbClr val="0070C0"/>
                        </a:solidFill>
                      </a:endParaRPr>
                    </a:p>
                  </a:txBody>
                  <a:tcPr marL="49169" marR="49169" marT="0" marB="0" anchor="ctr"/>
                </a:tc>
                <a:tc vMerge="1">
                  <a:txBody>
                    <a:bodyPr/>
                    <a:lstStyle/>
                    <a:p>
                      <a:endParaRPr lang="en-US"/>
                    </a:p>
                  </a:txBody>
                  <a:tcPr/>
                </a:tc>
                <a:tc vMerge="1">
                  <a:txBody>
                    <a:bodyPr/>
                    <a:lstStyle/>
                    <a:p>
                      <a:endParaRPr lang="en-US"/>
                    </a:p>
                  </a:txBody>
                  <a:tcPr/>
                </a:tc>
              </a:tr>
              <a:tr h="1010024">
                <a:tc vMerge="1">
                  <a:txBody>
                    <a:bodyPr/>
                    <a:lstStyle/>
                    <a:p>
                      <a:endParaRPr lang="en-US"/>
                    </a:p>
                  </a:txBody>
                  <a:tcPr/>
                </a:tc>
                <a:tc vMerge="1">
                  <a:txBody>
                    <a:bodyPr/>
                    <a:lstStyle/>
                    <a:p>
                      <a:endParaRPr lang="en-US"/>
                    </a:p>
                  </a:txBody>
                  <a:tcPr/>
                </a:tc>
                <a:tc rowSpan="3">
                  <a:txBody>
                    <a:bodyPr/>
                    <a:lstStyle/>
                    <a:p>
                      <a:pPr marL="0" marR="0" algn="ctr">
                        <a:lnSpc>
                          <a:spcPct val="115000"/>
                        </a:lnSpc>
                        <a:spcBef>
                          <a:spcPts val="0"/>
                        </a:spcBef>
                        <a:spcAft>
                          <a:spcPts val="0"/>
                        </a:spcAft>
                      </a:pPr>
                      <a:endParaRPr lang="en-US" sz="1800" i="1" dirty="0">
                        <a:solidFill>
                          <a:srgbClr val="3970C0"/>
                        </a:solidFill>
                        <a:effectLst/>
                        <a:latin typeface="Calibri" charset="0"/>
                        <a:ea typeface="Calibri" charset="0"/>
                        <a:cs typeface="Times New Roman" charset="0"/>
                      </a:endParaRPr>
                    </a:p>
                  </a:txBody>
                  <a:tcPr marL="49169" marR="49169" marT="0" marB="0" anchor="ctr"/>
                </a:tc>
                <a:tc rowSpan="3">
                  <a:txBody>
                    <a:bodyPr/>
                    <a:lstStyle/>
                    <a:p>
                      <a:pPr marL="0" marR="0" algn="ctr">
                        <a:lnSpc>
                          <a:spcPct val="115000"/>
                        </a:lnSpc>
                        <a:spcBef>
                          <a:spcPts val="0"/>
                        </a:spcBef>
                        <a:spcAft>
                          <a:spcPts val="0"/>
                        </a:spcAft>
                      </a:pPr>
                      <a:endParaRPr lang="en-US" sz="1800" i="1" dirty="0">
                        <a:solidFill>
                          <a:srgbClr val="5B9BD5"/>
                        </a:solidFill>
                        <a:effectLst/>
                        <a:latin typeface="Calibri" charset="0"/>
                        <a:ea typeface="Calibri" charset="0"/>
                        <a:cs typeface="Times New Roman" charset="0"/>
                      </a:endParaRPr>
                    </a:p>
                  </a:txBody>
                  <a:tcPr marL="49169" marR="49169" marT="0" marB="0" anchor="ctr"/>
                </a:tc>
              </a:tr>
              <a:tr h="861078">
                <a:tc gridSpan="2">
                  <a:txBody>
                    <a:bodyPr/>
                    <a:lstStyle/>
                    <a:p>
                      <a:pPr marL="0" marR="0" algn="l">
                        <a:lnSpc>
                          <a:spcPct val="115000"/>
                        </a:lnSpc>
                        <a:spcBef>
                          <a:spcPts val="0"/>
                        </a:spcBef>
                        <a:spcAft>
                          <a:spcPts val="0"/>
                        </a:spcAft>
                      </a:pPr>
                      <a:r>
                        <a:rPr lang="en-US" sz="1800" b="1" dirty="0">
                          <a:effectLst/>
                        </a:rPr>
                        <a:t>Process: </a:t>
                      </a:r>
                      <a:r>
                        <a:rPr lang="en-US" sz="1800" i="1" dirty="0" smtClean="0">
                          <a:solidFill>
                            <a:srgbClr val="3970C0"/>
                          </a:solidFill>
                          <a:effectLst/>
                        </a:rPr>
                        <a:t>Distillation and purification of ethanol</a:t>
                      </a:r>
                      <a:endParaRPr lang="en-US" sz="1800" i="1" dirty="0">
                        <a:solidFill>
                          <a:srgbClr val="3970C0"/>
                        </a:solidFill>
                        <a:effectLst/>
                      </a:endParaRPr>
                    </a:p>
                    <a:p>
                      <a:pPr marL="0" marR="0" algn="l">
                        <a:lnSpc>
                          <a:spcPct val="115000"/>
                        </a:lnSpc>
                        <a:spcBef>
                          <a:spcPts val="0"/>
                        </a:spcBef>
                        <a:spcAft>
                          <a:spcPts val="0"/>
                        </a:spcAft>
                      </a:pPr>
                      <a:r>
                        <a:rPr lang="en-US" sz="1800" b="1" dirty="0">
                          <a:effectLst/>
                        </a:rPr>
                        <a:t>Location</a:t>
                      </a:r>
                      <a:r>
                        <a:rPr lang="en-US" sz="1800" b="1" dirty="0" smtClean="0">
                          <a:effectLst/>
                        </a:rPr>
                        <a:t>:</a:t>
                      </a:r>
                      <a:r>
                        <a:rPr lang="en-US" sz="1800" dirty="0" smtClean="0">
                          <a:effectLst/>
                        </a:rPr>
                        <a:t> </a:t>
                      </a:r>
                      <a:r>
                        <a:rPr lang="en-US" sz="1800" i="1" dirty="0" smtClean="0">
                          <a:solidFill>
                            <a:srgbClr val="3970C0"/>
                          </a:solidFill>
                          <a:effectLst/>
                        </a:rPr>
                        <a:t>Ethanol</a:t>
                      </a:r>
                      <a:r>
                        <a:rPr lang="en-US" sz="1800" i="1" baseline="0" dirty="0" smtClean="0">
                          <a:solidFill>
                            <a:srgbClr val="3970C0"/>
                          </a:solidFill>
                          <a:effectLst/>
                        </a:rPr>
                        <a:t> plant</a:t>
                      </a:r>
                      <a:endParaRPr lang="en-US" sz="1800" dirty="0">
                        <a:solidFill>
                          <a:srgbClr val="3970C0"/>
                        </a:solidFill>
                        <a:effectLst/>
                        <a:latin typeface="Calibri" charset="0"/>
                        <a:ea typeface="Calibri" charset="0"/>
                        <a:cs typeface="Times New Roman" charset="0"/>
                      </a:endParaRPr>
                    </a:p>
                  </a:txBody>
                  <a:tcPr marL="49169" marR="49169" marT="0" marB="0" anchor="ctr"/>
                </a:tc>
                <a:tc hMerge="1">
                  <a:txBody>
                    <a:bodyPr/>
                    <a:lstStyle/>
                    <a:p>
                      <a:endParaRPr lang="en-US"/>
                    </a:p>
                  </a:txBody>
                  <a:tcPr/>
                </a:tc>
                <a:tc vMerge="1">
                  <a:txBody>
                    <a:bodyPr/>
                    <a:lstStyle/>
                    <a:p>
                      <a:endParaRPr lang="en-US"/>
                    </a:p>
                  </a:txBody>
                  <a:tcPr/>
                </a:tc>
                <a:tc vMerge="1">
                  <a:txBody>
                    <a:bodyPr/>
                    <a:lstStyle/>
                    <a:p>
                      <a:endParaRPr lang="en-US"/>
                    </a:p>
                  </a:txBody>
                  <a:tcPr/>
                </a:tc>
              </a:tr>
              <a:tr h="1757363">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endParaRPr lang="en-US" i="1" dirty="0" smtClean="0">
                        <a:solidFill>
                          <a:srgbClr val="0070C0"/>
                        </a:solidFill>
                      </a:endParaRPr>
                    </a:p>
                  </a:txBody>
                  <a:tcPr marL="49169" marR="49169" marT="0" marB="0" anchor="ct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endParaRPr lang="en-US" sz="1800" i="1" dirty="0" smtClean="0">
                        <a:solidFill>
                          <a:srgbClr val="0070C0"/>
                        </a:solidFill>
                      </a:endParaRPr>
                    </a:p>
                  </a:txBody>
                  <a:tcPr marL="49169" marR="49169" marT="0" marB="0" anchor="ctr"/>
                </a:tc>
                <a:tc vMerge="1">
                  <a:txBody>
                    <a:bodyPr/>
                    <a:lstStyle/>
                    <a:p>
                      <a:endParaRPr lang="en-US"/>
                    </a:p>
                  </a:txBody>
                  <a:tcPr/>
                </a:tc>
                <a:tc vMerge="1">
                  <a:txBody>
                    <a:bodyPr/>
                    <a:lstStyle/>
                    <a:p>
                      <a:endParaRPr lang="en-US"/>
                    </a:p>
                  </a:txBody>
                  <a:tcPr/>
                </a:tc>
              </a:tr>
            </a:tbl>
          </a:graphicData>
        </a:graphic>
      </p:graphicFrame>
      <p:sp>
        <p:nvSpPr>
          <p:cNvPr id="2" name="Title 1"/>
          <p:cNvSpPr>
            <a:spLocks noGrp="1"/>
          </p:cNvSpPr>
          <p:nvPr>
            <p:ph type="title"/>
          </p:nvPr>
        </p:nvSpPr>
        <p:spPr>
          <a:xfrm>
            <a:off x="931984" y="388571"/>
            <a:ext cx="10515600" cy="1325563"/>
          </a:xfrm>
        </p:spPr>
        <p:txBody>
          <a:bodyPr/>
          <a:lstStyle/>
          <a:p>
            <a:r>
              <a:rPr lang="en-US" dirty="0" smtClean="0"/>
              <a:t>A sample environmental impact map</a:t>
            </a:r>
            <a:br>
              <a:rPr lang="en-US" dirty="0" smtClean="0"/>
            </a:br>
            <a:r>
              <a:rPr lang="en-US" dirty="0" smtClean="0"/>
              <a:t>Ethanol from grain/corn</a:t>
            </a:r>
            <a:endParaRPr lang="en-US" dirty="0"/>
          </a:p>
        </p:txBody>
      </p:sp>
      <p:cxnSp>
        <p:nvCxnSpPr>
          <p:cNvPr id="5" name="Straight Arrow Connector 4"/>
          <p:cNvCxnSpPr/>
          <p:nvPr/>
        </p:nvCxnSpPr>
        <p:spPr>
          <a:xfrm>
            <a:off x="2227383" y="3292321"/>
            <a:ext cx="46893" cy="661841"/>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H="1">
            <a:off x="1544595" y="4893276"/>
            <a:ext cx="271848" cy="1136821"/>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1137454" y="5943600"/>
            <a:ext cx="987671" cy="369332"/>
          </a:xfrm>
          <a:prstGeom prst="rect">
            <a:avLst/>
          </a:prstGeom>
          <a:noFill/>
        </p:spPr>
        <p:txBody>
          <a:bodyPr wrap="square" rtlCol="0">
            <a:spAutoFit/>
          </a:bodyPr>
          <a:lstStyle/>
          <a:p>
            <a:r>
              <a:rPr lang="en-US" i="1" dirty="0" smtClean="0">
                <a:solidFill>
                  <a:srgbClr val="0070C0"/>
                </a:solidFill>
              </a:rPr>
              <a:t>ethanol</a:t>
            </a:r>
            <a:endParaRPr lang="en-US" i="1" dirty="0">
              <a:solidFill>
                <a:srgbClr val="0070C0"/>
              </a:solidFill>
            </a:endParaRPr>
          </a:p>
        </p:txBody>
      </p:sp>
    </p:spTree>
    <p:extLst>
      <p:ext uri="{BB962C8B-B14F-4D97-AF65-F5344CB8AC3E}">
        <p14:creationId xmlns:p14="http://schemas.microsoft.com/office/powerpoint/2010/main" val="21617105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 name="Table 14"/>
          <p:cNvGraphicFramePr>
            <a:graphicFrameLocks noGrp="1"/>
          </p:cNvGraphicFramePr>
          <p:nvPr>
            <p:extLst>
              <p:ext uri="{D42A27DB-BD31-4B8C-83A1-F6EECF244321}">
                <p14:modId xmlns:p14="http://schemas.microsoft.com/office/powerpoint/2010/main" val="895330717"/>
              </p:ext>
            </p:extLst>
          </p:nvPr>
        </p:nvGraphicFramePr>
        <p:xfrm>
          <a:off x="873185" y="1885456"/>
          <a:ext cx="10633198" cy="4686300"/>
        </p:xfrm>
        <a:graphic>
          <a:graphicData uri="http://schemas.openxmlformats.org/drawingml/2006/table">
            <a:tbl>
              <a:tblPr firstRow="1" firstCol="1" bandRow="1">
                <a:tableStyleId>{5940675A-B579-460E-94D1-54222C63F5DA}</a:tableStyleId>
              </a:tblPr>
              <a:tblGrid>
                <a:gridCol w="2763119"/>
                <a:gridCol w="2881985"/>
                <a:gridCol w="2494047"/>
                <a:gridCol w="2494047"/>
              </a:tblGrid>
              <a:tr h="418353">
                <a:tc>
                  <a:txBody>
                    <a:bodyPr/>
                    <a:lstStyle/>
                    <a:p>
                      <a:pPr marL="0" marR="0" algn="ctr">
                        <a:lnSpc>
                          <a:spcPct val="115000"/>
                        </a:lnSpc>
                        <a:spcBef>
                          <a:spcPts val="0"/>
                        </a:spcBef>
                        <a:spcAft>
                          <a:spcPts val="0"/>
                        </a:spcAft>
                      </a:pPr>
                      <a:r>
                        <a:rPr lang="en-US" sz="1800" b="1" dirty="0">
                          <a:effectLst/>
                        </a:rPr>
                        <a:t>Matter</a:t>
                      </a:r>
                      <a:endParaRPr lang="en-US" sz="1800" b="1" dirty="0">
                        <a:effectLst/>
                        <a:latin typeface="Calibri" charset="0"/>
                        <a:ea typeface="Calibri" charset="0"/>
                        <a:cs typeface="Times New Roman" charset="0"/>
                      </a:endParaRPr>
                    </a:p>
                  </a:txBody>
                  <a:tcPr marL="49169" marR="49169" marT="0" marB="0" anchor="ctr"/>
                </a:tc>
                <a:tc>
                  <a:txBody>
                    <a:bodyPr/>
                    <a:lstStyle/>
                    <a:p>
                      <a:pPr marL="0" marR="0" algn="ctr">
                        <a:lnSpc>
                          <a:spcPct val="115000"/>
                        </a:lnSpc>
                        <a:spcBef>
                          <a:spcPts val="0"/>
                        </a:spcBef>
                        <a:spcAft>
                          <a:spcPts val="0"/>
                        </a:spcAft>
                      </a:pPr>
                      <a:r>
                        <a:rPr lang="en-US" sz="1800" b="1" dirty="0">
                          <a:effectLst/>
                        </a:rPr>
                        <a:t>Energy</a:t>
                      </a:r>
                      <a:endParaRPr lang="en-US" sz="1800" b="1" dirty="0">
                        <a:effectLst/>
                        <a:latin typeface="Calibri" charset="0"/>
                        <a:ea typeface="Calibri" charset="0"/>
                        <a:cs typeface="Times New Roman" charset="0"/>
                      </a:endParaRPr>
                    </a:p>
                  </a:txBody>
                  <a:tcPr marL="49169" marR="49169" marT="0" marB="0" anchor="ctr"/>
                </a:tc>
                <a:tc rowSpan="2">
                  <a:txBody>
                    <a:bodyPr/>
                    <a:lstStyle/>
                    <a:p>
                      <a:pPr marL="0" marR="0" algn="ctr">
                        <a:lnSpc>
                          <a:spcPct val="115000"/>
                        </a:lnSpc>
                        <a:spcBef>
                          <a:spcPts val="0"/>
                        </a:spcBef>
                        <a:spcAft>
                          <a:spcPts val="0"/>
                        </a:spcAft>
                      </a:pPr>
                      <a:r>
                        <a:rPr lang="en-US" sz="1800" b="1" dirty="0" smtClean="0">
                          <a:effectLst/>
                        </a:rPr>
                        <a:t>Additional </a:t>
                      </a:r>
                      <a:r>
                        <a:rPr lang="en-US" sz="1800" b="1" dirty="0">
                          <a:effectLst/>
                        </a:rPr>
                        <a:t>Energy Inputs</a:t>
                      </a:r>
                      <a:endParaRPr lang="en-US" sz="1800" b="1" dirty="0">
                        <a:effectLst/>
                        <a:latin typeface="Calibri" charset="0"/>
                        <a:ea typeface="Calibri" charset="0"/>
                        <a:cs typeface="Times New Roman" charset="0"/>
                      </a:endParaRPr>
                    </a:p>
                  </a:txBody>
                  <a:tcPr marL="49169" marR="49169" marT="0" marB="0" anchor="ctr"/>
                </a:tc>
                <a:tc rowSpan="2">
                  <a:txBody>
                    <a:bodyPr/>
                    <a:lstStyle/>
                    <a:p>
                      <a:pPr marL="0" marR="0" algn="ctr">
                        <a:lnSpc>
                          <a:spcPct val="115000"/>
                        </a:lnSpc>
                        <a:spcBef>
                          <a:spcPts val="0"/>
                        </a:spcBef>
                        <a:spcAft>
                          <a:spcPts val="0"/>
                        </a:spcAft>
                      </a:pPr>
                      <a:r>
                        <a:rPr lang="en-US" sz="1800" b="1" dirty="0">
                          <a:effectLst/>
                        </a:rPr>
                        <a:t> </a:t>
                      </a:r>
                      <a:r>
                        <a:rPr lang="en-US" sz="1800" b="1" dirty="0" smtClean="0">
                          <a:effectLst/>
                        </a:rPr>
                        <a:t>Environmental </a:t>
                      </a:r>
                      <a:endParaRPr lang="en-US" sz="1800" b="1" dirty="0">
                        <a:effectLst/>
                      </a:endParaRPr>
                    </a:p>
                    <a:p>
                      <a:pPr marL="0" marR="0" algn="ctr">
                        <a:lnSpc>
                          <a:spcPct val="115000"/>
                        </a:lnSpc>
                        <a:spcBef>
                          <a:spcPts val="0"/>
                        </a:spcBef>
                        <a:spcAft>
                          <a:spcPts val="0"/>
                        </a:spcAft>
                      </a:pPr>
                      <a:r>
                        <a:rPr lang="en-US" sz="1800" b="1" dirty="0">
                          <a:effectLst/>
                        </a:rPr>
                        <a:t>Effects</a:t>
                      </a:r>
                      <a:endParaRPr lang="en-US" sz="1800" b="1" dirty="0">
                        <a:effectLst/>
                        <a:latin typeface="Calibri" charset="0"/>
                        <a:ea typeface="Calibri" charset="0"/>
                        <a:cs typeface="Times New Roman" charset="0"/>
                      </a:endParaRPr>
                    </a:p>
                  </a:txBody>
                  <a:tcPr marL="49169" marR="49169" marT="0" marB="0" anchor="ctr"/>
                </a:tc>
              </a:tr>
              <a:tr h="639482">
                <a:tc rowSpan="2">
                  <a:txBody>
                    <a:bodyPr/>
                    <a:lstStyle/>
                    <a:p>
                      <a:pPr marL="0" marR="0" algn="ctr">
                        <a:lnSpc>
                          <a:spcPct val="115000"/>
                        </a:lnSpc>
                        <a:spcBef>
                          <a:spcPts val="0"/>
                        </a:spcBef>
                        <a:spcAft>
                          <a:spcPts val="0"/>
                        </a:spcAft>
                      </a:pPr>
                      <a:r>
                        <a:rPr lang="en-US" sz="1800" b="0" i="1" dirty="0">
                          <a:solidFill>
                            <a:srgbClr val="00B0F0"/>
                          </a:solidFill>
                          <a:effectLst/>
                        </a:rPr>
                        <a:t> </a:t>
                      </a:r>
                    </a:p>
                    <a:p>
                      <a:pPr marL="0" marR="0" indent="0" algn="ctr" defTabSz="914400" rtl="0" eaLnBrk="1" fontAlgn="auto" latinLnBrk="0" hangingPunct="1">
                        <a:lnSpc>
                          <a:spcPct val="115000"/>
                        </a:lnSpc>
                        <a:spcBef>
                          <a:spcPts val="0"/>
                        </a:spcBef>
                        <a:spcAft>
                          <a:spcPts val="0"/>
                        </a:spcAft>
                        <a:buClrTx/>
                        <a:buSzTx/>
                        <a:buFontTx/>
                        <a:buNone/>
                        <a:tabLst/>
                        <a:defRPr/>
                      </a:pPr>
                      <a:r>
                        <a:rPr lang="en-US" i="1" dirty="0" smtClean="0">
                          <a:solidFill>
                            <a:srgbClr val="0070C0"/>
                          </a:solidFill>
                        </a:rPr>
                        <a:t>Ethanol solution</a:t>
                      </a:r>
                      <a:r>
                        <a:rPr lang="en-US" sz="1800" b="0" i="1" dirty="0">
                          <a:solidFill>
                            <a:srgbClr val="00B0F0"/>
                          </a:solidFill>
                          <a:effectLst/>
                        </a:rPr>
                        <a:t>  </a:t>
                      </a:r>
                    </a:p>
                    <a:p>
                      <a:pPr marL="0" marR="0" algn="ctr">
                        <a:lnSpc>
                          <a:spcPct val="115000"/>
                        </a:lnSpc>
                        <a:spcBef>
                          <a:spcPts val="0"/>
                        </a:spcBef>
                        <a:spcAft>
                          <a:spcPts val="0"/>
                        </a:spcAft>
                      </a:pPr>
                      <a:r>
                        <a:rPr lang="en-US" sz="1800" b="0" i="1" dirty="0">
                          <a:solidFill>
                            <a:srgbClr val="00B0F0"/>
                          </a:solidFill>
                          <a:effectLst/>
                        </a:rPr>
                        <a:t> </a:t>
                      </a:r>
                      <a:endParaRPr lang="en-US" sz="1800" b="0" i="1" dirty="0">
                        <a:solidFill>
                          <a:srgbClr val="00B0F0"/>
                        </a:solidFill>
                        <a:effectLst/>
                        <a:latin typeface="Calibri" charset="0"/>
                        <a:ea typeface="Calibri" charset="0"/>
                        <a:cs typeface="Times New Roman" charset="0"/>
                      </a:endParaRPr>
                    </a:p>
                  </a:txBody>
                  <a:tcPr marL="49169" marR="49169" marT="0" marB="0" anchor="ctr"/>
                </a:tc>
                <a:tc rowSpan="2">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US" i="1" dirty="0" smtClean="0">
                          <a:solidFill>
                            <a:srgbClr val="0070C0"/>
                          </a:solidFill>
                        </a:rPr>
                        <a:t>Chemical potential energy</a:t>
                      </a:r>
                    </a:p>
                  </a:txBody>
                  <a:tcPr marL="49169" marR="49169" marT="0" marB="0" anchor="ctr"/>
                </a:tc>
                <a:tc vMerge="1">
                  <a:txBody>
                    <a:bodyPr/>
                    <a:lstStyle/>
                    <a:p>
                      <a:endParaRPr lang="en-US"/>
                    </a:p>
                  </a:txBody>
                  <a:tcPr/>
                </a:tc>
                <a:tc vMerge="1">
                  <a:txBody>
                    <a:bodyPr/>
                    <a:lstStyle/>
                    <a:p>
                      <a:endParaRPr lang="en-US"/>
                    </a:p>
                  </a:txBody>
                  <a:tcPr/>
                </a:tc>
              </a:tr>
              <a:tr h="1010024">
                <a:tc vMerge="1">
                  <a:txBody>
                    <a:bodyPr/>
                    <a:lstStyle/>
                    <a:p>
                      <a:endParaRPr lang="en-US"/>
                    </a:p>
                  </a:txBody>
                  <a:tcPr/>
                </a:tc>
                <a:tc vMerge="1">
                  <a:txBody>
                    <a:bodyPr/>
                    <a:lstStyle/>
                    <a:p>
                      <a:endParaRPr lang="en-US"/>
                    </a:p>
                  </a:txBody>
                  <a:tcPr/>
                </a:tc>
                <a:tc rowSpan="3">
                  <a:txBody>
                    <a:bodyPr/>
                    <a:lstStyle/>
                    <a:p>
                      <a:pPr marL="0" marR="0" algn="ctr">
                        <a:lnSpc>
                          <a:spcPct val="115000"/>
                        </a:lnSpc>
                        <a:spcBef>
                          <a:spcPts val="0"/>
                        </a:spcBef>
                        <a:spcAft>
                          <a:spcPts val="0"/>
                        </a:spcAft>
                      </a:pPr>
                      <a:r>
                        <a:rPr lang="en-US" sz="1800" i="1" dirty="0" smtClean="0">
                          <a:solidFill>
                            <a:srgbClr val="3970C0"/>
                          </a:solidFill>
                          <a:effectLst/>
                          <a:latin typeface="Calibri" charset="0"/>
                          <a:ea typeface="Calibri" charset="0"/>
                          <a:cs typeface="Times New Roman" charset="0"/>
                        </a:rPr>
                        <a:t>Heating distillation solution</a:t>
                      </a:r>
                    </a:p>
                    <a:p>
                      <a:pPr marL="0" marR="0" algn="ctr">
                        <a:lnSpc>
                          <a:spcPct val="115000"/>
                        </a:lnSpc>
                        <a:spcBef>
                          <a:spcPts val="0"/>
                        </a:spcBef>
                        <a:spcAft>
                          <a:spcPts val="0"/>
                        </a:spcAft>
                      </a:pPr>
                      <a:endParaRPr lang="en-US" sz="1800" i="1" dirty="0" smtClean="0">
                        <a:solidFill>
                          <a:srgbClr val="3970C0"/>
                        </a:solidFill>
                        <a:effectLst/>
                        <a:latin typeface="Calibri" charset="0"/>
                        <a:ea typeface="Calibri" charset="0"/>
                        <a:cs typeface="Times New Roman" charset="0"/>
                      </a:endParaRPr>
                    </a:p>
                    <a:p>
                      <a:pPr marL="0" marR="0" algn="ctr">
                        <a:lnSpc>
                          <a:spcPct val="115000"/>
                        </a:lnSpc>
                        <a:spcBef>
                          <a:spcPts val="0"/>
                        </a:spcBef>
                        <a:spcAft>
                          <a:spcPts val="0"/>
                        </a:spcAft>
                      </a:pPr>
                      <a:endParaRPr lang="en-US" sz="1800" i="1" dirty="0" smtClean="0">
                        <a:solidFill>
                          <a:srgbClr val="3970C0"/>
                        </a:solidFill>
                        <a:effectLst/>
                        <a:latin typeface="Calibri" charset="0"/>
                        <a:ea typeface="Calibri" charset="0"/>
                        <a:cs typeface="Times New Roman" charset="0"/>
                      </a:endParaRPr>
                    </a:p>
                    <a:p>
                      <a:pPr marL="0" marR="0" algn="ctr">
                        <a:lnSpc>
                          <a:spcPct val="115000"/>
                        </a:lnSpc>
                        <a:spcBef>
                          <a:spcPts val="0"/>
                        </a:spcBef>
                        <a:spcAft>
                          <a:spcPts val="0"/>
                        </a:spcAft>
                      </a:pPr>
                      <a:r>
                        <a:rPr lang="en-US" sz="1800" i="1" dirty="0" smtClean="0">
                          <a:solidFill>
                            <a:srgbClr val="3970C0"/>
                          </a:solidFill>
                          <a:effectLst/>
                          <a:latin typeface="Calibri" charset="0"/>
                          <a:ea typeface="Calibri" charset="0"/>
                          <a:cs typeface="Times New Roman" charset="0"/>
                        </a:rPr>
                        <a:t>Energy for transportation</a:t>
                      </a:r>
                      <a:endParaRPr lang="en-US" sz="1800" i="1" dirty="0">
                        <a:solidFill>
                          <a:srgbClr val="3970C0"/>
                        </a:solidFill>
                        <a:effectLst/>
                        <a:latin typeface="Calibri" charset="0"/>
                        <a:ea typeface="Calibri" charset="0"/>
                        <a:cs typeface="Times New Roman" charset="0"/>
                      </a:endParaRPr>
                    </a:p>
                  </a:txBody>
                  <a:tcPr marL="49169" marR="49169" marT="0" marB="0" anchor="ctr"/>
                </a:tc>
                <a:tc rowSpan="3">
                  <a:txBody>
                    <a:bodyPr/>
                    <a:lstStyle/>
                    <a:p>
                      <a:pPr marL="0" marR="0" algn="ctr">
                        <a:lnSpc>
                          <a:spcPct val="115000"/>
                        </a:lnSpc>
                        <a:spcBef>
                          <a:spcPts val="0"/>
                        </a:spcBef>
                        <a:spcAft>
                          <a:spcPts val="0"/>
                        </a:spcAft>
                      </a:pPr>
                      <a:endParaRPr lang="en-US" sz="1800" i="1" dirty="0">
                        <a:solidFill>
                          <a:srgbClr val="5B9BD5"/>
                        </a:solidFill>
                        <a:effectLst/>
                        <a:latin typeface="Calibri" charset="0"/>
                        <a:ea typeface="Calibri" charset="0"/>
                        <a:cs typeface="Times New Roman" charset="0"/>
                      </a:endParaRPr>
                    </a:p>
                  </a:txBody>
                  <a:tcPr marL="49169" marR="49169" marT="0" marB="0" anchor="ctr"/>
                </a:tc>
              </a:tr>
              <a:tr h="861078">
                <a:tc gridSpan="2">
                  <a:txBody>
                    <a:bodyPr/>
                    <a:lstStyle/>
                    <a:p>
                      <a:pPr marL="0" marR="0" algn="l">
                        <a:lnSpc>
                          <a:spcPct val="115000"/>
                        </a:lnSpc>
                        <a:spcBef>
                          <a:spcPts val="0"/>
                        </a:spcBef>
                        <a:spcAft>
                          <a:spcPts val="0"/>
                        </a:spcAft>
                      </a:pPr>
                      <a:r>
                        <a:rPr lang="en-US" sz="1800" b="1" dirty="0">
                          <a:effectLst/>
                        </a:rPr>
                        <a:t>Process: </a:t>
                      </a:r>
                      <a:r>
                        <a:rPr lang="en-US" sz="1800" i="1" dirty="0" smtClean="0">
                          <a:solidFill>
                            <a:srgbClr val="3970C0"/>
                          </a:solidFill>
                          <a:effectLst/>
                        </a:rPr>
                        <a:t>Distillation and purification of ethanol</a:t>
                      </a:r>
                      <a:endParaRPr lang="en-US" sz="1800" i="1" dirty="0">
                        <a:solidFill>
                          <a:srgbClr val="3970C0"/>
                        </a:solidFill>
                        <a:effectLst/>
                      </a:endParaRPr>
                    </a:p>
                    <a:p>
                      <a:pPr marL="0" marR="0" algn="l">
                        <a:lnSpc>
                          <a:spcPct val="115000"/>
                        </a:lnSpc>
                        <a:spcBef>
                          <a:spcPts val="0"/>
                        </a:spcBef>
                        <a:spcAft>
                          <a:spcPts val="0"/>
                        </a:spcAft>
                      </a:pPr>
                      <a:r>
                        <a:rPr lang="en-US" sz="1800" b="1" dirty="0">
                          <a:effectLst/>
                        </a:rPr>
                        <a:t>Location</a:t>
                      </a:r>
                      <a:r>
                        <a:rPr lang="en-US" sz="1800" b="1" dirty="0" smtClean="0">
                          <a:effectLst/>
                        </a:rPr>
                        <a:t>:</a:t>
                      </a:r>
                      <a:r>
                        <a:rPr lang="en-US" sz="1800" dirty="0" smtClean="0">
                          <a:effectLst/>
                        </a:rPr>
                        <a:t> </a:t>
                      </a:r>
                      <a:r>
                        <a:rPr lang="en-US" sz="1800" i="1" dirty="0" smtClean="0">
                          <a:solidFill>
                            <a:srgbClr val="3970C0"/>
                          </a:solidFill>
                          <a:effectLst/>
                        </a:rPr>
                        <a:t>Ethanol</a:t>
                      </a:r>
                      <a:r>
                        <a:rPr lang="en-US" sz="1800" i="1" baseline="0" dirty="0" smtClean="0">
                          <a:solidFill>
                            <a:srgbClr val="3970C0"/>
                          </a:solidFill>
                          <a:effectLst/>
                        </a:rPr>
                        <a:t> plant</a:t>
                      </a:r>
                      <a:endParaRPr lang="en-US" sz="1800" dirty="0">
                        <a:solidFill>
                          <a:srgbClr val="3970C0"/>
                        </a:solidFill>
                        <a:effectLst/>
                        <a:latin typeface="Calibri" charset="0"/>
                        <a:ea typeface="Calibri" charset="0"/>
                        <a:cs typeface="Times New Roman" charset="0"/>
                      </a:endParaRPr>
                    </a:p>
                  </a:txBody>
                  <a:tcPr marL="49169" marR="49169" marT="0" marB="0" anchor="ctr"/>
                </a:tc>
                <a:tc hMerge="1">
                  <a:txBody>
                    <a:bodyPr/>
                    <a:lstStyle/>
                    <a:p>
                      <a:endParaRPr lang="en-US"/>
                    </a:p>
                  </a:txBody>
                  <a:tcPr/>
                </a:tc>
                <a:tc vMerge="1">
                  <a:txBody>
                    <a:bodyPr/>
                    <a:lstStyle/>
                    <a:p>
                      <a:endParaRPr lang="en-US"/>
                    </a:p>
                  </a:txBody>
                  <a:tcPr/>
                </a:tc>
                <a:tc vMerge="1">
                  <a:txBody>
                    <a:bodyPr/>
                    <a:lstStyle/>
                    <a:p>
                      <a:endParaRPr lang="en-US"/>
                    </a:p>
                  </a:txBody>
                  <a:tcPr/>
                </a:tc>
              </a:tr>
              <a:tr h="1757363">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endParaRPr lang="en-US" i="1" dirty="0" smtClean="0">
                        <a:solidFill>
                          <a:srgbClr val="0070C0"/>
                        </a:solidFill>
                      </a:endParaRPr>
                    </a:p>
                  </a:txBody>
                  <a:tcPr marL="49169" marR="49169" marT="0" marB="0" anchor="ct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US" i="1" dirty="0" smtClean="0">
                          <a:solidFill>
                            <a:srgbClr val="0070C0"/>
                          </a:solidFill>
                        </a:rPr>
                        <a:t>Chemical potential energy</a:t>
                      </a:r>
                    </a:p>
                  </a:txBody>
                  <a:tcPr marL="49169" marR="49169" marT="0" marB="0" anchor="ctr"/>
                </a:tc>
                <a:tc vMerge="1">
                  <a:txBody>
                    <a:bodyPr/>
                    <a:lstStyle/>
                    <a:p>
                      <a:endParaRPr lang="en-US"/>
                    </a:p>
                  </a:txBody>
                  <a:tcPr/>
                </a:tc>
                <a:tc vMerge="1">
                  <a:txBody>
                    <a:bodyPr/>
                    <a:lstStyle/>
                    <a:p>
                      <a:endParaRPr lang="en-US"/>
                    </a:p>
                  </a:txBody>
                  <a:tcPr/>
                </a:tc>
              </a:tr>
            </a:tbl>
          </a:graphicData>
        </a:graphic>
      </p:graphicFrame>
      <p:cxnSp>
        <p:nvCxnSpPr>
          <p:cNvPr id="18" name="Straight Arrow Connector 17"/>
          <p:cNvCxnSpPr/>
          <p:nvPr/>
        </p:nvCxnSpPr>
        <p:spPr>
          <a:xfrm>
            <a:off x="2227383" y="3292321"/>
            <a:ext cx="46893" cy="661841"/>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flipH="1">
            <a:off x="1544595" y="4893276"/>
            <a:ext cx="271848" cy="1136821"/>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1137454" y="5943600"/>
            <a:ext cx="987671" cy="369332"/>
          </a:xfrm>
          <a:prstGeom prst="rect">
            <a:avLst/>
          </a:prstGeom>
          <a:noFill/>
        </p:spPr>
        <p:txBody>
          <a:bodyPr wrap="square" rtlCol="0">
            <a:spAutoFit/>
          </a:bodyPr>
          <a:lstStyle/>
          <a:p>
            <a:r>
              <a:rPr lang="en-US" i="1" dirty="0" smtClean="0">
                <a:solidFill>
                  <a:srgbClr val="0070C0"/>
                </a:solidFill>
              </a:rPr>
              <a:t>ethanol</a:t>
            </a:r>
            <a:endParaRPr lang="en-US" i="1" dirty="0">
              <a:solidFill>
                <a:srgbClr val="0070C0"/>
              </a:solidFill>
            </a:endParaRPr>
          </a:p>
        </p:txBody>
      </p:sp>
      <p:sp>
        <p:nvSpPr>
          <p:cNvPr id="2" name="Title 1"/>
          <p:cNvSpPr>
            <a:spLocks noGrp="1"/>
          </p:cNvSpPr>
          <p:nvPr>
            <p:ph type="title"/>
          </p:nvPr>
        </p:nvSpPr>
        <p:spPr>
          <a:xfrm>
            <a:off x="931984" y="388571"/>
            <a:ext cx="10515600" cy="1325563"/>
          </a:xfrm>
        </p:spPr>
        <p:txBody>
          <a:bodyPr/>
          <a:lstStyle/>
          <a:p>
            <a:r>
              <a:rPr lang="en-US" dirty="0" smtClean="0"/>
              <a:t>A sample environmental impact map</a:t>
            </a:r>
            <a:br>
              <a:rPr lang="en-US" dirty="0" smtClean="0"/>
            </a:br>
            <a:r>
              <a:rPr lang="en-US" dirty="0" smtClean="0"/>
              <a:t>Ethanol from grain/corn</a:t>
            </a:r>
            <a:endParaRPr lang="en-US" dirty="0"/>
          </a:p>
        </p:txBody>
      </p:sp>
      <p:cxnSp>
        <p:nvCxnSpPr>
          <p:cNvPr id="20" name="Straight Arrow Connector 19"/>
          <p:cNvCxnSpPr/>
          <p:nvPr/>
        </p:nvCxnSpPr>
        <p:spPr>
          <a:xfrm flipH="1">
            <a:off x="5144929" y="3292321"/>
            <a:ext cx="8789" cy="641344"/>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flipH="1">
            <a:off x="5136140" y="4876800"/>
            <a:ext cx="8789" cy="641344"/>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2651949" y="4894994"/>
            <a:ext cx="127491" cy="623150"/>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2434782" y="5518144"/>
            <a:ext cx="853224" cy="369332"/>
          </a:xfrm>
          <a:prstGeom prst="rect">
            <a:avLst/>
          </a:prstGeom>
          <a:noFill/>
        </p:spPr>
        <p:txBody>
          <a:bodyPr wrap="square" rtlCol="0">
            <a:spAutoFit/>
          </a:bodyPr>
          <a:lstStyle/>
          <a:p>
            <a:r>
              <a:rPr lang="en-US" i="1" dirty="0" smtClean="0">
                <a:solidFill>
                  <a:srgbClr val="0070C0"/>
                </a:solidFill>
              </a:rPr>
              <a:t>water</a:t>
            </a:r>
            <a:endParaRPr lang="en-US" i="1" dirty="0">
              <a:solidFill>
                <a:srgbClr val="0070C0"/>
              </a:solidFill>
            </a:endParaRPr>
          </a:p>
        </p:txBody>
      </p:sp>
    </p:spTree>
    <p:extLst>
      <p:ext uri="{BB962C8B-B14F-4D97-AF65-F5344CB8AC3E}">
        <p14:creationId xmlns:p14="http://schemas.microsoft.com/office/powerpoint/2010/main" val="330109847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1286</TotalTime>
  <Words>1017</Words>
  <Application>Microsoft Macintosh PowerPoint</Application>
  <PresentationFormat>Custom</PresentationFormat>
  <Paragraphs>177</Paragraphs>
  <Slides>11</Slides>
  <Notes>10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Activity 3 Environmental impacts of fuel use</vt:lpstr>
      <vt:lpstr>Revisiting our definition of sustainability</vt:lpstr>
      <vt:lpstr>Mapping the environmental impacts of fuel use</vt:lpstr>
      <vt:lpstr>A sample environmental impact map Ethanol from grain/corn</vt:lpstr>
      <vt:lpstr>A sample environmental impact map Ethanol from grain/corn</vt:lpstr>
      <vt:lpstr>A sample environmental impact map Ethanol from grain/corn</vt:lpstr>
      <vt:lpstr>A sample environmental impact map Ethanol from grain/corn</vt:lpstr>
      <vt:lpstr>A sample environmental impact map Ethanol from grain/corn</vt:lpstr>
      <vt:lpstr>A sample environmental impact map Ethanol from grain/corn</vt:lpstr>
      <vt:lpstr>A sample environmental impact map Ethanol from grain/corn</vt:lpstr>
      <vt:lpstr>A sample environmental impact map Ethanol from grain/corn</vt:lpstr>
    </vt:vector>
  </TitlesOfParts>
  <Company>MSU</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Parker, Joyce</dc:creator>
  <cp:lastModifiedBy>Branden Timm</cp:lastModifiedBy>
  <cp:revision>28</cp:revision>
  <dcterms:created xsi:type="dcterms:W3CDTF">2016-01-12T17:18:13Z</dcterms:created>
  <dcterms:modified xsi:type="dcterms:W3CDTF">2016-05-09T14:18:07Z</dcterms:modified>
</cp:coreProperties>
</file>