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69369" autoAdjust="0"/>
  </p:normalViewPr>
  <p:slideViewPr>
    <p:cSldViewPr snapToGrid="0">
      <p:cViewPr varScale="1">
        <p:scale>
          <a:sx n="106" d="100"/>
          <a:sy n="106" d="100"/>
        </p:scale>
        <p:origin x="-320"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184B86-5B5F-4431-9857-8DEFA5718C7F}" type="datetimeFigureOut">
              <a:rPr lang="en-US" smtClean="0"/>
              <a:t>5/9/16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DBA39C-93CE-4DF5-8A7D-11803A0C054D}" type="slidenum">
              <a:rPr lang="en-US" smtClean="0"/>
              <a:t>‹#›</a:t>
            </a:fld>
            <a:endParaRPr lang="en-US"/>
          </a:p>
        </p:txBody>
      </p:sp>
    </p:spTree>
    <p:extLst>
      <p:ext uri="{BB962C8B-B14F-4D97-AF65-F5344CB8AC3E}">
        <p14:creationId xmlns:p14="http://schemas.microsoft.com/office/powerpoint/2010/main" val="25722209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a:t>
            </a:r>
            <a:r>
              <a:rPr lang="en-US" baseline="0" dirty="0" smtClean="0"/>
              <a:t> should initially answer these Qs individually in writing, so that they have something to refer back to.  Note, this can be done in the form of a pretest.  </a:t>
            </a:r>
            <a:endParaRPr lang="en-US" dirty="0"/>
          </a:p>
        </p:txBody>
      </p:sp>
      <p:sp>
        <p:nvSpPr>
          <p:cNvPr id="4" name="Slide Number Placeholder 3"/>
          <p:cNvSpPr>
            <a:spLocks noGrp="1"/>
          </p:cNvSpPr>
          <p:nvPr>
            <p:ph type="sldNum" sz="quarter" idx="10"/>
          </p:nvPr>
        </p:nvSpPr>
        <p:spPr/>
        <p:txBody>
          <a:bodyPr/>
          <a:lstStyle/>
          <a:p>
            <a:fld id="{70DBA39C-93CE-4DF5-8A7D-11803A0C054D}" type="slidenum">
              <a:rPr lang="en-US" smtClean="0"/>
              <a:t>2</a:t>
            </a:fld>
            <a:endParaRPr lang="en-US"/>
          </a:p>
        </p:txBody>
      </p:sp>
    </p:spTree>
    <p:extLst>
      <p:ext uri="{BB962C8B-B14F-4D97-AF65-F5344CB8AC3E}">
        <p14:creationId xmlns:p14="http://schemas.microsoft.com/office/powerpoint/2010/main" val="2907966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Compile students’ definitions of sustainable.  As you compile these, you might want to group</a:t>
            </a:r>
            <a:r>
              <a:rPr lang="en-US" baseline="0" dirty="0" smtClean="0"/>
              <a:t> students’ responses according to length of time specified (if any) and consequences considered.</a:t>
            </a:r>
            <a:endParaRPr lang="en-US" dirty="0"/>
          </a:p>
        </p:txBody>
      </p:sp>
      <p:sp>
        <p:nvSpPr>
          <p:cNvPr id="4" name="Slide Number Placeholder 3"/>
          <p:cNvSpPr>
            <a:spLocks noGrp="1"/>
          </p:cNvSpPr>
          <p:nvPr>
            <p:ph type="sldNum" sz="quarter" idx="10"/>
          </p:nvPr>
        </p:nvSpPr>
        <p:spPr/>
        <p:txBody>
          <a:bodyPr/>
          <a:lstStyle/>
          <a:p>
            <a:fld id="{70DBA39C-93CE-4DF5-8A7D-11803A0C054D}" type="slidenum">
              <a:rPr lang="en-US" smtClean="0"/>
              <a:t>3</a:t>
            </a:fld>
            <a:endParaRPr lang="en-US"/>
          </a:p>
        </p:txBody>
      </p:sp>
    </p:spTree>
    <p:extLst>
      <p:ext uri="{BB962C8B-B14F-4D97-AF65-F5344CB8AC3E}">
        <p14:creationId xmlns:p14="http://schemas.microsoft.com/office/powerpoint/2010/main" val="3676005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 with students which components of the dictionary definition they mentioned and where they went beyond the dictionary definition.</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70DBA39C-93CE-4DF5-8A7D-11803A0C054D}" type="slidenum">
              <a:rPr lang="en-US" smtClean="0"/>
              <a:t>4</a:t>
            </a:fld>
            <a:endParaRPr lang="en-US"/>
          </a:p>
        </p:txBody>
      </p:sp>
    </p:spTree>
    <p:extLst>
      <p:ext uri="{BB962C8B-B14F-4D97-AF65-F5344CB8AC3E}">
        <p14:creationId xmlns:p14="http://schemas.microsoft.com/office/powerpoint/2010/main" val="2365488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 may already have addressed these issues to some degree in their</a:t>
            </a:r>
            <a:r>
              <a:rPr lang="en-US" baseline="0" dirty="0" smtClean="0"/>
              <a:t> answers to the original Qs.  You can refer back to these.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quote is from </a:t>
            </a:r>
            <a:r>
              <a:rPr lang="en-US" dirty="0" smtClean="0"/>
              <a:t>Norwegian Prime Minister </a:t>
            </a:r>
            <a:r>
              <a:rPr lang="en-US" dirty="0" err="1" smtClean="0"/>
              <a:t>Gro</a:t>
            </a:r>
            <a:r>
              <a:rPr lang="en-US" dirty="0" smtClean="0"/>
              <a:t> Harlem </a:t>
            </a:r>
            <a:r>
              <a:rPr lang="en-US" dirty="0" err="1" smtClean="0"/>
              <a:t>Brundtland</a:t>
            </a:r>
            <a:r>
              <a:rPr lang="en-US" dirty="0" smtClean="0"/>
              <a:t>, From Our Common Future, the report of the World Commission on Environment and Development, 1987</a:t>
            </a:r>
          </a:p>
          <a:p>
            <a:endParaRPr lang="en-US" dirty="0"/>
          </a:p>
        </p:txBody>
      </p:sp>
      <p:sp>
        <p:nvSpPr>
          <p:cNvPr id="4" name="Slide Number Placeholder 3"/>
          <p:cNvSpPr>
            <a:spLocks noGrp="1"/>
          </p:cNvSpPr>
          <p:nvPr>
            <p:ph type="sldNum" sz="quarter" idx="10"/>
          </p:nvPr>
        </p:nvSpPr>
        <p:spPr/>
        <p:txBody>
          <a:bodyPr/>
          <a:lstStyle/>
          <a:p>
            <a:fld id="{70DBA39C-93CE-4DF5-8A7D-11803A0C054D}" type="slidenum">
              <a:rPr lang="en-US" smtClean="0"/>
              <a:t>5</a:t>
            </a:fld>
            <a:endParaRPr lang="en-US"/>
          </a:p>
        </p:txBody>
      </p:sp>
    </p:spTree>
    <p:extLst>
      <p:ext uri="{BB962C8B-B14F-4D97-AF65-F5344CB8AC3E}">
        <p14:creationId xmlns:p14="http://schemas.microsoft.com/office/powerpoint/2010/main" val="2928056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ask students for examples of economic impacts and environmental impacts of using different fuels.  It is okay if they are not familiar with these at this point.  The remaining activities will focus primarily environmental needs. </a:t>
            </a:r>
            <a:endParaRPr lang="en-US" dirty="0"/>
          </a:p>
        </p:txBody>
      </p:sp>
      <p:sp>
        <p:nvSpPr>
          <p:cNvPr id="4" name="Slide Number Placeholder 3"/>
          <p:cNvSpPr>
            <a:spLocks noGrp="1"/>
          </p:cNvSpPr>
          <p:nvPr>
            <p:ph type="sldNum" sz="quarter" idx="10"/>
          </p:nvPr>
        </p:nvSpPr>
        <p:spPr/>
        <p:txBody>
          <a:bodyPr/>
          <a:lstStyle/>
          <a:p>
            <a:fld id="{70DBA39C-93CE-4DF5-8A7D-11803A0C054D}" type="slidenum">
              <a:rPr lang="en-US" smtClean="0"/>
              <a:t>6</a:t>
            </a:fld>
            <a:endParaRPr lang="en-US"/>
          </a:p>
        </p:txBody>
      </p:sp>
    </p:spTree>
    <p:extLst>
      <p:ext uri="{BB962C8B-B14F-4D97-AF65-F5344CB8AC3E}">
        <p14:creationId xmlns:p14="http://schemas.microsoft.com/office/powerpoint/2010/main" val="3306549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this slide to capture a class consensus on a</a:t>
            </a:r>
            <a:r>
              <a:rPr lang="en-US" baseline="0" dirty="0" smtClean="0"/>
              <a:t> definition of sustainable fuel use.  A reasonable answer might be:  We are using fuels sustainably if: </a:t>
            </a:r>
          </a:p>
          <a:p>
            <a:pPr marL="171450" indent="-171450">
              <a:buFont typeface="Arial" panose="020B0604020202020204" pitchFamily="34" charset="0"/>
              <a:buChar char="•"/>
            </a:pPr>
            <a:r>
              <a:rPr lang="en-US" baseline="0" dirty="0" smtClean="0"/>
              <a:t>We can move sufficient things and people to meet our current basic needs</a:t>
            </a:r>
          </a:p>
          <a:p>
            <a:pPr marL="171450" indent="-171450">
              <a:buFont typeface="Arial" panose="020B0604020202020204" pitchFamily="34" charset="0"/>
              <a:buChar char="•"/>
            </a:pPr>
            <a:r>
              <a:rPr lang="en-US" baseline="0" dirty="0" smtClean="0"/>
              <a:t>Without harming the environment</a:t>
            </a:r>
          </a:p>
          <a:p>
            <a:pPr marL="171450" indent="-171450">
              <a:buFont typeface="Arial" panose="020B0604020202020204" pitchFamily="34" charset="0"/>
              <a:buChar char="•"/>
            </a:pPr>
            <a:r>
              <a:rPr lang="en-US" baseline="0" dirty="0" smtClean="0"/>
              <a:t>And future generations have enough resources to move things to meet their needs and can live in a safe and productive environment. </a:t>
            </a:r>
            <a:endParaRPr lang="en-US" dirty="0"/>
          </a:p>
        </p:txBody>
      </p:sp>
      <p:sp>
        <p:nvSpPr>
          <p:cNvPr id="4" name="Slide Number Placeholder 3"/>
          <p:cNvSpPr>
            <a:spLocks noGrp="1"/>
          </p:cNvSpPr>
          <p:nvPr>
            <p:ph type="sldNum" sz="quarter" idx="10"/>
          </p:nvPr>
        </p:nvSpPr>
        <p:spPr/>
        <p:txBody>
          <a:bodyPr/>
          <a:lstStyle/>
          <a:p>
            <a:fld id="{70DBA39C-93CE-4DF5-8A7D-11803A0C054D}" type="slidenum">
              <a:rPr lang="en-US" smtClean="0"/>
              <a:t>7</a:t>
            </a:fld>
            <a:endParaRPr lang="en-US"/>
          </a:p>
        </p:txBody>
      </p:sp>
    </p:spTree>
    <p:extLst>
      <p:ext uri="{BB962C8B-B14F-4D97-AF65-F5344CB8AC3E}">
        <p14:creationId xmlns:p14="http://schemas.microsoft.com/office/powerpoint/2010/main" val="119008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78600A-4F3D-4185-8C6C-1AE3F314C418}"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0E9273-BB64-41F6-A34B-82B0E85C9F6B}" type="slidenum">
              <a:rPr lang="en-US" smtClean="0"/>
              <a:t>‹#›</a:t>
            </a:fld>
            <a:endParaRPr lang="en-US"/>
          </a:p>
        </p:txBody>
      </p:sp>
    </p:spTree>
    <p:extLst>
      <p:ext uri="{BB962C8B-B14F-4D97-AF65-F5344CB8AC3E}">
        <p14:creationId xmlns:p14="http://schemas.microsoft.com/office/powerpoint/2010/main" val="30513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78600A-4F3D-4185-8C6C-1AE3F314C418}"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0E9273-BB64-41F6-A34B-82B0E85C9F6B}" type="slidenum">
              <a:rPr lang="en-US" smtClean="0"/>
              <a:t>‹#›</a:t>
            </a:fld>
            <a:endParaRPr lang="en-US"/>
          </a:p>
        </p:txBody>
      </p:sp>
    </p:spTree>
    <p:extLst>
      <p:ext uri="{BB962C8B-B14F-4D97-AF65-F5344CB8AC3E}">
        <p14:creationId xmlns:p14="http://schemas.microsoft.com/office/powerpoint/2010/main" val="46199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78600A-4F3D-4185-8C6C-1AE3F314C418}"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0E9273-BB64-41F6-A34B-82B0E85C9F6B}" type="slidenum">
              <a:rPr lang="en-US" smtClean="0"/>
              <a:t>‹#›</a:t>
            </a:fld>
            <a:endParaRPr lang="en-US"/>
          </a:p>
        </p:txBody>
      </p:sp>
    </p:spTree>
    <p:extLst>
      <p:ext uri="{BB962C8B-B14F-4D97-AF65-F5344CB8AC3E}">
        <p14:creationId xmlns:p14="http://schemas.microsoft.com/office/powerpoint/2010/main" val="1859069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78600A-4F3D-4185-8C6C-1AE3F314C418}"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0E9273-BB64-41F6-A34B-82B0E85C9F6B}" type="slidenum">
              <a:rPr lang="en-US" smtClean="0"/>
              <a:t>‹#›</a:t>
            </a:fld>
            <a:endParaRPr lang="en-US"/>
          </a:p>
        </p:txBody>
      </p:sp>
    </p:spTree>
    <p:extLst>
      <p:ext uri="{BB962C8B-B14F-4D97-AF65-F5344CB8AC3E}">
        <p14:creationId xmlns:p14="http://schemas.microsoft.com/office/powerpoint/2010/main" val="3463890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78600A-4F3D-4185-8C6C-1AE3F314C418}" type="datetimeFigureOut">
              <a:rPr lang="en-US" smtClean="0"/>
              <a:t>5/9/16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0E9273-BB64-41F6-A34B-82B0E85C9F6B}" type="slidenum">
              <a:rPr lang="en-US" smtClean="0"/>
              <a:t>‹#›</a:t>
            </a:fld>
            <a:endParaRPr lang="en-US"/>
          </a:p>
        </p:txBody>
      </p:sp>
    </p:spTree>
    <p:extLst>
      <p:ext uri="{BB962C8B-B14F-4D97-AF65-F5344CB8AC3E}">
        <p14:creationId xmlns:p14="http://schemas.microsoft.com/office/powerpoint/2010/main" val="1311184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78600A-4F3D-4185-8C6C-1AE3F314C418}" type="datetimeFigureOut">
              <a:rPr lang="en-US" smtClean="0"/>
              <a:t>5/9/16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0E9273-BB64-41F6-A34B-82B0E85C9F6B}" type="slidenum">
              <a:rPr lang="en-US" smtClean="0"/>
              <a:t>‹#›</a:t>
            </a:fld>
            <a:endParaRPr lang="en-US"/>
          </a:p>
        </p:txBody>
      </p:sp>
    </p:spTree>
    <p:extLst>
      <p:ext uri="{BB962C8B-B14F-4D97-AF65-F5344CB8AC3E}">
        <p14:creationId xmlns:p14="http://schemas.microsoft.com/office/powerpoint/2010/main" val="723714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78600A-4F3D-4185-8C6C-1AE3F314C418}" type="datetimeFigureOut">
              <a:rPr lang="en-US" smtClean="0"/>
              <a:t>5/9/16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0E9273-BB64-41F6-A34B-82B0E85C9F6B}" type="slidenum">
              <a:rPr lang="en-US" smtClean="0"/>
              <a:t>‹#›</a:t>
            </a:fld>
            <a:endParaRPr lang="en-US"/>
          </a:p>
        </p:txBody>
      </p:sp>
    </p:spTree>
    <p:extLst>
      <p:ext uri="{BB962C8B-B14F-4D97-AF65-F5344CB8AC3E}">
        <p14:creationId xmlns:p14="http://schemas.microsoft.com/office/powerpoint/2010/main" val="2292254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78600A-4F3D-4185-8C6C-1AE3F314C418}" type="datetimeFigureOut">
              <a:rPr lang="en-US" smtClean="0"/>
              <a:t>5/9/16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0E9273-BB64-41F6-A34B-82B0E85C9F6B}" type="slidenum">
              <a:rPr lang="en-US" smtClean="0"/>
              <a:t>‹#›</a:t>
            </a:fld>
            <a:endParaRPr lang="en-US"/>
          </a:p>
        </p:txBody>
      </p:sp>
    </p:spTree>
    <p:extLst>
      <p:ext uri="{BB962C8B-B14F-4D97-AF65-F5344CB8AC3E}">
        <p14:creationId xmlns:p14="http://schemas.microsoft.com/office/powerpoint/2010/main" val="2605825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78600A-4F3D-4185-8C6C-1AE3F314C418}" type="datetimeFigureOut">
              <a:rPr lang="en-US" smtClean="0"/>
              <a:t>5/9/16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0E9273-BB64-41F6-A34B-82B0E85C9F6B}" type="slidenum">
              <a:rPr lang="en-US" smtClean="0"/>
              <a:t>‹#›</a:t>
            </a:fld>
            <a:endParaRPr lang="en-US"/>
          </a:p>
        </p:txBody>
      </p:sp>
    </p:spTree>
    <p:extLst>
      <p:ext uri="{BB962C8B-B14F-4D97-AF65-F5344CB8AC3E}">
        <p14:creationId xmlns:p14="http://schemas.microsoft.com/office/powerpoint/2010/main" val="139883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78600A-4F3D-4185-8C6C-1AE3F314C418}" type="datetimeFigureOut">
              <a:rPr lang="en-US" smtClean="0"/>
              <a:t>5/9/16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0E9273-BB64-41F6-A34B-82B0E85C9F6B}" type="slidenum">
              <a:rPr lang="en-US" smtClean="0"/>
              <a:t>‹#›</a:t>
            </a:fld>
            <a:endParaRPr lang="en-US"/>
          </a:p>
        </p:txBody>
      </p:sp>
    </p:spTree>
    <p:extLst>
      <p:ext uri="{BB962C8B-B14F-4D97-AF65-F5344CB8AC3E}">
        <p14:creationId xmlns:p14="http://schemas.microsoft.com/office/powerpoint/2010/main" val="2125386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78600A-4F3D-4185-8C6C-1AE3F314C418}" type="datetimeFigureOut">
              <a:rPr lang="en-US" smtClean="0"/>
              <a:t>5/9/16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0E9273-BB64-41F6-A34B-82B0E85C9F6B}" type="slidenum">
              <a:rPr lang="en-US" smtClean="0"/>
              <a:t>‹#›</a:t>
            </a:fld>
            <a:endParaRPr lang="en-US"/>
          </a:p>
        </p:txBody>
      </p:sp>
    </p:spTree>
    <p:extLst>
      <p:ext uri="{BB962C8B-B14F-4D97-AF65-F5344CB8AC3E}">
        <p14:creationId xmlns:p14="http://schemas.microsoft.com/office/powerpoint/2010/main" val="163564371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78600A-4F3D-4185-8C6C-1AE3F314C418}" type="datetimeFigureOut">
              <a:rPr lang="en-US" smtClean="0"/>
              <a:t>5/9/16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0E9273-BB64-41F6-A34B-82B0E85C9F6B}" type="slidenum">
              <a:rPr lang="en-US" smtClean="0"/>
              <a:t>‹#›</a:t>
            </a:fld>
            <a:endParaRPr lang="en-US"/>
          </a:p>
        </p:txBody>
      </p:sp>
    </p:spTree>
    <p:extLst>
      <p:ext uri="{BB962C8B-B14F-4D97-AF65-F5344CB8AC3E}">
        <p14:creationId xmlns:p14="http://schemas.microsoft.com/office/powerpoint/2010/main" val="16767129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12214"/>
          </a:xfrm>
        </p:spPr>
        <p:txBody>
          <a:bodyPr>
            <a:normAutofit fontScale="90000"/>
          </a:bodyPr>
          <a:lstStyle/>
          <a:p>
            <a:r>
              <a:rPr lang="en-US" dirty="0" smtClean="0"/>
              <a:t>Activity 1</a:t>
            </a:r>
            <a:br>
              <a:rPr lang="en-US" dirty="0" smtClean="0"/>
            </a:br>
            <a:r>
              <a:rPr lang="en-US" dirty="0" smtClean="0"/>
              <a:t>What do we mean by sustainable fuels?</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4525234" y="3602038"/>
            <a:ext cx="3141532" cy="2265368"/>
          </a:xfrm>
          <a:prstGeom prst="rect">
            <a:avLst/>
          </a:prstGeom>
        </p:spPr>
      </p:pic>
      <p:pic>
        <p:nvPicPr>
          <p:cNvPr id="5" name="Picture 4" descr="WI-Energy-Institute_4c_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77802" y="5088197"/>
            <a:ext cx="3055114" cy="1513377"/>
          </a:xfrm>
          <a:prstGeom prst="rect">
            <a:avLst/>
          </a:prstGeom>
        </p:spPr>
      </p:pic>
    </p:spTree>
    <p:extLst>
      <p:ext uri="{BB962C8B-B14F-4D97-AF65-F5344CB8AC3E}">
        <p14:creationId xmlns:p14="http://schemas.microsoft.com/office/powerpoint/2010/main" val="2282104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Fuel Use</a:t>
            </a:r>
            <a:endParaRPr lang="en-US" dirty="0"/>
          </a:p>
        </p:txBody>
      </p:sp>
      <p:sp>
        <p:nvSpPr>
          <p:cNvPr id="3" name="Content Placeholder 2"/>
          <p:cNvSpPr>
            <a:spLocks noGrp="1"/>
          </p:cNvSpPr>
          <p:nvPr>
            <p:ph idx="1"/>
          </p:nvPr>
        </p:nvSpPr>
        <p:spPr>
          <a:xfrm>
            <a:off x="838200" y="1945436"/>
            <a:ext cx="7633205" cy="4744483"/>
          </a:xfrm>
        </p:spPr>
        <p:txBody>
          <a:bodyPr>
            <a:normAutofit fontScale="92500" lnSpcReduction="10000"/>
          </a:bodyPr>
          <a:lstStyle/>
          <a:p>
            <a:pPr marL="0" indent="0">
              <a:buNone/>
            </a:pPr>
            <a:endParaRPr lang="en-US" dirty="0" smtClean="0"/>
          </a:p>
          <a:p>
            <a:pPr marL="0" indent="0">
              <a:buNone/>
            </a:pPr>
            <a:r>
              <a:rPr lang="en-US" dirty="0" smtClean="0"/>
              <a:t>Every year in the United States, 200 billion gallons of fuel are used for transportation.  This includes moving people and freight by car, truck, plane and boat.</a:t>
            </a:r>
          </a:p>
          <a:p>
            <a:pPr marL="0" indent="0">
              <a:buNone/>
            </a:pPr>
            <a:endParaRPr lang="en-US" dirty="0"/>
          </a:p>
          <a:p>
            <a:pPr marL="0" indent="0">
              <a:buNone/>
            </a:pPr>
            <a:r>
              <a:rPr lang="en-US" dirty="0" smtClean="0"/>
              <a:t>Is this use of fuels sustainable?</a:t>
            </a:r>
          </a:p>
          <a:p>
            <a:r>
              <a:rPr lang="en-US" dirty="0" smtClean="0"/>
              <a:t>Define sustainable.</a:t>
            </a:r>
          </a:p>
          <a:p>
            <a:r>
              <a:rPr lang="en-US" dirty="0" smtClean="0"/>
              <a:t>Explain why you think the United States’ use of fuels is or is not sustainable.</a:t>
            </a:r>
          </a:p>
          <a:p>
            <a:r>
              <a:rPr lang="en-US" dirty="0" smtClean="0"/>
              <a:t>What information would help you better answer this question.</a:t>
            </a:r>
            <a:endParaRPr lang="en-US" dirty="0"/>
          </a:p>
        </p:txBody>
      </p:sp>
      <p:pic>
        <p:nvPicPr>
          <p:cNvPr id="5" name="Picture 17" descr="HES 3 fossil c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9491" y="446896"/>
            <a:ext cx="3161813" cy="3161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1469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sustainable</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358449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Dictionary definition</a:t>
            </a:r>
            <a:endParaRPr lang="en-US" dirty="0"/>
          </a:p>
        </p:txBody>
      </p:sp>
      <p:sp>
        <p:nvSpPr>
          <p:cNvPr id="3" name="Content Placeholder 2"/>
          <p:cNvSpPr>
            <a:spLocks noGrp="1"/>
          </p:cNvSpPr>
          <p:nvPr>
            <p:ph idx="1"/>
          </p:nvPr>
        </p:nvSpPr>
        <p:spPr/>
        <p:txBody>
          <a:bodyPr/>
          <a:lstStyle/>
          <a:p>
            <a:pPr marL="0" lvl="0" indent="0">
              <a:buNone/>
            </a:pPr>
            <a:r>
              <a:rPr lang="en-US" dirty="0"/>
              <a:t>Merriam Webster Dictionary definition of sustainable </a:t>
            </a:r>
            <a:endParaRPr lang="en-US" sz="1200" dirty="0" smtClean="0"/>
          </a:p>
          <a:p>
            <a:pPr marL="0" lvl="0" indent="0">
              <a:buNone/>
            </a:pPr>
            <a:r>
              <a:rPr lang="en-US" sz="1200" dirty="0" smtClean="0"/>
              <a:t>(http</a:t>
            </a:r>
            <a:r>
              <a:rPr lang="en-US" sz="1200" dirty="0"/>
              <a:t>://www.merriam-webster.com/dictionary/sustainable):</a:t>
            </a:r>
          </a:p>
          <a:p>
            <a:pPr lvl="1"/>
            <a:r>
              <a:rPr lang="en-US" dirty="0"/>
              <a:t>able to be used without being completely used up or destroyed</a:t>
            </a:r>
            <a:endParaRPr lang="en-US" sz="2000" dirty="0"/>
          </a:p>
          <a:p>
            <a:pPr lvl="1"/>
            <a:r>
              <a:rPr lang="en-US" dirty="0"/>
              <a:t>involving methods that do not completely use up or destroy natural resources</a:t>
            </a:r>
            <a:endParaRPr lang="en-US" sz="2000" dirty="0"/>
          </a:p>
          <a:p>
            <a:pPr lvl="1"/>
            <a:r>
              <a:rPr lang="en-US" dirty="0"/>
              <a:t>able to last or continue for a long time</a:t>
            </a:r>
            <a:endParaRPr lang="en-US" sz="2000" dirty="0"/>
          </a:p>
          <a:p>
            <a:pPr marL="0" indent="0">
              <a:buNone/>
            </a:pPr>
            <a:endParaRPr lang="en-US" dirty="0"/>
          </a:p>
        </p:txBody>
      </p:sp>
    </p:spTree>
    <p:extLst>
      <p:ext uri="{BB962C8B-B14F-4D97-AF65-F5344CB8AC3E}">
        <p14:creationId xmlns:p14="http://schemas.microsoft.com/office/powerpoint/2010/main" val="2560407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sustainable</a:t>
            </a:r>
            <a:endParaRPr lang="en-US" dirty="0"/>
          </a:p>
        </p:txBody>
      </p:sp>
      <p:sp>
        <p:nvSpPr>
          <p:cNvPr id="3" name="Content Placeholder 2"/>
          <p:cNvSpPr>
            <a:spLocks noGrp="1"/>
          </p:cNvSpPr>
          <p:nvPr>
            <p:ph idx="1"/>
          </p:nvPr>
        </p:nvSpPr>
        <p:spPr>
          <a:xfrm>
            <a:off x="838200" y="1825624"/>
            <a:ext cx="10515600" cy="4785037"/>
          </a:xfrm>
        </p:spPr>
        <p:txBody>
          <a:bodyPr>
            <a:normAutofit/>
          </a:bodyPr>
          <a:lstStyle/>
          <a:p>
            <a:pPr marL="0" indent="0">
              <a:buNone/>
            </a:pPr>
            <a:r>
              <a:rPr lang="en-US" dirty="0" smtClean="0"/>
              <a:t>The dictionary definition is not very specific or complete.</a:t>
            </a:r>
          </a:p>
          <a:p>
            <a:r>
              <a:rPr lang="en-US" dirty="0" smtClean="0"/>
              <a:t>How long is “a long time”?</a:t>
            </a:r>
          </a:p>
          <a:p>
            <a:r>
              <a:rPr lang="en-US" dirty="0" smtClean="0"/>
              <a:t>Beyond destroying (using up) natural resources, what else should we consider?</a:t>
            </a:r>
          </a:p>
          <a:p>
            <a:pPr marL="0" indent="0">
              <a:buNone/>
            </a:pPr>
            <a:r>
              <a:rPr lang="en-US" dirty="0" smtClean="0"/>
              <a:t>Here’s a different definition that helps us think about our impact on other people and the future:</a:t>
            </a:r>
          </a:p>
          <a:p>
            <a:pPr marL="0" indent="0">
              <a:buNone/>
            </a:pPr>
            <a:r>
              <a:rPr lang="en-US" i="1" dirty="0" smtClean="0"/>
              <a:t>“Meets </a:t>
            </a:r>
            <a:r>
              <a:rPr lang="en-US" i="1" dirty="0"/>
              <a:t>the needs of the present without compromising the ability of future generations to meet their own needs</a:t>
            </a:r>
            <a:r>
              <a:rPr lang="en-US" dirty="0" smtClean="0"/>
              <a:t>”</a:t>
            </a:r>
          </a:p>
          <a:p>
            <a:r>
              <a:rPr lang="en-US" dirty="0" smtClean="0"/>
              <a:t>What other considerations does this make you think of?</a:t>
            </a:r>
            <a:endParaRPr lang="en-US" dirty="0"/>
          </a:p>
        </p:txBody>
      </p:sp>
    </p:spTree>
    <p:extLst>
      <p:ext uri="{BB962C8B-B14F-4D97-AF65-F5344CB8AC3E}">
        <p14:creationId xmlns:p14="http://schemas.microsoft.com/office/powerpoint/2010/main" val="23394660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sustainable</a:t>
            </a:r>
            <a:endParaRPr lang="en-US" dirty="0"/>
          </a:p>
        </p:txBody>
      </p:sp>
      <p:sp>
        <p:nvSpPr>
          <p:cNvPr id="3" name="Content Placeholder 2"/>
          <p:cNvSpPr>
            <a:spLocks noGrp="1"/>
          </p:cNvSpPr>
          <p:nvPr>
            <p:ph idx="1"/>
          </p:nvPr>
        </p:nvSpPr>
        <p:spPr/>
        <p:txBody>
          <a:bodyPr/>
          <a:lstStyle/>
          <a:p>
            <a:pPr marL="0" lvl="1" indent="0">
              <a:spcBef>
                <a:spcPts val="1000"/>
              </a:spcBef>
              <a:buNone/>
            </a:pPr>
            <a:r>
              <a:rPr lang="en-US" sz="3200" dirty="0" smtClean="0"/>
              <a:t>The Norwegian Prime Minister’s definition referred to “meeting the needs”.  </a:t>
            </a:r>
          </a:p>
          <a:p>
            <a:pPr marL="0" lvl="1" indent="0">
              <a:spcBef>
                <a:spcPts val="1000"/>
              </a:spcBef>
              <a:buNone/>
            </a:pPr>
            <a:r>
              <a:rPr lang="en-US" sz="3200" dirty="0" smtClean="0"/>
              <a:t>People have many different types of needs.  For the needs related to fuel production and use, we will focus on:</a:t>
            </a:r>
          </a:p>
          <a:p>
            <a:pPr marL="457200" lvl="1" indent="-457200">
              <a:spcBef>
                <a:spcPts val="1000"/>
              </a:spcBef>
            </a:pPr>
            <a:r>
              <a:rPr lang="en-US" sz="3200" dirty="0" smtClean="0"/>
              <a:t>Economics needs – the need to make a living</a:t>
            </a:r>
          </a:p>
          <a:p>
            <a:pPr marL="457200" lvl="1" indent="-457200">
              <a:spcBef>
                <a:spcPts val="1000"/>
              </a:spcBef>
            </a:pPr>
            <a:r>
              <a:rPr lang="en-US" sz="3200" b="1" dirty="0" smtClean="0"/>
              <a:t>Environmental needs </a:t>
            </a:r>
            <a:r>
              <a:rPr lang="en-US" sz="3200" dirty="0" smtClean="0"/>
              <a:t>– the need for a safe and productive environment</a:t>
            </a:r>
          </a:p>
          <a:p>
            <a:endParaRPr lang="en-US" dirty="0"/>
          </a:p>
        </p:txBody>
      </p:sp>
    </p:spTree>
    <p:extLst>
      <p:ext uri="{BB962C8B-B14F-4D97-AF65-F5344CB8AC3E}">
        <p14:creationId xmlns:p14="http://schemas.microsoft.com/office/powerpoint/2010/main" val="329212538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definition of sustainable fuel use</a:t>
            </a:r>
            <a:br>
              <a:rPr lang="en-US" dirty="0" smtClean="0"/>
            </a:br>
            <a:r>
              <a:rPr lang="en-US" dirty="0" smtClean="0"/>
              <a:t>A lot to think about!</a:t>
            </a:r>
            <a:endParaRPr lang="en-US" dirty="0"/>
          </a:p>
        </p:txBody>
      </p:sp>
      <p:sp>
        <p:nvSpPr>
          <p:cNvPr id="3" name="Content Placeholder 2"/>
          <p:cNvSpPr>
            <a:spLocks noGrp="1"/>
          </p:cNvSpPr>
          <p:nvPr>
            <p:ph idx="1"/>
          </p:nvPr>
        </p:nvSpPr>
        <p:spPr/>
        <p:txBody>
          <a:bodyPr/>
          <a:lstStyle/>
          <a:p>
            <a:pPr marL="0" indent="0">
              <a:buNone/>
            </a:pPr>
            <a:endParaRPr lang="en-US" dirty="0"/>
          </a:p>
        </p:txBody>
      </p:sp>
    </p:spTree>
    <p:extLst>
      <p:ext uri="{BB962C8B-B14F-4D97-AF65-F5344CB8AC3E}">
        <p14:creationId xmlns:p14="http://schemas.microsoft.com/office/powerpoint/2010/main" val="35866360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279</TotalTime>
  <Words>534</Words>
  <Application>Microsoft Macintosh PowerPoint</Application>
  <PresentationFormat>Custom</PresentationFormat>
  <Paragraphs>45</Paragraphs>
  <Slides>7</Slides>
  <Notes>6</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Activity 1 What do we mean by sustainable fuels?</vt:lpstr>
      <vt:lpstr>U.S. Fuel Use</vt:lpstr>
      <vt:lpstr>Defining sustainable</vt:lpstr>
      <vt:lpstr>Dictionary definition</vt:lpstr>
      <vt:lpstr>Defining sustainable</vt:lpstr>
      <vt:lpstr>Defining sustainable</vt:lpstr>
      <vt:lpstr>Class definition of sustainable fuel use A lot to think about!</vt:lpstr>
    </vt:vector>
  </TitlesOfParts>
  <Company>MSU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Activity 1 What do we mean by sustainable fuels?</dc:title>
  <dc:creator>Parker, Joyce</dc:creator>
  <cp:lastModifiedBy>Branden Timm</cp:lastModifiedBy>
  <cp:revision>23</cp:revision>
  <dcterms:created xsi:type="dcterms:W3CDTF">2015-11-09T19:18:00Z</dcterms:created>
  <dcterms:modified xsi:type="dcterms:W3CDTF">2016-05-09T14:16:24Z</dcterms:modified>
</cp:coreProperties>
</file>