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59"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9921" autoAdjust="0"/>
  </p:normalViewPr>
  <p:slideViewPr>
    <p:cSldViewPr snapToGrid="0">
      <p:cViewPr varScale="1">
        <p:scale>
          <a:sx n="111" d="100"/>
          <a:sy n="111" d="100"/>
        </p:scale>
        <p:origin x="-128" y="-2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A5CEEF-A0E6-4D8A-9676-D5DA9FA9DC31}" type="datetimeFigureOut">
              <a:rPr lang="en-US" smtClean="0"/>
              <a:t>5/9/16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1F446B-FFE0-4C7E-BF9F-45AE96F0464F}" type="slidenum">
              <a:rPr lang="en-US" smtClean="0"/>
              <a:t>‹#›</a:t>
            </a:fld>
            <a:endParaRPr lang="en-US"/>
          </a:p>
        </p:txBody>
      </p:sp>
    </p:spTree>
    <p:extLst>
      <p:ext uri="{BB962C8B-B14F-4D97-AF65-F5344CB8AC3E}">
        <p14:creationId xmlns:p14="http://schemas.microsoft.com/office/powerpoint/2010/main" val="2146764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Ethanol</a:t>
            </a:r>
            <a:r>
              <a:rPr lang="en-US" baseline="0" dirty="0" smtClean="0"/>
              <a:t> from corn grain is not a sustainable option because it must be grown on good soil that we need for growing food and requires a lot of fertilizer. Making fertilizer requires a lot of energy and putting fertilizer on the ground can lead to contamination of runoff water.</a:t>
            </a:r>
            <a:endParaRPr lang="en-US" dirty="0"/>
          </a:p>
        </p:txBody>
      </p:sp>
      <p:sp>
        <p:nvSpPr>
          <p:cNvPr id="4" name="Slide Number Placeholder 3"/>
          <p:cNvSpPr>
            <a:spLocks noGrp="1"/>
          </p:cNvSpPr>
          <p:nvPr>
            <p:ph type="sldNum" sz="quarter" idx="10"/>
          </p:nvPr>
        </p:nvSpPr>
        <p:spPr/>
        <p:txBody>
          <a:bodyPr/>
          <a:lstStyle/>
          <a:p>
            <a:fld id="{CA1F446B-FFE0-4C7E-BF9F-45AE96F0464F}" type="slidenum">
              <a:rPr lang="en-US" smtClean="0"/>
              <a:t>2</a:t>
            </a:fld>
            <a:endParaRPr lang="en-US"/>
          </a:p>
        </p:txBody>
      </p:sp>
    </p:spTree>
    <p:extLst>
      <p:ext uri="{BB962C8B-B14F-4D97-AF65-F5344CB8AC3E}">
        <p14:creationId xmlns:p14="http://schemas.microsoft.com/office/powerpoint/2010/main" val="2306303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1F446B-FFE0-4C7E-BF9F-45AE96F0464F}" type="slidenum">
              <a:rPr lang="en-US" smtClean="0"/>
              <a:t>3</a:t>
            </a:fld>
            <a:endParaRPr lang="en-US"/>
          </a:p>
        </p:txBody>
      </p:sp>
    </p:spTree>
    <p:extLst>
      <p:ext uri="{BB962C8B-B14F-4D97-AF65-F5344CB8AC3E}">
        <p14:creationId xmlns:p14="http://schemas.microsoft.com/office/powerpoint/2010/main" val="2237708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smtClean="0">
                <a:solidFill>
                  <a:schemeClr val="tx1"/>
                </a:solidFill>
                <a:effectLst/>
                <a:latin typeface="+mn-lt"/>
                <a:ea typeface="+mn-ea"/>
                <a:cs typeface="+mn-cs"/>
              </a:rPr>
              <a:t>The data shown here are from the Great Lakes Bioenergy Research Center.</a:t>
            </a:r>
            <a:r>
              <a:rPr lang="en-US" sz="1200" i="0" kern="1200" baseline="0" dirty="0" smtClean="0">
                <a:solidFill>
                  <a:schemeClr val="tx1"/>
                </a:solidFill>
                <a:effectLst/>
                <a:latin typeface="+mn-lt"/>
                <a:ea typeface="+mn-ea"/>
                <a:cs typeface="+mn-cs"/>
              </a:rPr>
              <a:t>  In this study, the biomass from the entire corn plant (grain, cob, stalk, etc.) was compare to the biomass yield of other biofuel crops.  Unlike corn, the other crops are perennial meaning they don’t need to be planted every year.  They grow back in the spring from the roots.  The plots of each crop type are next to each other, so they get the same amount of sun and rain.  Each crop is fertilized according to what is considered best practice for that crop. </a:t>
            </a:r>
            <a:r>
              <a:rPr lang="en-US" sz="1200" i="0" kern="1200" dirty="0" smtClean="0">
                <a:solidFill>
                  <a:schemeClr val="tx1"/>
                </a:solidFill>
                <a:effectLst/>
                <a:latin typeface="+mn-lt"/>
                <a:ea typeface="+mn-ea"/>
                <a:cs typeface="+mn-cs"/>
              </a:rPr>
              <a:t>Wisconsin and Michigan’s soils and weather are different resulting in different</a:t>
            </a:r>
            <a:r>
              <a:rPr lang="en-US" sz="1200" i="0" kern="1200" baseline="0" dirty="0" smtClean="0">
                <a:solidFill>
                  <a:schemeClr val="tx1"/>
                </a:solidFill>
                <a:effectLst/>
                <a:latin typeface="+mn-lt"/>
                <a:ea typeface="+mn-ea"/>
                <a:cs typeface="+mn-cs"/>
              </a:rPr>
              <a:t> yields between sites.  Each crop is affected differently by the soils and weather.  </a:t>
            </a:r>
            <a:endParaRPr lang="en-US" dirty="0" smtClean="0"/>
          </a:p>
          <a:p>
            <a:r>
              <a:rPr lang="en-US" sz="1200" i="1" kern="1200" dirty="0" smtClean="0">
                <a:solidFill>
                  <a:schemeClr val="tx1"/>
                </a:solidFill>
                <a:effectLst/>
                <a:latin typeface="+mn-lt"/>
                <a:ea typeface="+mn-ea"/>
                <a:cs typeface="+mn-cs"/>
              </a:rPr>
              <a:t>Harvest biomass is measured as the amount of dried biomass harvested from a certain area. In this study the units are “</a:t>
            </a:r>
            <a:r>
              <a:rPr lang="en-US" sz="1200" i="1" kern="1200" dirty="0" err="1" smtClean="0">
                <a:solidFill>
                  <a:schemeClr val="tx1"/>
                </a:solidFill>
                <a:effectLst/>
                <a:latin typeface="+mn-lt"/>
                <a:ea typeface="+mn-ea"/>
                <a:cs typeface="+mn-cs"/>
              </a:rPr>
              <a:t>Megagrams</a:t>
            </a:r>
            <a:r>
              <a:rPr lang="en-US" sz="1200" i="1" kern="1200" dirty="0" smtClean="0">
                <a:solidFill>
                  <a:schemeClr val="tx1"/>
                </a:solidFill>
                <a:effectLst/>
                <a:latin typeface="+mn-lt"/>
                <a:ea typeface="+mn-ea"/>
                <a:cs typeface="+mn-cs"/>
              </a:rPr>
              <a:t> of dried biomass per hectare (Mg ha</a:t>
            </a:r>
            <a:r>
              <a:rPr lang="en-US" sz="1200" i="1" kern="1200" baseline="30000" dirty="0" smtClean="0">
                <a:solidFill>
                  <a:schemeClr val="tx1"/>
                </a:solidFill>
                <a:effectLst/>
                <a:latin typeface="+mn-lt"/>
                <a:ea typeface="+mn-ea"/>
                <a:cs typeface="+mn-cs"/>
              </a:rPr>
              <a:t>-1 </a:t>
            </a:r>
            <a:r>
              <a:rPr lang="en-US" sz="1200" i="1" kern="1200" baseline="0" dirty="0" smtClean="0">
                <a:solidFill>
                  <a:schemeClr val="tx1"/>
                </a:solidFill>
                <a:effectLst/>
                <a:latin typeface="+mn-lt"/>
                <a:ea typeface="+mn-ea"/>
                <a:cs typeface="+mn-cs"/>
              </a:rPr>
              <a:t>yr</a:t>
            </a:r>
            <a:r>
              <a:rPr lang="en-US" sz="1200" i="1" kern="1200" baseline="30000" dirty="0" smtClean="0">
                <a:solidFill>
                  <a:schemeClr val="tx1"/>
                </a:solidFill>
                <a:effectLst/>
                <a:latin typeface="+mn-lt"/>
                <a:ea typeface="+mn-ea"/>
                <a:cs typeface="+mn-cs"/>
              </a:rPr>
              <a:t>-1</a:t>
            </a:r>
            <a:r>
              <a:rPr lang="en-US" sz="1200" i="1" kern="1200" dirty="0" smtClean="0">
                <a:solidFill>
                  <a:schemeClr val="tx1"/>
                </a:solidFill>
                <a:effectLst/>
                <a:latin typeface="+mn-lt"/>
                <a:ea typeface="+mn-ea"/>
                <a:cs typeface="+mn-cs"/>
              </a:rPr>
              <a:t>).”  1 Mg ha</a:t>
            </a:r>
            <a:r>
              <a:rPr lang="en-US" sz="1200" i="1" kern="1200" baseline="30000" dirty="0" smtClean="0">
                <a:solidFill>
                  <a:schemeClr val="tx1"/>
                </a:solidFill>
                <a:effectLst/>
                <a:latin typeface="+mn-lt"/>
                <a:ea typeface="+mn-ea"/>
                <a:cs typeface="+mn-cs"/>
              </a:rPr>
              <a:t>-1 </a:t>
            </a:r>
            <a:r>
              <a:rPr lang="en-US" sz="1200" i="1" kern="1200" baseline="0" dirty="0" smtClean="0">
                <a:solidFill>
                  <a:schemeClr val="tx1"/>
                </a:solidFill>
                <a:effectLst/>
                <a:latin typeface="+mn-lt"/>
                <a:ea typeface="+mn-ea"/>
                <a:cs typeface="+mn-cs"/>
              </a:rPr>
              <a:t>yr</a:t>
            </a:r>
            <a:r>
              <a:rPr lang="en-US" sz="1200" i="1" kern="1200" baseline="30000" dirty="0" smtClean="0">
                <a:solidFill>
                  <a:schemeClr val="tx1"/>
                </a:solidFill>
                <a:effectLst/>
                <a:latin typeface="+mn-lt"/>
                <a:ea typeface="+mn-ea"/>
                <a:cs typeface="+mn-cs"/>
              </a:rPr>
              <a:t>-1 </a:t>
            </a:r>
            <a:r>
              <a:rPr lang="en-US" sz="1200" i="1" kern="1200" baseline="0" dirty="0" smtClean="0">
                <a:solidFill>
                  <a:schemeClr val="tx1"/>
                </a:solidFill>
                <a:effectLst/>
                <a:latin typeface="+mn-lt"/>
                <a:ea typeface="+mn-ea"/>
                <a:cs typeface="+mn-cs"/>
              </a:rPr>
              <a:t>is roughly equivalent to the weight of 8 average size people for each football field-sized area per year.</a:t>
            </a:r>
            <a:endParaRPr lang="en-US" sz="1200" kern="1200" baseline="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Standard error is a measure of how much variation there is in the biomass measurements.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A1F446B-FFE0-4C7E-BF9F-45AE96F0464F}" type="slidenum">
              <a:rPr lang="en-US" smtClean="0"/>
              <a:t>4</a:t>
            </a:fld>
            <a:endParaRPr lang="en-US"/>
          </a:p>
        </p:txBody>
      </p:sp>
    </p:spTree>
    <p:extLst>
      <p:ext uri="{BB962C8B-B14F-4D97-AF65-F5344CB8AC3E}">
        <p14:creationId xmlns:p14="http://schemas.microsoft.com/office/powerpoint/2010/main" val="966622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Electricity sources</a:t>
            </a:r>
            <a:r>
              <a:rPr lang="en-US" baseline="0" dirty="0" smtClean="0"/>
              <a:t> by state are available at http://www.eia.gov</a:t>
            </a:r>
            <a:endParaRPr lang="en-US" dirty="0"/>
          </a:p>
        </p:txBody>
      </p:sp>
      <p:sp>
        <p:nvSpPr>
          <p:cNvPr id="4" name="Slide Number Placeholder 3"/>
          <p:cNvSpPr>
            <a:spLocks noGrp="1"/>
          </p:cNvSpPr>
          <p:nvPr>
            <p:ph type="sldNum" sz="quarter" idx="10"/>
          </p:nvPr>
        </p:nvSpPr>
        <p:spPr/>
        <p:txBody>
          <a:bodyPr/>
          <a:lstStyle/>
          <a:p>
            <a:fld id="{CA1F446B-FFE0-4C7E-BF9F-45AE96F0464F}" type="slidenum">
              <a:rPr lang="en-US" smtClean="0"/>
              <a:t>5</a:t>
            </a:fld>
            <a:endParaRPr lang="en-US"/>
          </a:p>
        </p:txBody>
      </p:sp>
    </p:spTree>
    <p:extLst>
      <p:ext uri="{BB962C8B-B14F-4D97-AF65-F5344CB8AC3E}">
        <p14:creationId xmlns:p14="http://schemas.microsoft.com/office/powerpoint/2010/main" val="2662304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2B966B-0EEA-4A1E-9996-7E9214F27310}" type="datetimeFigureOut">
              <a:rPr lang="en-US" smtClean="0"/>
              <a:t>5/9/16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863606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B966B-0EEA-4A1E-9996-7E9214F27310}" type="datetimeFigureOut">
              <a:rPr lang="en-US" smtClean="0"/>
              <a:t>5/9/16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3223278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B966B-0EEA-4A1E-9996-7E9214F27310}" type="datetimeFigureOut">
              <a:rPr lang="en-US" smtClean="0"/>
              <a:t>5/9/16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1862074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B966B-0EEA-4A1E-9996-7E9214F27310}" type="datetimeFigureOut">
              <a:rPr lang="en-US" smtClean="0"/>
              <a:t>5/9/16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3167193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2B966B-0EEA-4A1E-9996-7E9214F27310}" type="datetimeFigureOut">
              <a:rPr lang="en-US" smtClean="0"/>
              <a:t>5/9/16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664744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2B966B-0EEA-4A1E-9996-7E9214F27310}" type="datetimeFigureOut">
              <a:rPr lang="en-US" smtClean="0"/>
              <a:t>5/9/16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1694815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2B966B-0EEA-4A1E-9996-7E9214F27310}" type="datetimeFigureOut">
              <a:rPr lang="en-US" smtClean="0"/>
              <a:t>5/9/16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1388209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2B966B-0EEA-4A1E-9996-7E9214F27310}" type="datetimeFigureOut">
              <a:rPr lang="en-US" smtClean="0"/>
              <a:t>5/9/16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2423202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B966B-0EEA-4A1E-9996-7E9214F27310}" type="datetimeFigureOut">
              <a:rPr lang="en-US" smtClean="0"/>
              <a:t>5/9/16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259270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B966B-0EEA-4A1E-9996-7E9214F27310}" type="datetimeFigureOut">
              <a:rPr lang="en-US" smtClean="0"/>
              <a:t>5/9/16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4219510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B966B-0EEA-4A1E-9996-7E9214F27310}" type="datetimeFigureOut">
              <a:rPr lang="en-US" smtClean="0"/>
              <a:t>5/9/16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BBE9D9-A168-4D81-9C52-7008E4C958F8}" type="slidenum">
              <a:rPr lang="en-US" smtClean="0"/>
              <a:t>‹#›</a:t>
            </a:fld>
            <a:endParaRPr lang="en-US"/>
          </a:p>
        </p:txBody>
      </p:sp>
    </p:spTree>
    <p:extLst>
      <p:ext uri="{BB962C8B-B14F-4D97-AF65-F5344CB8AC3E}">
        <p14:creationId xmlns:p14="http://schemas.microsoft.com/office/powerpoint/2010/main" val="83387992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B966B-0EEA-4A1E-9996-7E9214F27310}" type="datetimeFigureOut">
              <a:rPr lang="en-US" smtClean="0"/>
              <a:t>5/9/16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BBE9D9-A168-4D81-9C52-7008E4C958F8}" type="slidenum">
              <a:rPr lang="en-US" smtClean="0"/>
              <a:t>‹#›</a:t>
            </a:fld>
            <a:endParaRPr lang="en-US"/>
          </a:p>
        </p:txBody>
      </p:sp>
    </p:spTree>
    <p:extLst>
      <p:ext uri="{BB962C8B-B14F-4D97-AF65-F5344CB8AC3E}">
        <p14:creationId xmlns:p14="http://schemas.microsoft.com/office/powerpoint/2010/main" val="2433428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g"/><Relationship Id="rId6" Type="http://schemas.openxmlformats.org/officeDocument/2006/relationships/image" Target="../media/image7.jpeg"/><Relationship Id="rId7" Type="http://schemas.openxmlformats.org/officeDocument/2006/relationships/image" Target="../media/image8.jpeg"/><Relationship Id="rId8"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Activity 4</a:t>
            </a:r>
            <a:br>
              <a:rPr lang="en-US" dirty="0" smtClean="0"/>
            </a:br>
            <a:r>
              <a:rPr lang="en-US" dirty="0" smtClean="0"/>
              <a:t>Meet the biofuel crops</a:t>
            </a:r>
            <a:endParaRPr lang="en-US" dirty="0"/>
          </a:p>
        </p:txBody>
      </p:sp>
      <p:pic>
        <p:nvPicPr>
          <p:cNvPr id="4" name="Picture 3" descr="5955534284_41762d8ab4_o.jpg"/>
          <p:cNvPicPr>
            <a:picLocks noChangeAspect="1"/>
          </p:cNvPicPr>
          <p:nvPr/>
        </p:nvPicPr>
        <p:blipFill rotWithShape="1">
          <a:blip r:embed="rId2" cstate="print">
            <a:extLst>
              <a:ext uri="{28A0092B-C50C-407E-A947-70E740481C1C}">
                <a14:useLocalDpi xmlns:a14="http://schemas.microsoft.com/office/drawing/2010/main" val="0"/>
              </a:ext>
            </a:extLst>
          </a:blip>
          <a:srcRect b="11953"/>
          <a:stretch/>
        </p:blipFill>
        <p:spPr>
          <a:xfrm>
            <a:off x="4898172" y="3570462"/>
            <a:ext cx="2259081" cy="2983585"/>
          </a:xfrm>
          <a:prstGeom prst="rect">
            <a:avLst/>
          </a:prstGeom>
        </p:spPr>
      </p:pic>
      <p:pic>
        <p:nvPicPr>
          <p:cNvPr id="3" name="Picture 2" descr="WI-Energy-Institute_4c_C 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2585" y="5064444"/>
            <a:ext cx="3111999" cy="1541556"/>
          </a:xfrm>
          <a:prstGeom prst="rect">
            <a:avLst/>
          </a:prstGeom>
        </p:spPr>
      </p:pic>
    </p:spTree>
    <p:extLst>
      <p:ext uri="{BB962C8B-B14F-4D97-AF65-F5344CB8AC3E}">
        <p14:creationId xmlns:p14="http://schemas.microsoft.com/office/powerpoint/2010/main" val="2804344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Biofuel crops</a:t>
            </a:r>
            <a:endParaRPr lang="en-US" dirty="0"/>
          </a:p>
        </p:txBody>
      </p:sp>
      <p:sp>
        <p:nvSpPr>
          <p:cNvPr id="5" name="TextBox 4"/>
          <p:cNvSpPr txBox="1"/>
          <p:nvPr/>
        </p:nvSpPr>
        <p:spPr>
          <a:xfrm>
            <a:off x="1121229" y="1948543"/>
            <a:ext cx="5334000" cy="4154984"/>
          </a:xfrm>
          <a:prstGeom prst="rect">
            <a:avLst/>
          </a:prstGeom>
          <a:noFill/>
        </p:spPr>
        <p:txBody>
          <a:bodyPr wrap="square" rtlCol="0">
            <a:spAutoFit/>
          </a:bodyPr>
          <a:lstStyle/>
          <a:p>
            <a:r>
              <a:rPr lang="en-US" sz="2400" dirty="0" smtClean="0"/>
              <a:t>The most widely used biofuel in the US is ethanol made from corn grain.</a:t>
            </a:r>
          </a:p>
          <a:p>
            <a:endParaRPr lang="en-US" sz="2400" dirty="0"/>
          </a:p>
          <a:p>
            <a:r>
              <a:rPr lang="en-US" sz="2400" dirty="0" smtClean="0"/>
              <a:t>But scientists and engineers are learning how to make ethanol from a variety of plants such as:</a:t>
            </a:r>
          </a:p>
          <a:p>
            <a:pPr marL="342900" indent="-342900">
              <a:buFont typeface="Arial" panose="020B0604020202020204" pitchFamily="34" charset="0"/>
              <a:buChar char="•"/>
            </a:pPr>
            <a:r>
              <a:rPr lang="en-US" sz="2400" dirty="0" smtClean="0"/>
              <a:t>Corn stalks and cobs (and other plant residues)</a:t>
            </a:r>
          </a:p>
          <a:p>
            <a:pPr marL="342900" indent="-342900">
              <a:buFont typeface="Arial" panose="020B0604020202020204" pitchFamily="34" charset="0"/>
              <a:buChar char="•"/>
            </a:pPr>
            <a:r>
              <a:rPr lang="en-US" sz="2400" dirty="0" smtClean="0"/>
              <a:t>A variety of grasses</a:t>
            </a:r>
          </a:p>
          <a:p>
            <a:pPr marL="342900" indent="-342900">
              <a:buFont typeface="Arial" panose="020B0604020202020204" pitchFamily="34" charset="0"/>
              <a:buChar char="•"/>
            </a:pPr>
            <a:r>
              <a:rPr lang="en-US" sz="2400" dirty="0" smtClean="0"/>
              <a:t>Trees such as poplar </a:t>
            </a:r>
          </a:p>
          <a:p>
            <a:pPr marL="342900" indent="-342900">
              <a:buFont typeface="Arial" panose="020B0604020202020204" pitchFamily="34" charset="0"/>
              <a:buChar char="•"/>
            </a:pPr>
            <a:r>
              <a:rPr lang="en-US" sz="2400" dirty="0" smtClean="0"/>
              <a:t>Weeds</a:t>
            </a:r>
            <a:endParaRPr lang="en-US" sz="2400" dirty="0"/>
          </a:p>
        </p:txBody>
      </p:sp>
      <p:pic>
        <p:nvPicPr>
          <p:cNvPr id="6" name="Picture 5" descr="harvest_4926721161_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4616" y="2100305"/>
            <a:ext cx="5111322" cy="3407548"/>
          </a:xfrm>
          <a:prstGeom prst="rect">
            <a:avLst/>
          </a:prstGeom>
        </p:spPr>
      </p:pic>
    </p:spTree>
    <p:extLst>
      <p:ext uri="{BB962C8B-B14F-4D97-AF65-F5344CB8AC3E}">
        <p14:creationId xmlns:p14="http://schemas.microsoft.com/office/powerpoint/2010/main" val="444110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Biofuel crops</a:t>
            </a:r>
            <a:endParaRPr lang="en-US" dirty="0"/>
          </a:p>
        </p:txBody>
      </p:sp>
      <p:pic>
        <p:nvPicPr>
          <p:cNvPr id="3" name="Picture 2" descr="5957683435_98d1b1eabf_o.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3999" y="511846"/>
            <a:ext cx="3648364" cy="2432243"/>
          </a:xfrm>
          <a:prstGeom prst="rect">
            <a:avLst/>
          </a:prstGeom>
        </p:spPr>
      </p:pic>
      <p:pic>
        <p:nvPicPr>
          <p:cNvPr id="4" name="Picture 3" descr="5955534284_41762d8ab4_o.jpg"/>
          <p:cNvPicPr>
            <a:picLocks noChangeAspect="1"/>
          </p:cNvPicPr>
          <p:nvPr/>
        </p:nvPicPr>
        <p:blipFill rotWithShape="1">
          <a:blip r:embed="rId4" cstate="print">
            <a:extLst>
              <a:ext uri="{28A0092B-C50C-407E-A947-70E740481C1C}">
                <a14:useLocalDpi xmlns:a14="http://schemas.microsoft.com/office/drawing/2010/main" val="0"/>
              </a:ext>
            </a:extLst>
          </a:blip>
          <a:srcRect b="11953"/>
          <a:stretch/>
        </p:blipFill>
        <p:spPr>
          <a:xfrm>
            <a:off x="126897" y="1700811"/>
            <a:ext cx="2644033" cy="3491993"/>
          </a:xfrm>
          <a:prstGeom prst="rect">
            <a:avLst/>
          </a:prstGeom>
        </p:spPr>
      </p:pic>
      <p:pic>
        <p:nvPicPr>
          <p:cNvPr id="5" name="Picture 4" descr="5887346309_06e15f0f68_o.jpg"/>
          <p:cNvPicPr>
            <a:picLocks noChangeAspect="1"/>
          </p:cNvPicPr>
          <p:nvPr/>
        </p:nvPicPr>
        <p:blipFill rotWithShape="1">
          <a:blip r:embed="rId5">
            <a:extLst>
              <a:ext uri="{28A0092B-C50C-407E-A947-70E740481C1C}">
                <a14:useLocalDpi xmlns:a14="http://schemas.microsoft.com/office/drawing/2010/main" val="0"/>
              </a:ext>
            </a:extLst>
          </a:blip>
          <a:srcRect l="15657" t="9427" r="15993" b="22895"/>
          <a:stretch/>
        </p:blipFill>
        <p:spPr>
          <a:xfrm>
            <a:off x="3524805" y="1283710"/>
            <a:ext cx="3498273" cy="2309205"/>
          </a:xfrm>
          <a:prstGeom prst="rect">
            <a:avLst/>
          </a:prstGeom>
        </p:spPr>
      </p:pic>
      <p:pic>
        <p:nvPicPr>
          <p:cNvPr id="6" name="Picture 5" descr="3571205370_6e8a3472fe_o.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8925819" y="3681405"/>
            <a:ext cx="3310659" cy="2482994"/>
          </a:xfrm>
          <a:prstGeom prst="rect">
            <a:avLst/>
          </a:prstGeom>
        </p:spPr>
      </p:pic>
      <p:pic>
        <p:nvPicPr>
          <p:cNvPr id="7" name="Picture 6" descr="5955534884_827cb63a1f_o.jpg"/>
          <p:cNvPicPr>
            <a:picLocks noChangeAspect="1"/>
          </p:cNvPicPr>
          <p:nvPr/>
        </p:nvPicPr>
        <p:blipFill rotWithShape="1">
          <a:blip r:embed="rId7" cstate="print">
            <a:extLst>
              <a:ext uri="{28A0092B-C50C-407E-A947-70E740481C1C}">
                <a14:useLocalDpi xmlns:a14="http://schemas.microsoft.com/office/drawing/2010/main" val="0"/>
              </a:ext>
            </a:extLst>
          </a:blip>
          <a:srcRect l="30267" b="16283"/>
          <a:stretch/>
        </p:blipFill>
        <p:spPr>
          <a:xfrm>
            <a:off x="3015762" y="4313916"/>
            <a:ext cx="2990272" cy="2393270"/>
          </a:xfrm>
          <a:prstGeom prst="rect">
            <a:avLst/>
          </a:prstGeom>
        </p:spPr>
      </p:pic>
      <p:sp>
        <p:nvSpPr>
          <p:cNvPr id="9" name="TextBox 8"/>
          <p:cNvSpPr txBox="1"/>
          <p:nvPr/>
        </p:nvSpPr>
        <p:spPr>
          <a:xfrm>
            <a:off x="242977" y="4771173"/>
            <a:ext cx="2436091" cy="400110"/>
          </a:xfrm>
          <a:prstGeom prst="rect">
            <a:avLst/>
          </a:prstGeom>
          <a:noFill/>
        </p:spPr>
        <p:txBody>
          <a:bodyPr wrap="square" rtlCol="0">
            <a:spAutoFit/>
          </a:bodyPr>
          <a:lstStyle/>
          <a:p>
            <a:pPr algn="ctr"/>
            <a:r>
              <a:rPr lang="en-US" sz="2000" b="1" dirty="0" smtClean="0">
                <a:solidFill>
                  <a:schemeClr val="bg1"/>
                </a:solidFill>
              </a:rPr>
              <a:t>Poplar trees</a:t>
            </a:r>
            <a:endParaRPr lang="en-US" sz="2000" b="1" dirty="0">
              <a:solidFill>
                <a:schemeClr val="bg1"/>
              </a:solidFill>
            </a:endParaRPr>
          </a:p>
        </p:txBody>
      </p:sp>
      <p:sp>
        <p:nvSpPr>
          <p:cNvPr id="10" name="TextBox 9"/>
          <p:cNvSpPr txBox="1"/>
          <p:nvPr/>
        </p:nvSpPr>
        <p:spPr>
          <a:xfrm>
            <a:off x="3248981" y="6224482"/>
            <a:ext cx="2436091" cy="400110"/>
          </a:xfrm>
          <a:prstGeom prst="rect">
            <a:avLst/>
          </a:prstGeom>
          <a:noFill/>
        </p:spPr>
        <p:txBody>
          <a:bodyPr wrap="square" rtlCol="0">
            <a:spAutoFit/>
          </a:bodyPr>
          <a:lstStyle/>
          <a:p>
            <a:pPr algn="ctr"/>
            <a:r>
              <a:rPr lang="en-US" sz="2000" b="1" dirty="0" err="1" smtClean="0">
                <a:solidFill>
                  <a:schemeClr val="bg1"/>
                </a:solidFill>
              </a:rPr>
              <a:t>Miscanthus</a:t>
            </a:r>
            <a:r>
              <a:rPr lang="en-US" sz="2000" b="1" dirty="0" smtClean="0">
                <a:solidFill>
                  <a:schemeClr val="bg1"/>
                </a:solidFill>
              </a:rPr>
              <a:t> grass</a:t>
            </a:r>
            <a:endParaRPr lang="en-US" sz="2000" b="1" dirty="0">
              <a:solidFill>
                <a:schemeClr val="bg1"/>
              </a:solidFill>
            </a:endParaRPr>
          </a:p>
        </p:txBody>
      </p:sp>
      <p:sp>
        <p:nvSpPr>
          <p:cNvPr id="11" name="TextBox 10"/>
          <p:cNvSpPr txBox="1"/>
          <p:nvPr/>
        </p:nvSpPr>
        <p:spPr>
          <a:xfrm>
            <a:off x="4023569" y="3087224"/>
            <a:ext cx="2436091" cy="400110"/>
          </a:xfrm>
          <a:prstGeom prst="rect">
            <a:avLst/>
          </a:prstGeom>
          <a:noFill/>
        </p:spPr>
        <p:txBody>
          <a:bodyPr wrap="square" rtlCol="0">
            <a:spAutoFit/>
          </a:bodyPr>
          <a:lstStyle/>
          <a:p>
            <a:pPr algn="ctr"/>
            <a:r>
              <a:rPr lang="en-US" sz="2000" b="1" dirty="0" err="1" smtClean="0">
                <a:solidFill>
                  <a:schemeClr val="bg1"/>
                </a:solidFill>
              </a:rPr>
              <a:t>Switchgrass</a:t>
            </a:r>
            <a:endParaRPr lang="en-US" sz="2000" b="1" dirty="0">
              <a:solidFill>
                <a:schemeClr val="bg1"/>
              </a:solidFill>
            </a:endParaRPr>
          </a:p>
        </p:txBody>
      </p:sp>
      <p:sp>
        <p:nvSpPr>
          <p:cNvPr id="12" name="TextBox 11"/>
          <p:cNvSpPr txBox="1"/>
          <p:nvPr/>
        </p:nvSpPr>
        <p:spPr>
          <a:xfrm>
            <a:off x="9379276" y="5785653"/>
            <a:ext cx="2436091" cy="400110"/>
          </a:xfrm>
          <a:prstGeom prst="rect">
            <a:avLst/>
          </a:prstGeom>
          <a:noFill/>
        </p:spPr>
        <p:txBody>
          <a:bodyPr wrap="square" rtlCol="0">
            <a:spAutoFit/>
          </a:bodyPr>
          <a:lstStyle/>
          <a:p>
            <a:pPr algn="ctr"/>
            <a:r>
              <a:rPr lang="en-US" sz="2000" b="1" dirty="0" smtClean="0">
                <a:solidFill>
                  <a:schemeClr val="bg1"/>
                </a:solidFill>
              </a:rPr>
              <a:t>Corn </a:t>
            </a:r>
            <a:r>
              <a:rPr lang="en-US" sz="2000" b="1" dirty="0" err="1" smtClean="0">
                <a:solidFill>
                  <a:schemeClr val="bg1"/>
                </a:solidFill>
              </a:rPr>
              <a:t>stover</a:t>
            </a:r>
            <a:endParaRPr lang="en-US" sz="2000" b="1" dirty="0">
              <a:solidFill>
                <a:schemeClr val="bg1"/>
              </a:solidFill>
            </a:endParaRPr>
          </a:p>
        </p:txBody>
      </p:sp>
      <p:sp>
        <p:nvSpPr>
          <p:cNvPr id="13" name="TextBox 12"/>
          <p:cNvSpPr txBox="1"/>
          <p:nvPr/>
        </p:nvSpPr>
        <p:spPr>
          <a:xfrm>
            <a:off x="8522855" y="2496128"/>
            <a:ext cx="2436091" cy="400110"/>
          </a:xfrm>
          <a:prstGeom prst="rect">
            <a:avLst/>
          </a:prstGeom>
          <a:noFill/>
        </p:spPr>
        <p:txBody>
          <a:bodyPr wrap="square" rtlCol="0">
            <a:spAutoFit/>
          </a:bodyPr>
          <a:lstStyle/>
          <a:p>
            <a:pPr algn="ctr"/>
            <a:r>
              <a:rPr lang="en-US" sz="2000" b="1" dirty="0" smtClean="0">
                <a:solidFill>
                  <a:schemeClr val="bg1"/>
                </a:solidFill>
              </a:rPr>
              <a:t>Prairie grasses</a:t>
            </a:r>
            <a:endParaRPr lang="en-US" sz="2000" b="1" dirty="0">
              <a:solidFill>
                <a:schemeClr val="bg1"/>
              </a:solidFill>
            </a:endParaRPr>
          </a:p>
        </p:txBody>
      </p:sp>
      <p:pic>
        <p:nvPicPr>
          <p:cNvPr id="8" name="Picture 7" descr="Old field.png"/>
          <p:cNvPicPr>
            <a:picLocks noChangeAspect="1"/>
          </p:cNvPicPr>
          <p:nvPr/>
        </p:nvPicPr>
        <p:blipFill rotWithShape="1">
          <a:blip r:embed="rId8">
            <a:extLst>
              <a:ext uri="{28A0092B-C50C-407E-A947-70E740481C1C}">
                <a14:useLocalDpi xmlns:a14="http://schemas.microsoft.com/office/drawing/2010/main" val="0"/>
              </a:ext>
            </a:extLst>
          </a:blip>
          <a:srcRect l="38235" t="29158"/>
          <a:stretch/>
        </p:blipFill>
        <p:spPr>
          <a:xfrm>
            <a:off x="6223999" y="3867367"/>
            <a:ext cx="2938666" cy="2251753"/>
          </a:xfrm>
          <a:prstGeom prst="rect">
            <a:avLst/>
          </a:prstGeom>
        </p:spPr>
      </p:pic>
      <p:sp>
        <p:nvSpPr>
          <p:cNvPr id="14" name="TextBox 13"/>
          <p:cNvSpPr txBox="1"/>
          <p:nvPr/>
        </p:nvSpPr>
        <p:spPr>
          <a:xfrm>
            <a:off x="6444733" y="5713250"/>
            <a:ext cx="2436091" cy="400110"/>
          </a:xfrm>
          <a:prstGeom prst="rect">
            <a:avLst/>
          </a:prstGeom>
          <a:noFill/>
        </p:spPr>
        <p:txBody>
          <a:bodyPr wrap="square" rtlCol="0">
            <a:spAutoFit/>
          </a:bodyPr>
          <a:lstStyle/>
          <a:p>
            <a:pPr algn="ctr"/>
            <a:r>
              <a:rPr lang="en-US" sz="2000" b="1" dirty="0" smtClean="0">
                <a:solidFill>
                  <a:schemeClr val="bg1"/>
                </a:solidFill>
              </a:rPr>
              <a:t>Weeds</a:t>
            </a:r>
            <a:endParaRPr lang="en-US" sz="2000" b="1" dirty="0">
              <a:solidFill>
                <a:schemeClr val="bg1"/>
              </a:solidFill>
            </a:endParaRPr>
          </a:p>
        </p:txBody>
      </p:sp>
    </p:spTree>
    <p:extLst>
      <p:ext uri="{BB962C8B-B14F-4D97-AF65-F5344CB8AC3E}">
        <p14:creationId xmlns:p14="http://schemas.microsoft.com/office/powerpoint/2010/main" val="909257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It will take a lot of plant matter to replace significant amounts of fossil fuels.</a:t>
            </a:r>
            <a:br>
              <a:rPr lang="en-US" dirty="0" smtClean="0"/>
            </a:br>
            <a:r>
              <a:rPr lang="en-US" dirty="0" smtClean="0"/>
              <a:t>Can we grow enough plant mass?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16617427"/>
              </p:ext>
            </p:extLst>
          </p:nvPr>
        </p:nvGraphicFramePr>
        <p:xfrm>
          <a:off x="1234332" y="2098959"/>
          <a:ext cx="9447391" cy="4370291"/>
        </p:xfrm>
        <a:graphic>
          <a:graphicData uri="http://schemas.openxmlformats.org/drawingml/2006/table">
            <a:tbl>
              <a:tblPr firstRow="1" firstCol="1" bandRow="1">
                <a:tableStyleId>{93296810-A885-4BE3-A3E7-6D5BEEA58F35}</a:tableStyleId>
              </a:tblPr>
              <a:tblGrid>
                <a:gridCol w="2058754"/>
                <a:gridCol w="1342466"/>
                <a:gridCol w="1532369"/>
                <a:gridCol w="1260186"/>
                <a:gridCol w="1900011"/>
                <a:gridCol w="1353605"/>
              </a:tblGrid>
              <a:tr h="1795690">
                <a:tc>
                  <a:txBody>
                    <a:bodyPr/>
                    <a:lstStyle/>
                    <a:p>
                      <a:pPr marL="0" marR="0" algn="ctr">
                        <a:spcBef>
                          <a:spcPts val="0"/>
                        </a:spcBef>
                        <a:spcAft>
                          <a:spcPts val="0"/>
                        </a:spcAft>
                      </a:pPr>
                      <a:r>
                        <a:rPr lang="en-US" sz="1800" dirty="0">
                          <a:effectLst/>
                        </a:rPr>
                        <a:t>Crop</a:t>
                      </a:r>
                      <a:endParaRPr lang="en-US" sz="18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800" dirty="0">
                          <a:effectLst/>
                        </a:rPr>
                        <a:t>Type</a:t>
                      </a:r>
                      <a:endParaRPr lang="en-US" sz="18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800" dirty="0">
                          <a:effectLst/>
                        </a:rPr>
                        <a:t>Wisconsin: Average biomass (Mg ha</a:t>
                      </a:r>
                      <a:r>
                        <a:rPr lang="en-US" sz="1800" baseline="30000" dirty="0">
                          <a:effectLst/>
                        </a:rPr>
                        <a:t>-1</a:t>
                      </a:r>
                      <a:r>
                        <a:rPr lang="en-US" sz="1800" dirty="0">
                          <a:effectLst/>
                        </a:rPr>
                        <a:t> yr</a:t>
                      </a:r>
                      <a:r>
                        <a:rPr lang="en-US" sz="1800" baseline="30000" dirty="0">
                          <a:effectLst/>
                        </a:rPr>
                        <a:t>-1</a:t>
                      </a:r>
                      <a:r>
                        <a:rPr lang="en-US" sz="1800" dirty="0">
                          <a:effectLst/>
                        </a:rPr>
                        <a:t>)</a:t>
                      </a:r>
                      <a:endParaRPr lang="en-US" sz="18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800">
                          <a:effectLst/>
                        </a:rPr>
                        <a:t>standard error</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800">
                          <a:effectLst/>
                        </a:rPr>
                        <a:t>Michigan: Average biomass (Mg ha</a:t>
                      </a:r>
                      <a:r>
                        <a:rPr lang="en-US" sz="1800" baseline="30000">
                          <a:effectLst/>
                        </a:rPr>
                        <a:t>-1</a:t>
                      </a:r>
                      <a:r>
                        <a:rPr lang="en-US" sz="1800">
                          <a:effectLst/>
                        </a:rPr>
                        <a:t> yr </a:t>
                      </a:r>
                      <a:r>
                        <a:rPr lang="en-US" sz="1800" baseline="30000">
                          <a:effectLst/>
                        </a:rPr>
                        <a:t>-1</a:t>
                      </a:r>
                      <a:r>
                        <a:rPr lang="en-US" sz="1800">
                          <a:effectLst/>
                        </a:rPr>
                        <a:t>)*</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800">
                          <a:effectLst/>
                        </a:rPr>
                        <a:t>standard error**</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tr>
              <a:tr h="371265">
                <a:tc>
                  <a:txBody>
                    <a:bodyPr/>
                    <a:lstStyle/>
                    <a:p>
                      <a:pPr marL="0" marR="0">
                        <a:spcBef>
                          <a:spcPts val="0"/>
                        </a:spcBef>
                        <a:spcAft>
                          <a:spcPts val="0"/>
                        </a:spcAft>
                      </a:pPr>
                      <a:r>
                        <a:rPr lang="en-US" sz="1800">
                          <a:effectLst/>
                        </a:rPr>
                        <a:t>corn</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annual</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16.1</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0.6</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12.3</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0.9</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1265">
                <a:tc>
                  <a:txBody>
                    <a:bodyPr/>
                    <a:lstStyle/>
                    <a:p>
                      <a:pPr marL="0" marR="0">
                        <a:spcBef>
                          <a:spcPts val="0"/>
                        </a:spcBef>
                        <a:spcAft>
                          <a:spcPts val="0"/>
                        </a:spcAft>
                      </a:pPr>
                      <a:r>
                        <a:rPr lang="en-US" sz="1800">
                          <a:effectLst/>
                        </a:rPr>
                        <a:t>prairie</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perennial</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3.7</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0.3</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2.8</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0.2</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1265">
                <a:tc>
                  <a:txBody>
                    <a:bodyPr/>
                    <a:lstStyle/>
                    <a:p>
                      <a:pPr marL="0" marR="0">
                        <a:spcBef>
                          <a:spcPts val="0"/>
                        </a:spcBef>
                        <a:spcAft>
                          <a:spcPts val="0"/>
                        </a:spcAft>
                      </a:pPr>
                      <a:r>
                        <a:rPr lang="en-US" sz="1800">
                          <a:effectLst/>
                        </a:rPr>
                        <a:t>switchgrass</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perennial</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6.9</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0.3</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6.0</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0.6</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718276">
                <a:tc>
                  <a:txBody>
                    <a:bodyPr/>
                    <a:lstStyle/>
                    <a:p>
                      <a:pPr marL="0" marR="0">
                        <a:spcBef>
                          <a:spcPts val="0"/>
                        </a:spcBef>
                        <a:spcAft>
                          <a:spcPts val="0"/>
                        </a:spcAft>
                      </a:pPr>
                      <a:r>
                        <a:rPr lang="en-US" sz="1800" dirty="0" err="1">
                          <a:effectLst/>
                        </a:rPr>
                        <a:t>miscanthus</a:t>
                      </a:r>
                      <a:r>
                        <a:rPr lang="en-US" sz="1800" dirty="0">
                          <a:effectLst/>
                        </a:rPr>
                        <a:t> grass</a:t>
                      </a:r>
                      <a:endParaRPr lang="en-US" sz="18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perennial</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12.0</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1.2</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15.6</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1.3</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1265">
                <a:tc>
                  <a:txBody>
                    <a:bodyPr/>
                    <a:lstStyle/>
                    <a:p>
                      <a:pPr marL="0" marR="0">
                        <a:spcBef>
                          <a:spcPts val="0"/>
                        </a:spcBef>
                        <a:spcAft>
                          <a:spcPts val="0"/>
                        </a:spcAft>
                      </a:pPr>
                      <a:r>
                        <a:rPr lang="en-US" sz="1800">
                          <a:effectLst/>
                        </a:rPr>
                        <a:t>poplar trees</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perennial</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4.6</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0.9</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12.5</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0.3</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1265">
                <a:tc>
                  <a:txBody>
                    <a:bodyPr/>
                    <a:lstStyle/>
                    <a:p>
                      <a:pPr marL="0" marR="0">
                        <a:spcBef>
                          <a:spcPts val="0"/>
                        </a:spcBef>
                        <a:spcAft>
                          <a:spcPts val="0"/>
                        </a:spcAft>
                      </a:pPr>
                      <a:r>
                        <a:rPr lang="en-US" sz="1800">
                          <a:effectLst/>
                        </a:rPr>
                        <a:t>weed field</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perennial</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2.8</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0.3</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2.6</a:t>
                      </a:r>
                      <a:endParaRPr lang="en-US" sz="18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dirty="0">
                          <a:effectLst/>
                        </a:rPr>
                        <a:t>0.2</a:t>
                      </a:r>
                      <a:endParaRPr lang="en-US" sz="18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bl>
          </a:graphicData>
        </a:graphic>
      </p:graphicFrame>
      <p:sp>
        <p:nvSpPr>
          <p:cNvPr id="5" name="Rectangle 1"/>
          <p:cNvSpPr>
            <a:spLocks noChangeArrowheads="1"/>
          </p:cNvSpPr>
          <p:nvPr/>
        </p:nvSpPr>
        <p:spPr bwMode="auto">
          <a:xfrm>
            <a:off x="-2975161" y="-138239"/>
            <a:ext cx="151671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2400"/>
          </a:p>
        </p:txBody>
      </p:sp>
    </p:spTree>
    <p:extLst>
      <p:ext uri="{BB962C8B-B14F-4D97-AF65-F5344CB8AC3E}">
        <p14:creationId xmlns:p14="http://schemas.microsoft.com/office/powerpoint/2010/main" val="1139217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a:t>
            </a:r>
            <a:r>
              <a:rPr lang="en-US" dirty="0" smtClean="0"/>
              <a:t>n your state, which fuel for your car has the least impact on the environment?  Justify your answer.</a:t>
            </a:r>
            <a:endParaRPr lang="en-US" dirty="0"/>
          </a:p>
        </p:txBody>
      </p:sp>
      <p:sp>
        <p:nvSpPr>
          <p:cNvPr id="3" name="Content Placeholder 2"/>
          <p:cNvSpPr>
            <a:spLocks noGrp="1"/>
          </p:cNvSpPr>
          <p:nvPr>
            <p:ph idx="1"/>
          </p:nvPr>
        </p:nvSpPr>
        <p:spPr>
          <a:xfrm>
            <a:off x="838200" y="2273643"/>
            <a:ext cx="10515600" cy="3903320"/>
          </a:xfrm>
        </p:spPr>
        <p:txBody>
          <a:bodyPr>
            <a:normAutofit fontScale="92500" lnSpcReduction="10000"/>
          </a:bodyPr>
          <a:lstStyle/>
          <a:p>
            <a:r>
              <a:rPr lang="en-US" dirty="0" smtClean="0"/>
              <a:t>Ethanol from corn grain</a:t>
            </a:r>
          </a:p>
          <a:p>
            <a:r>
              <a:rPr lang="en-US" dirty="0" smtClean="0"/>
              <a:t>Ethanol from plant biomass</a:t>
            </a:r>
          </a:p>
          <a:p>
            <a:r>
              <a:rPr lang="en-US" dirty="0" smtClean="0"/>
              <a:t>Gasoline</a:t>
            </a:r>
          </a:p>
          <a:p>
            <a:r>
              <a:rPr lang="en-US" dirty="0" smtClean="0"/>
              <a:t>Electricity</a:t>
            </a:r>
          </a:p>
          <a:p>
            <a:endParaRPr lang="en-US" dirty="0"/>
          </a:p>
          <a:p>
            <a:pPr marL="0" indent="0">
              <a:buNone/>
            </a:pPr>
            <a:r>
              <a:rPr lang="en-US" dirty="0" smtClean="0"/>
              <a:t>What other information would be helpful in determining environmental impact?</a:t>
            </a:r>
          </a:p>
          <a:p>
            <a:pPr marL="0" indent="0">
              <a:buNone/>
            </a:pPr>
            <a:r>
              <a:rPr lang="en-US" dirty="0" smtClean="0"/>
              <a:t>What other information do you need to determine which fuel or energy is source is sustainable?</a:t>
            </a:r>
          </a:p>
          <a:p>
            <a:pPr marL="0" indent="0">
              <a:buNone/>
            </a:pPr>
            <a:endParaRPr lang="en-US" dirty="0"/>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9467850" y="1709223"/>
            <a:ext cx="1885950" cy="1332230"/>
          </a:xfrm>
          <a:prstGeom prst="rect">
            <a:avLst/>
          </a:prstGeom>
        </p:spPr>
      </p:pic>
    </p:spTree>
    <p:extLst>
      <p:ext uri="{BB962C8B-B14F-4D97-AF65-F5344CB8AC3E}">
        <p14:creationId xmlns:p14="http://schemas.microsoft.com/office/powerpoint/2010/main" val="16445137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TotalTime>
  <Words>508</Words>
  <Application>Microsoft Macintosh PowerPoint</Application>
  <PresentationFormat>Custom</PresentationFormat>
  <Paragraphs>76</Paragraphs>
  <Slides>5</Slides>
  <Notes>4</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Activity 4 Meet the biofuel crops</vt:lpstr>
      <vt:lpstr>Biofuel crops</vt:lpstr>
      <vt:lpstr>Biofuel crops</vt:lpstr>
      <vt:lpstr>It will take a lot of plant matter to replace significant amounts of fossil fuels. Can we grow enough plant mass?</vt:lpstr>
      <vt:lpstr>In your state, which fuel for your car has the least impact on the environment?  Justify your answer.</vt:lpstr>
    </vt:vector>
  </TitlesOfParts>
  <Company>MSU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Activity 4 A closer look at biofuels</dc:title>
  <dc:creator>Parker, Joyce</dc:creator>
  <cp:lastModifiedBy>Branden Timm</cp:lastModifiedBy>
  <cp:revision>21</cp:revision>
  <dcterms:created xsi:type="dcterms:W3CDTF">2016-02-05T21:26:51Z</dcterms:created>
  <dcterms:modified xsi:type="dcterms:W3CDTF">2016-05-09T14:18:49Z</dcterms:modified>
</cp:coreProperties>
</file>