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5" r:id="rId3"/>
    <p:sldId id="268" r:id="rId4"/>
    <p:sldId id="266" r:id="rId5"/>
    <p:sldId id="264" r:id="rId6"/>
    <p:sldId id="257" r:id="rId7"/>
    <p:sldId id="258" r:id="rId8"/>
    <p:sldId id="259" r:id="rId9"/>
    <p:sldId id="260" r:id="rId10"/>
    <p:sldId id="261" r:id="rId11"/>
    <p:sldId id="262" r:id="rId12"/>
    <p:sldId id="2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76090" autoAdjust="0"/>
  </p:normalViewPr>
  <p:slideViewPr>
    <p:cSldViewPr snapToGrid="0">
      <p:cViewPr varScale="1">
        <p:scale>
          <a:sx n="111" d="100"/>
          <a:sy n="111" d="100"/>
        </p:scale>
        <p:origin x="-128" y="-22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636D16-3F8C-4AA6-AD95-62BD20EE0B1D}" type="datetimeFigureOut">
              <a:rPr lang="en-US" smtClean="0"/>
              <a:t>5/9/16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AAA0C-D38F-4A7A-A758-68A60F3CB57E}" type="slidenum">
              <a:rPr lang="en-US" smtClean="0"/>
              <a:t>‹#›</a:t>
            </a:fld>
            <a:endParaRPr lang="en-US"/>
          </a:p>
        </p:txBody>
      </p:sp>
    </p:spTree>
    <p:extLst>
      <p:ext uri="{BB962C8B-B14F-4D97-AF65-F5344CB8AC3E}">
        <p14:creationId xmlns:p14="http://schemas.microsoft.com/office/powerpoint/2010/main" val="236647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to list all of the ways that they can think of</a:t>
            </a:r>
            <a:r>
              <a:rPr lang="en-US" baseline="0" dirty="0" smtClean="0"/>
              <a:t> to transport people or goods and what energy source is associated with each.</a:t>
            </a:r>
          </a:p>
          <a:p>
            <a:r>
              <a:rPr lang="en-US" baseline="0" dirty="0" smtClean="0"/>
              <a:t>Once they have exhausted their own ideas, you can have them do research to fill in ideas (for example, they may not be aware that some trains are powered by electricity and some by diesel fuel, that buses can be fueled by diesel, biodiesel, natural gas, or electricity).  Alternatively, you can move on to the next slide which organizes energy for transportation in broader strokes.</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2</a:t>
            </a:fld>
            <a:endParaRPr lang="en-US"/>
          </a:p>
        </p:txBody>
      </p:sp>
    </p:spTree>
    <p:extLst>
      <p:ext uri="{BB962C8B-B14F-4D97-AF65-F5344CB8AC3E}">
        <p14:creationId xmlns:p14="http://schemas.microsoft.com/office/powerpoint/2010/main" val="4177376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How fossil fuels form - https://www.youtube.com/watch?v=pvH-h7TzSsE</a:t>
            </a:r>
          </a:p>
          <a:p>
            <a:r>
              <a:rPr lang="en-US" dirty="0" smtClean="0"/>
              <a:t>- Shale gas - https://en.wikipedia.org/wiki/Shale_gas</a:t>
            </a:r>
          </a:p>
          <a:p>
            <a:r>
              <a:rPr lang="en-US" dirty="0" smtClean="0"/>
              <a:t>- Hydraulic fracturing - https://vimeo.com/76160214</a:t>
            </a:r>
          </a:p>
          <a:p>
            <a:r>
              <a:rPr lang="en-US" dirty="0" smtClean="0"/>
              <a:t>- How natural gas is used to generate electricity - https://www.youtube.com/watch?v=sOKAv_Hkkas</a:t>
            </a:r>
          </a:p>
          <a:p>
            <a:pPr marL="171450" indent="-171450">
              <a:buFontTx/>
              <a:buChar char="-"/>
            </a:pPr>
            <a:r>
              <a:rPr lang="en-US" dirty="0" smtClean="0"/>
              <a:t>How chemical batteries</a:t>
            </a:r>
            <a:r>
              <a:rPr lang="en-US" baseline="0" dirty="0" smtClean="0"/>
              <a:t> work - https://www.youtube.com/watch?v=HlGITf-rhCE</a:t>
            </a:r>
          </a:p>
          <a:p>
            <a:pPr marL="171450" indent="-171450">
              <a:buFontTx/>
              <a:buChar char="-"/>
            </a:pPr>
            <a:r>
              <a:rPr lang="en-US" baseline="0" dirty="0" smtClean="0"/>
              <a:t>How electric car works - https://www.youtube.com/watch?v=MWcmUgKP1GU</a:t>
            </a:r>
          </a:p>
          <a:p>
            <a:pPr marL="171450" indent="-171450">
              <a:buFontTx/>
              <a:buChar char="-"/>
            </a:pPr>
            <a:r>
              <a:rPr lang="en-US" baseline="0" dirty="0" smtClean="0"/>
              <a:t>Environmental concerns associated with fracking - https://en.wikipedia.org/wiki/Environmental_impact_of_hydraulic_fracturing</a:t>
            </a:r>
            <a:endParaRPr lang="en-US" dirty="0" smtClean="0"/>
          </a:p>
          <a:p>
            <a:r>
              <a:rPr lang="en-US" dirty="0" smtClean="0"/>
              <a:t>- Using natural gas vs coal for electricity use - http://www.powerscorecard.org/tech_detail.cfm?resource_id=6</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11</a:t>
            </a:fld>
            <a:endParaRPr lang="en-US"/>
          </a:p>
        </p:txBody>
      </p:sp>
    </p:spTree>
    <p:extLst>
      <p:ext uri="{BB962C8B-B14F-4D97-AF65-F5344CB8AC3E}">
        <p14:creationId xmlns:p14="http://schemas.microsoft.com/office/powerpoint/2010/main" val="4023987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Resources </a:t>
            </a:r>
          </a:p>
          <a:p>
            <a:r>
              <a:rPr lang="en-US" dirty="0" smtClean="0"/>
              <a:t>- How</a:t>
            </a:r>
            <a:r>
              <a:rPr lang="en-US" baseline="0" dirty="0" smtClean="0"/>
              <a:t> falling water is used to generate electricity - https://www.youtube.com/watch?v=rnPEtwQtmGQ</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12</a:t>
            </a:fld>
            <a:endParaRPr lang="en-US"/>
          </a:p>
        </p:txBody>
      </p:sp>
    </p:spTree>
    <p:extLst>
      <p:ext uri="{BB962C8B-B14F-4D97-AF65-F5344CB8AC3E}">
        <p14:creationId xmlns:p14="http://schemas.microsoft.com/office/powerpoint/2010/main" val="1294774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3</a:t>
            </a:fld>
            <a:endParaRPr lang="en-US"/>
          </a:p>
        </p:txBody>
      </p:sp>
    </p:spTree>
    <p:extLst>
      <p:ext uri="{BB962C8B-B14F-4D97-AF65-F5344CB8AC3E}">
        <p14:creationId xmlns:p14="http://schemas.microsoft.com/office/powerpoint/2010/main" val="1873832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CPE – chemical</a:t>
            </a:r>
            <a:r>
              <a:rPr lang="en-US" baseline="0" dirty="0" smtClean="0"/>
              <a:t> potential energy</a:t>
            </a:r>
          </a:p>
          <a:p>
            <a:r>
              <a:rPr lang="en-US" baseline="0" dirty="0" smtClean="0"/>
              <a:t>To make sure that students understand this diagram, have them show where examples from the previous slide would fall.  (For example, someone driving an electric car might be getting the energy indirectly from fossil fuels if their local power station burns coal or natural gas.  Alternatively, if they live in the northwest they are likely to be using </a:t>
            </a:r>
            <a:r>
              <a:rPr lang="en-US" baseline="0" dirty="0" err="1" smtClean="0"/>
              <a:t>hydorelectricty</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4</a:t>
            </a:fld>
            <a:endParaRPr lang="en-US"/>
          </a:p>
        </p:txBody>
      </p:sp>
    </p:spTree>
    <p:extLst>
      <p:ext uri="{BB962C8B-B14F-4D97-AF65-F5344CB8AC3E}">
        <p14:creationId xmlns:p14="http://schemas.microsoft.com/office/powerpoint/2010/main" val="2422287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focus on the first two issues first.</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5</a:t>
            </a:fld>
            <a:endParaRPr lang="en-US"/>
          </a:p>
        </p:txBody>
      </p:sp>
    </p:spTree>
    <p:extLst>
      <p:ext uri="{BB962C8B-B14F-4D97-AF65-F5344CB8AC3E}">
        <p14:creationId xmlns:p14="http://schemas.microsoft.com/office/powerpoint/2010/main" val="551138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a:t>
            </a:r>
            <a:r>
              <a:rPr lang="en-US" baseline="0" dirty="0" smtClean="0"/>
              <a:t> students what they know about each of these.  It is likely to be very little. Therefore, the next several slides have them research the basic processes we use to get and use these fuels. </a:t>
            </a:r>
          </a:p>
          <a:p>
            <a:r>
              <a:rPr lang="en-US" baseline="0" dirty="0" smtClean="0"/>
              <a:t>This is not an exhaustive list.  For example, you might also want to consider electricity made from nuclear energy.  Solar and wind energy are not part of this discussion, because they currently make up only a small fraction of the energy used to generate electricity in this country.</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6</a:t>
            </a:fld>
            <a:endParaRPr lang="en-US"/>
          </a:p>
        </p:txBody>
      </p:sp>
    </p:spTree>
    <p:extLst>
      <p:ext uri="{BB962C8B-B14F-4D97-AF65-F5344CB8AC3E}">
        <p14:creationId xmlns:p14="http://schemas.microsoft.com/office/powerpoint/2010/main" val="2295194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research these processes or show videos explaining them.</a:t>
            </a:r>
          </a:p>
          <a:p>
            <a:r>
              <a:rPr lang="en-US" dirty="0" smtClean="0"/>
              <a:t>To</a:t>
            </a:r>
            <a:r>
              <a:rPr lang="en-US" baseline="0" dirty="0" smtClean="0"/>
              <a:t> organize the research, e</a:t>
            </a:r>
            <a:r>
              <a:rPr lang="en-US" dirty="0" smtClean="0"/>
              <a:t>ach of the following slides about a particular</a:t>
            </a:r>
            <a:r>
              <a:rPr lang="en-US" baseline="0" dirty="0" smtClean="0"/>
              <a:t> fuel </a:t>
            </a:r>
            <a:r>
              <a:rPr lang="en-US" dirty="0" smtClean="0"/>
              <a:t>describes in broad strokes the</a:t>
            </a:r>
            <a:r>
              <a:rPr lang="en-US" baseline="0" dirty="0" smtClean="0"/>
              <a:t> steps involved in the fuel production and use.</a:t>
            </a:r>
          </a:p>
          <a:p>
            <a:r>
              <a:rPr lang="en-US" baseline="0" dirty="0" smtClean="0"/>
              <a:t>Potential references are listed in the notes.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How fossil fuels form - https://www.youtube.com/watch?v=pvH-h7TzSsE</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Crude oil extraction in Ohio - https://www.youtube.com/watch?v=9OIgOuWIo6Q</a:t>
            </a:r>
          </a:p>
          <a:p>
            <a:pPr marL="171450" indent="-171450">
              <a:buFontTx/>
              <a:buChar char="-"/>
            </a:pPr>
            <a:r>
              <a:rPr lang="en-US" dirty="0" smtClean="0"/>
              <a:t>Crude oil refining - https://www.youtube.com/watch?v=2xzYf8IL_FE</a:t>
            </a:r>
          </a:p>
          <a:p>
            <a:pPr marL="171450" indent="-171450">
              <a:buFontTx/>
              <a:buChar char="-"/>
            </a:pPr>
            <a:r>
              <a:rPr lang="en-US" dirty="0" smtClean="0"/>
              <a:t>Products of combustion - https://www.youtube.com/watch?v=Vca0iuBwpVg</a:t>
            </a:r>
          </a:p>
          <a:p>
            <a:pPr marL="171450" indent="-171450">
              <a:buFontTx/>
              <a:buChar char="-"/>
            </a:pPr>
            <a:r>
              <a:rPr lang="en-US" dirty="0" smtClean="0"/>
              <a:t>Internal combustion engine animation - https://www.youtube.com/watch?v=5tN6eynMMNw</a:t>
            </a:r>
          </a:p>
          <a:p>
            <a:pPr marL="171450" indent="-171450">
              <a:buFontTx/>
              <a:buChar char="-"/>
            </a:pPr>
            <a:r>
              <a:rPr lang="en-US" dirty="0" smtClean="0"/>
              <a:t>3D</a:t>
            </a:r>
            <a:r>
              <a:rPr lang="en-US" baseline="0" dirty="0" smtClean="0"/>
              <a:t> look at internal combustion engine - https://www.youtube.com/watch?v=O9tfIfwlmz8</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7</a:t>
            </a:fld>
            <a:endParaRPr lang="en-US"/>
          </a:p>
        </p:txBody>
      </p:sp>
    </p:spTree>
    <p:extLst>
      <p:ext uri="{BB962C8B-B14F-4D97-AF65-F5344CB8AC3E}">
        <p14:creationId xmlns:p14="http://schemas.microsoft.com/office/powerpoint/2010/main" val="2833228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Resources</a:t>
            </a:r>
          </a:p>
          <a:p>
            <a:r>
              <a:rPr lang="en-US" dirty="0" smtClean="0"/>
              <a:t>- Cellulose</a:t>
            </a:r>
          </a:p>
          <a:p>
            <a:pPr marL="171450" indent="-171450">
              <a:buFontTx/>
              <a:buChar char="-"/>
            </a:pPr>
            <a:r>
              <a:rPr lang="en-US" dirty="0" smtClean="0"/>
              <a:t>How corn ethanol is made</a:t>
            </a:r>
            <a:r>
              <a:rPr lang="en-US" baseline="0" dirty="0" smtClean="0"/>
              <a:t> - https://en.wikipedia.org/wiki/Corn_ethanol; https://www.youtube.com/watch?v=xsROhOMIYdU</a:t>
            </a:r>
          </a:p>
          <a:p>
            <a:pPr marL="171450" indent="-171450">
              <a:buFontTx/>
              <a:buChar char="-"/>
            </a:pPr>
            <a:r>
              <a:rPr lang="en-US" baseline="0" dirty="0" smtClean="0"/>
              <a:t>What becomes of ethanol during combustion - https://www.youtube.com/watch?v=o9XSE_7xn8I</a:t>
            </a: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8</a:t>
            </a:fld>
            <a:endParaRPr lang="en-US"/>
          </a:p>
        </p:txBody>
      </p:sp>
    </p:spTree>
    <p:extLst>
      <p:ext uri="{BB962C8B-B14F-4D97-AF65-F5344CB8AC3E}">
        <p14:creationId xmlns:p14="http://schemas.microsoft.com/office/powerpoint/2010/main" val="1659002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Resources</a:t>
            </a:r>
          </a:p>
          <a:p>
            <a:pPr marL="171450" indent="-171450">
              <a:buFontTx/>
              <a:buChar char="-"/>
            </a:pPr>
            <a:r>
              <a:rPr lang="en-US" dirty="0" smtClean="0"/>
              <a:t>Cellulose in plant material - https://public.ornl.gov/site/gallery/detail.cfm?id=181&amp;topic=&amp;citation=&amp;general=cellulose&amp;restsection=all</a:t>
            </a:r>
          </a:p>
          <a:p>
            <a:pPr marL="171450" indent="-171450">
              <a:buFontTx/>
              <a:buChar char="-"/>
            </a:pPr>
            <a:r>
              <a:rPr lang="en-US" dirty="0" smtClean="0"/>
              <a:t>How plant material is made into ethanol - https://public.ornl.gov/site/gallery/detail.cfm?id=252&amp;topic=&amp;citation=&amp;general=&amp;restsection=</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How plant material is prepared for fermentation - https://www.youtube.com/watch?v=9qwU4T8cOAk</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What becomes of ethanol during combustion - https://www.youtube.com/watch?v=o9XSE_7xn8I</a:t>
            </a:r>
            <a:endParaRPr lang="en-US" dirty="0" smtClean="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A08AAA0C-D38F-4A7A-A758-68A60F3CB57E}" type="slidenum">
              <a:rPr lang="en-US" smtClean="0"/>
              <a:t>9</a:t>
            </a:fld>
            <a:endParaRPr lang="en-US"/>
          </a:p>
        </p:txBody>
      </p:sp>
    </p:spTree>
    <p:extLst>
      <p:ext uri="{BB962C8B-B14F-4D97-AF65-F5344CB8AC3E}">
        <p14:creationId xmlns:p14="http://schemas.microsoft.com/office/powerpoint/2010/main" val="3655482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How fossil fuels form - https://www.youtube.com/watch?v=pvH-h7TzSsE</a:t>
            </a:r>
          </a:p>
          <a:p>
            <a:pPr marL="171450" indent="-171450">
              <a:buFontTx/>
              <a:buChar char="-"/>
            </a:pPr>
            <a:r>
              <a:rPr lang="en-US" dirty="0" smtClean="0"/>
              <a:t>Strip mining - https://www.youtube.com/watch?v=p5RcbPZXUZo</a:t>
            </a:r>
          </a:p>
          <a:p>
            <a:pPr marL="171450" indent="-171450">
              <a:buFontTx/>
              <a:buChar char="-"/>
            </a:pPr>
            <a:r>
              <a:rPr lang="en-US" dirty="0" smtClean="0"/>
              <a:t>Coal power plant - https://www.youtube.com/watch?v=j0e772Vo73k</a:t>
            </a:r>
          </a:p>
          <a:p>
            <a:pPr marL="171450" indent="-171450">
              <a:buFontTx/>
              <a:buChar char="-"/>
            </a:pPr>
            <a:r>
              <a:rPr lang="en-US" dirty="0" smtClean="0"/>
              <a:t>Coal combustion and acid rain - https://www.youtube.com/watch?v=SS9JC8cvZPk</a:t>
            </a:r>
          </a:p>
          <a:p>
            <a:pPr marL="171450" indent="-171450">
              <a:buFontTx/>
              <a:buChar char="-"/>
            </a:pPr>
            <a:r>
              <a:rPr lang="en-US" dirty="0" smtClean="0"/>
              <a:t>How chemical batteries</a:t>
            </a:r>
            <a:r>
              <a:rPr lang="en-US" baseline="0" dirty="0" smtClean="0"/>
              <a:t> work - https://www.youtube.com/watch?v=HlGITf-rhCE</a:t>
            </a:r>
          </a:p>
          <a:p>
            <a:pPr marL="171450" indent="-171450">
              <a:buFontTx/>
              <a:buChar char="-"/>
            </a:pPr>
            <a:r>
              <a:rPr lang="en-US" baseline="0" dirty="0" smtClean="0"/>
              <a:t>How electric car works - https://www.youtube.com/watch?v=MWcmUgKP1GU</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Using natural gas vs coal for electricity use - http://www.powerscorecard.org/tech_detail.cfm?resource_id=6</a:t>
            </a:r>
          </a:p>
        </p:txBody>
      </p:sp>
      <p:sp>
        <p:nvSpPr>
          <p:cNvPr id="4" name="Slide Number Placeholder 3"/>
          <p:cNvSpPr>
            <a:spLocks noGrp="1"/>
          </p:cNvSpPr>
          <p:nvPr>
            <p:ph type="sldNum" sz="quarter" idx="10"/>
          </p:nvPr>
        </p:nvSpPr>
        <p:spPr/>
        <p:txBody>
          <a:bodyPr/>
          <a:lstStyle/>
          <a:p>
            <a:fld id="{A08AAA0C-D38F-4A7A-A758-68A60F3CB57E}" type="slidenum">
              <a:rPr lang="en-US" smtClean="0"/>
              <a:t>10</a:t>
            </a:fld>
            <a:endParaRPr lang="en-US"/>
          </a:p>
        </p:txBody>
      </p:sp>
    </p:spTree>
    <p:extLst>
      <p:ext uri="{BB962C8B-B14F-4D97-AF65-F5344CB8AC3E}">
        <p14:creationId xmlns:p14="http://schemas.microsoft.com/office/powerpoint/2010/main" val="3947192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1345315-3200-45A3-AE83-E7CCC20E4070}"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2899242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345315-3200-45A3-AE83-E7CCC20E4070}"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3957376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345315-3200-45A3-AE83-E7CCC20E4070}"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4154623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345315-3200-45A3-AE83-E7CCC20E4070}"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4197425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345315-3200-45A3-AE83-E7CCC20E4070}"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3772015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1345315-3200-45A3-AE83-E7CCC20E4070}"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2748159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345315-3200-45A3-AE83-E7CCC20E4070}" type="datetimeFigureOut">
              <a:rPr lang="en-US" smtClean="0"/>
              <a:t>5/9/16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1882963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345315-3200-45A3-AE83-E7CCC20E4070}" type="datetimeFigureOut">
              <a:rPr lang="en-US" smtClean="0"/>
              <a:t>5/9/16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6789091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45315-3200-45A3-AE83-E7CCC20E4070}" type="datetimeFigureOut">
              <a:rPr lang="en-US" smtClean="0"/>
              <a:t>5/9/16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2471874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345315-3200-45A3-AE83-E7CCC20E4070}"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2529890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345315-3200-45A3-AE83-E7CCC20E4070}"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20A426-C3A3-4F07-A5A0-B381B455FFB3}" type="slidenum">
              <a:rPr lang="en-US" smtClean="0"/>
              <a:t>‹#›</a:t>
            </a:fld>
            <a:endParaRPr lang="en-US"/>
          </a:p>
        </p:txBody>
      </p:sp>
    </p:spTree>
    <p:extLst>
      <p:ext uri="{BB962C8B-B14F-4D97-AF65-F5344CB8AC3E}">
        <p14:creationId xmlns:p14="http://schemas.microsoft.com/office/powerpoint/2010/main" val="27452870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345315-3200-45A3-AE83-E7CCC20E4070}" type="datetimeFigureOut">
              <a:rPr lang="en-US" smtClean="0"/>
              <a:t>5/9/16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0A426-C3A3-4F07-A5A0-B381B455FFB3}" type="slidenum">
              <a:rPr lang="en-US" smtClean="0"/>
              <a:t>‹#›</a:t>
            </a:fld>
            <a:endParaRPr lang="en-US"/>
          </a:p>
        </p:txBody>
      </p:sp>
    </p:spTree>
    <p:extLst>
      <p:ext uri="{BB962C8B-B14F-4D97-AF65-F5344CB8AC3E}">
        <p14:creationId xmlns:p14="http://schemas.microsoft.com/office/powerpoint/2010/main" val="827074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3681866"/>
          </a:xfrm>
        </p:spPr>
        <p:txBody>
          <a:bodyPr>
            <a:normAutofit/>
          </a:bodyPr>
          <a:lstStyle/>
          <a:p>
            <a:r>
              <a:rPr lang="en-US" dirty="0" smtClean="0"/>
              <a:t>Activity 2</a:t>
            </a:r>
            <a:br>
              <a:rPr lang="en-US" dirty="0" smtClean="0"/>
            </a:br>
            <a:r>
              <a:rPr lang="en-US" dirty="0" smtClean="0"/>
              <a:t>The first look</a:t>
            </a:r>
            <a:br>
              <a:rPr lang="en-US" dirty="0" smtClean="0"/>
            </a:br>
            <a:r>
              <a:rPr lang="en-US" dirty="0" smtClean="0"/>
              <a:t>Where do fuels come from?</a:t>
            </a:r>
            <a:br>
              <a:rPr lang="en-US" dirty="0" smtClean="0"/>
            </a:br>
            <a:endParaRPr lang="en-US" dirty="0"/>
          </a:p>
        </p:txBody>
      </p:sp>
      <p:pic>
        <p:nvPicPr>
          <p:cNvPr id="6" name="Picture 5" descr="Barrel and Oil Pump.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13641" y="4302161"/>
            <a:ext cx="1985127" cy="2129126"/>
          </a:xfrm>
          <a:prstGeom prst="rect">
            <a:avLst/>
          </a:prstGeom>
        </p:spPr>
      </p:pic>
      <p:pic>
        <p:nvPicPr>
          <p:cNvPr id="3" name="Picture 2" descr="WI-Energy-Institute_4c_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4380" y="5257353"/>
            <a:ext cx="2768764" cy="1371531"/>
          </a:xfrm>
          <a:prstGeom prst="rect">
            <a:avLst/>
          </a:prstGeom>
        </p:spPr>
      </p:pic>
    </p:spTree>
    <p:extLst>
      <p:ext uri="{BB962C8B-B14F-4D97-AF65-F5344CB8AC3E}">
        <p14:creationId xmlns:p14="http://schemas.microsoft.com/office/powerpoint/2010/main" val="10524851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Electricity from coal</a:t>
            </a:r>
            <a:endParaRPr lang="en-US" dirty="0"/>
          </a:p>
        </p:txBody>
      </p:sp>
      <p:sp>
        <p:nvSpPr>
          <p:cNvPr id="3" name="Content Placeholder 2"/>
          <p:cNvSpPr>
            <a:spLocks noGrp="1"/>
          </p:cNvSpPr>
          <p:nvPr>
            <p:ph idx="1"/>
          </p:nvPr>
        </p:nvSpPr>
        <p:spPr/>
        <p:txBody>
          <a:bodyPr/>
          <a:lstStyle/>
          <a:p>
            <a:r>
              <a:rPr lang="en-US" dirty="0" smtClean="0"/>
              <a:t>Mining coal</a:t>
            </a:r>
          </a:p>
          <a:p>
            <a:r>
              <a:rPr lang="en-US" dirty="0" smtClean="0"/>
              <a:t>Combusting the coal in a power plant to produce electricity</a:t>
            </a:r>
          </a:p>
          <a:p>
            <a:r>
              <a:rPr lang="en-US" dirty="0" smtClean="0"/>
              <a:t>Charging a vehicle battery</a:t>
            </a:r>
          </a:p>
          <a:p>
            <a:pPr marL="0" indent="0">
              <a:buNone/>
            </a:pPr>
            <a:endParaRPr lang="en-US" dirty="0"/>
          </a:p>
        </p:txBody>
      </p:sp>
      <p:pic>
        <p:nvPicPr>
          <p:cNvPr id="4" name="Picture 3" descr="coal-471903_960_72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5150" y="3548334"/>
            <a:ext cx="4510807" cy="3016602"/>
          </a:xfrm>
          <a:prstGeom prst="rect">
            <a:avLst/>
          </a:prstGeom>
        </p:spPr>
      </p:pic>
    </p:spTree>
    <p:extLst>
      <p:ext uri="{BB962C8B-B14F-4D97-AF65-F5344CB8AC3E}">
        <p14:creationId xmlns:p14="http://schemas.microsoft.com/office/powerpoint/2010/main" val="3621920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Electricity from natural gas</a:t>
            </a:r>
            <a:endParaRPr lang="en-US" dirty="0"/>
          </a:p>
        </p:txBody>
      </p:sp>
      <p:sp>
        <p:nvSpPr>
          <p:cNvPr id="3" name="Content Placeholder 2"/>
          <p:cNvSpPr>
            <a:spLocks noGrp="1"/>
          </p:cNvSpPr>
          <p:nvPr>
            <p:ph idx="1"/>
          </p:nvPr>
        </p:nvSpPr>
        <p:spPr/>
        <p:txBody>
          <a:bodyPr/>
          <a:lstStyle/>
          <a:p>
            <a:r>
              <a:rPr lang="en-US" dirty="0" smtClean="0"/>
              <a:t>Extracting natural gas</a:t>
            </a:r>
          </a:p>
          <a:p>
            <a:r>
              <a:rPr lang="en-US" dirty="0" smtClean="0"/>
              <a:t>Combusting the natural gas in a power plant to produce electricity</a:t>
            </a:r>
          </a:p>
          <a:p>
            <a:r>
              <a:rPr lang="en-US" dirty="0" smtClean="0"/>
              <a:t>Charging a vehicle battery</a:t>
            </a:r>
          </a:p>
          <a:p>
            <a:pPr marL="0" indent="0">
              <a:buNone/>
            </a:pPr>
            <a:endParaRPr lang="en-US" dirty="0"/>
          </a:p>
        </p:txBody>
      </p:sp>
      <p:pic>
        <p:nvPicPr>
          <p:cNvPr id="4" name="Picture 3" descr="Barrel.ai"/>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14702" y="3113804"/>
            <a:ext cx="2119896" cy="3329022"/>
          </a:xfrm>
          <a:prstGeom prst="rect">
            <a:avLst/>
          </a:prstGeom>
        </p:spPr>
      </p:pic>
    </p:spTree>
    <p:extLst>
      <p:ext uri="{BB962C8B-B14F-4D97-AF65-F5344CB8AC3E}">
        <p14:creationId xmlns:p14="http://schemas.microsoft.com/office/powerpoint/2010/main" val="38242796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Hydroelectricity</a:t>
            </a:r>
            <a:endParaRPr lang="en-US" dirty="0"/>
          </a:p>
        </p:txBody>
      </p:sp>
      <p:sp>
        <p:nvSpPr>
          <p:cNvPr id="3" name="Content Placeholder 2"/>
          <p:cNvSpPr>
            <a:spLocks noGrp="1"/>
          </p:cNvSpPr>
          <p:nvPr>
            <p:ph idx="1"/>
          </p:nvPr>
        </p:nvSpPr>
        <p:spPr/>
        <p:txBody>
          <a:bodyPr/>
          <a:lstStyle/>
          <a:p>
            <a:r>
              <a:rPr lang="en-US" dirty="0" smtClean="0"/>
              <a:t>Using falling water in a power plant to produce electricity</a:t>
            </a:r>
          </a:p>
          <a:p>
            <a:r>
              <a:rPr lang="en-US" dirty="0" smtClean="0"/>
              <a:t>Charging a vehicle battery</a:t>
            </a:r>
            <a:endParaRPr lang="en-US" dirty="0"/>
          </a:p>
        </p:txBody>
      </p:sp>
      <p:pic>
        <p:nvPicPr>
          <p:cNvPr id="4" name="Picture 3" descr="dam-929406_960_72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2043" y="3336907"/>
            <a:ext cx="4823726" cy="3215817"/>
          </a:xfrm>
          <a:prstGeom prst="rect">
            <a:avLst/>
          </a:prstGeom>
        </p:spPr>
      </p:pic>
    </p:spTree>
    <p:extLst>
      <p:ext uri="{BB962C8B-B14F-4D97-AF65-F5344CB8AC3E}">
        <p14:creationId xmlns:p14="http://schemas.microsoft.com/office/powerpoint/2010/main" val="2361148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move vehicles?</a:t>
            </a:r>
            <a:endParaRPr lang="en-US" dirty="0"/>
          </a:p>
        </p:txBody>
      </p:sp>
      <p:sp>
        <p:nvSpPr>
          <p:cNvPr id="3" name="Content Placeholder 2"/>
          <p:cNvSpPr>
            <a:spLocks noGrp="1"/>
          </p:cNvSpPr>
          <p:nvPr>
            <p:ph idx="1"/>
          </p:nvPr>
        </p:nvSpPr>
        <p:spPr/>
        <p:txBody>
          <a:bodyPr/>
          <a:lstStyle/>
          <a:p>
            <a:pPr marL="0" indent="0">
              <a:buNone/>
            </a:pPr>
            <a:r>
              <a:rPr lang="en-US" dirty="0" smtClean="0"/>
              <a:t>  </a:t>
            </a:r>
          </a:p>
        </p:txBody>
      </p:sp>
      <p:graphicFrame>
        <p:nvGraphicFramePr>
          <p:cNvPr id="12" name="Table 11"/>
          <p:cNvGraphicFramePr>
            <a:graphicFrameLocks noGrp="1"/>
          </p:cNvGraphicFramePr>
          <p:nvPr>
            <p:extLst>
              <p:ext uri="{D42A27DB-BD31-4B8C-83A1-F6EECF244321}">
                <p14:modId xmlns:p14="http://schemas.microsoft.com/office/powerpoint/2010/main" val="893808568"/>
              </p:ext>
            </p:extLst>
          </p:nvPr>
        </p:nvGraphicFramePr>
        <p:xfrm>
          <a:off x="1184549" y="2168008"/>
          <a:ext cx="9598508" cy="3522315"/>
        </p:xfrm>
        <a:graphic>
          <a:graphicData uri="http://schemas.openxmlformats.org/drawingml/2006/table">
            <a:tbl>
              <a:tblPr firstRow="1" bandRow="1">
                <a:tableStyleId>{5C22544A-7EE6-4342-B048-85BDC9FD1C3A}</a:tableStyleId>
              </a:tblPr>
              <a:tblGrid>
                <a:gridCol w="2029251"/>
                <a:gridCol w="1825138"/>
                <a:gridCol w="1939682"/>
                <a:gridCol w="1889731"/>
                <a:gridCol w="1914706"/>
              </a:tblGrid>
              <a:tr h="704463">
                <a:tc>
                  <a:txBody>
                    <a:bodyPr/>
                    <a:lstStyle/>
                    <a:p>
                      <a:r>
                        <a:rPr lang="en-US" sz="2400" dirty="0" smtClean="0"/>
                        <a:t>Cars/trucks</a:t>
                      </a:r>
                      <a:endParaRPr lang="en-US" sz="2400" dirty="0"/>
                    </a:p>
                  </a:txBody>
                  <a:tcPr/>
                </a:tc>
                <a:tc>
                  <a:txBody>
                    <a:bodyPr/>
                    <a:lstStyle/>
                    <a:p>
                      <a:r>
                        <a:rPr lang="en-US" sz="2400" dirty="0" smtClean="0"/>
                        <a:t>Trains</a:t>
                      </a:r>
                      <a:endParaRPr lang="en-US" sz="2400" dirty="0"/>
                    </a:p>
                  </a:txBody>
                  <a:tcPr/>
                </a:tc>
                <a:tc>
                  <a:txBody>
                    <a:bodyPr/>
                    <a:lstStyle/>
                    <a:p>
                      <a:r>
                        <a:rPr lang="en-US" sz="2400" dirty="0" smtClean="0"/>
                        <a:t>Buses</a:t>
                      </a:r>
                      <a:endParaRPr lang="en-US" sz="2400" dirty="0"/>
                    </a:p>
                  </a:txBody>
                  <a:tcPr/>
                </a:tc>
                <a:tc>
                  <a:txBody>
                    <a:bodyPr/>
                    <a:lstStyle/>
                    <a:p>
                      <a:r>
                        <a:rPr lang="en-US" sz="2400" dirty="0" smtClean="0"/>
                        <a:t>Boats</a:t>
                      </a:r>
                      <a:endParaRPr lang="en-US" sz="2400" dirty="0"/>
                    </a:p>
                  </a:txBody>
                  <a:tcPr/>
                </a:tc>
                <a:tc>
                  <a:txBody>
                    <a:bodyPr/>
                    <a:lstStyle/>
                    <a:p>
                      <a:r>
                        <a:rPr lang="en-US" sz="2400" dirty="0" smtClean="0"/>
                        <a:t>Planes</a:t>
                      </a:r>
                      <a:endParaRPr lang="en-US" sz="2400" dirty="0"/>
                    </a:p>
                  </a:txBody>
                  <a:tcPr/>
                </a:tc>
              </a:tr>
              <a:tr h="704463">
                <a:tc>
                  <a:txBody>
                    <a:bodyPr/>
                    <a:lstStyle/>
                    <a:p>
                      <a:endParaRPr lang="en-US" sz="2400" dirty="0" smtClean="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r>
              <a:tr h="704463">
                <a:tc>
                  <a:txBody>
                    <a:bodyPr/>
                    <a:lstStyle/>
                    <a:p>
                      <a:endParaRPr lang="en-US" sz="2400" dirty="0"/>
                    </a:p>
                  </a:txBody>
                  <a:tcPr/>
                </a:tc>
                <a:tc>
                  <a:txBody>
                    <a:bodyPr/>
                    <a:lstStyle/>
                    <a:p>
                      <a:endParaRPr lang="en-US" sz="2400" dirty="0"/>
                    </a:p>
                  </a:txBody>
                  <a:tcPr/>
                </a:tc>
                <a:tc>
                  <a:txBody>
                    <a:bodyPr/>
                    <a:lstStyle/>
                    <a:p>
                      <a:endParaRPr lang="en-US" sz="2400" dirty="0" smtClean="0"/>
                    </a:p>
                  </a:txBody>
                  <a:tcPr/>
                </a:tc>
                <a:tc>
                  <a:txBody>
                    <a:bodyPr/>
                    <a:lstStyle/>
                    <a:p>
                      <a:endParaRPr lang="en-US" sz="2400" dirty="0"/>
                    </a:p>
                  </a:txBody>
                  <a:tcPr/>
                </a:tc>
                <a:tc>
                  <a:txBody>
                    <a:bodyPr/>
                    <a:lstStyle/>
                    <a:p>
                      <a:endParaRPr lang="en-US" sz="2400"/>
                    </a:p>
                  </a:txBody>
                  <a:tcPr/>
                </a:tc>
              </a:tr>
              <a:tr h="704463">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a:p>
                  </a:txBody>
                  <a:tcPr/>
                </a:tc>
                <a:tc>
                  <a:txBody>
                    <a:bodyPr/>
                    <a:lstStyle/>
                    <a:p>
                      <a:endParaRPr lang="en-US" sz="2400"/>
                    </a:p>
                  </a:txBody>
                  <a:tcPr/>
                </a:tc>
              </a:tr>
              <a:tr h="704463">
                <a:tc>
                  <a:txBody>
                    <a:bodyPr/>
                    <a:lstStyle/>
                    <a:p>
                      <a:endParaRPr lang="en-US" sz="2400"/>
                    </a:p>
                  </a:txBody>
                  <a:tcPr/>
                </a:tc>
                <a:tc>
                  <a:txBody>
                    <a:bodyPr/>
                    <a:lstStyle/>
                    <a:p>
                      <a:endParaRPr lang="en-US" sz="240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r>
            </a:tbl>
          </a:graphicData>
        </a:graphic>
      </p:graphicFrame>
    </p:spTree>
    <p:extLst>
      <p:ext uri="{BB962C8B-B14F-4D97-AF65-F5344CB8AC3E}">
        <p14:creationId xmlns:p14="http://schemas.microsoft.com/office/powerpoint/2010/main" val="2659075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move vehicles?</a:t>
            </a:r>
            <a:endParaRPr lang="en-US" dirty="0"/>
          </a:p>
        </p:txBody>
      </p:sp>
      <p:sp>
        <p:nvSpPr>
          <p:cNvPr id="3" name="Content Placeholder 2"/>
          <p:cNvSpPr>
            <a:spLocks noGrp="1"/>
          </p:cNvSpPr>
          <p:nvPr>
            <p:ph idx="1"/>
          </p:nvPr>
        </p:nvSpPr>
        <p:spPr/>
        <p:txBody>
          <a:bodyPr/>
          <a:lstStyle/>
          <a:p>
            <a:pPr marL="0" indent="0">
              <a:buNone/>
            </a:pPr>
            <a:r>
              <a:rPr lang="en-US" dirty="0" smtClean="0"/>
              <a:t>  </a:t>
            </a:r>
          </a:p>
        </p:txBody>
      </p:sp>
      <p:graphicFrame>
        <p:nvGraphicFramePr>
          <p:cNvPr id="12" name="Table 11"/>
          <p:cNvGraphicFramePr>
            <a:graphicFrameLocks noGrp="1"/>
          </p:cNvGraphicFramePr>
          <p:nvPr>
            <p:extLst>
              <p:ext uri="{D42A27DB-BD31-4B8C-83A1-F6EECF244321}">
                <p14:modId xmlns:p14="http://schemas.microsoft.com/office/powerpoint/2010/main" val="4182926358"/>
              </p:ext>
            </p:extLst>
          </p:nvPr>
        </p:nvGraphicFramePr>
        <p:xfrm>
          <a:off x="1038009" y="1965971"/>
          <a:ext cx="9610718" cy="3675507"/>
        </p:xfrm>
        <a:graphic>
          <a:graphicData uri="http://schemas.openxmlformats.org/drawingml/2006/table">
            <a:tbl>
              <a:tblPr firstRow="1" bandRow="1">
                <a:tableStyleId>{5C22544A-7EE6-4342-B048-85BDC9FD1C3A}</a:tableStyleId>
              </a:tblPr>
              <a:tblGrid>
                <a:gridCol w="2031832"/>
                <a:gridCol w="1827459"/>
                <a:gridCol w="1942149"/>
                <a:gridCol w="1892136"/>
                <a:gridCol w="1917142"/>
              </a:tblGrid>
              <a:tr h="633708">
                <a:tc>
                  <a:txBody>
                    <a:bodyPr/>
                    <a:lstStyle/>
                    <a:p>
                      <a:r>
                        <a:rPr lang="en-US" sz="2400" dirty="0" smtClean="0"/>
                        <a:t>Cars/trucks</a:t>
                      </a:r>
                      <a:endParaRPr lang="en-US" sz="2400" dirty="0"/>
                    </a:p>
                  </a:txBody>
                  <a:tcPr/>
                </a:tc>
                <a:tc>
                  <a:txBody>
                    <a:bodyPr/>
                    <a:lstStyle/>
                    <a:p>
                      <a:r>
                        <a:rPr lang="en-US" sz="2400" dirty="0" smtClean="0"/>
                        <a:t>Trains</a:t>
                      </a:r>
                      <a:endParaRPr lang="en-US" sz="2400" dirty="0"/>
                    </a:p>
                  </a:txBody>
                  <a:tcPr/>
                </a:tc>
                <a:tc>
                  <a:txBody>
                    <a:bodyPr/>
                    <a:lstStyle/>
                    <a:p>
                      <a:r>
                        <a:rPr lang="en-US" sz="2400" dirty="0" smtClean="0"/>
                        <a:t>Buses</a:t>
                      </a:r>
                      <a:endParaRPr lang="en-US" sz="2400" dirty="0"/>
                    </a:p>
                  </a:txBody>
                  <a:tcPr/>
                </a:tc>
                <a:tc>
                  <a:txBody>
                    <a:bodyPr/>
                    <a:lstStyle/>
                    <a:p>
                      <a:r>
                        <a:rPr lang="en-US" sz="2400" dirty="0" smtClean="0"/>
                        <a:t>Boats</a:t>
                      </a:r>
                      <a:endParaRPr lang="en-US" sz="2400" dirty="0"/>
                    </a:p>
                  </a:txBody>
                  <a:tcPr/>
                </a:tc>
                <a:tc>
                  <a:txBody>
                    <a:bodyPr/>
                    <a:lstStyle/>
                    <a:p>
                      <a:r>
                        <a:rPr lang="en-US" sz="2400" dirty="0" smtClean="0"/>
                        <a:t>Planes</a:t>
                      </a:r>
                      <a:endParaRPr lang="en-US" sz="2400" dirty="0"/>
                    </a:p>
                  </a:txBody>
                  <a:tcPr/>
                </a:tc>
              </a:tr>
              <a:tr h="1140675">
                <a:tc>
                  <a:txBody>
                    <a:bodyPr/>
                    <a:lstStyle/>
                    <a:p>
                      <a:r>
                        <a:rPr lang="en-US" sz="2400" dirty="0" smtClean="0"/>
                        <a:t>Gasoline/ diesel</a:t>
                      </a:r>
                    </a:p>
                  </a:txBody>
                  <a:tcPr/>
                </a:tc>
                <a:tc>
                  <a:txBody>
                    <a:bodyPr/>
                    <a:lstStyle/>
                    <a:p>
                      <a:r>
                        <a:rPr lang="en-US" sz="2400" dirty="0" smtClean="0"/>
                        <a:t>Electricity</a:t>
                      </a:r>
                      <a:endParaRPr lang="en-US" sz="2400" dirty="0"/>
                    </a:p>
                  </a:txBody>
                  <a:tcPr/>
                </a:tc>
                <a:tc>
                  <a:txBody>
                    <a:bodyPr/>
                    <a:lstStyle/>
                    <a:p>
                      <a:r>
                        <a:rPr lang="en-US" sz="2400" dirty="0" smtClean="0"/>
                        <a:t>Diesel</a:t>
                      </a:r>
                      <a:endParaRPr lang="en-US" sz="2400" dirty="0"/>
                    </a:p>
                  </a:txBody>
                  <a:tcPr/>
                </a:tc>
                <a:tc>
                  <a:txBody>
                    <a:bodyPr/>
                    <a:lstStyle/>
                    <a:p>
                      <a:r>
                        <a:rPr lang="en-US" sz="2400" dirty="0" smtClean="0"/>
                        <a:t>Bunker fuel</a:t>
                      </a:r>
                      <a:endParaRPr lang="en-US" sz="2400" dirty="0"/>
                    </a:p>
                  </a:txBody>
                  <a:tcPr/>
                </a:tc>
                <a:tc>
                  <a:txBody>
                    <a:bodyPr/>
                    <a:lstStyle/>
                    <a:p>
                      <a:r>
                        <a:rPr lang="en-US" sz="2400" dirty="0" smtClean="0"/>
                        <a:t>Jet fuel</a:t>
                      </a:r>
                      <a:endParaRPr lang="en-US" sz="2400" dirty="0"/>
                    </a:p>
                  </a:txBody>
                  <a:tcPr/>
                </a:tc>
              </a:tr>
              <a:tr h="633708">
                <a:tc>
                  <a:txBody>
                    <a:bodyPr/>
                    <a:lstStyle/>
                    <a:p>
                      <a:r>
                        <a:rPr lang="en-US" sz="2400" dirty="0" smtClean="0"/>
                        <a:t>Ethanol</a:t>
                      </a:r>
                      <a:endParaRPr lang="en-US" sz="2400" dirty="0"/>
                    </a:p>
                  </a:txBody>
                  <a:tcPr/>
                </a:tc>
                <a:tc>
                  <a:txBody>
                    <a:bodyPr/>
                    <a:lstStyle/>
                    <a:p>
                      <a:r>
                        <a:rPr lang="en-US" sz="2400" dirty="0" smtClean="0"/>
                        <a:t>Diesel</a:t>
                      </a:r>
                      <a:endParaRPr lang="en-US" sz="2400" dirty="0"/>
                    </a:p>
                  </a:txBody>
                  <a:tcPr/>
                </a:tc>
                <a:tc>
                  <a:txBody>
                    <a:bodyPr/>
                    <a:lstStyle/>
                    <a:p>
                      <a:r>
                        <a:rPr lang="en-US" sz="2400" dirty="0" smtClean="0"/>
                        <a:t>Biodiesel</a:t>
                      </a:r>
                    </a:p>
                  </a:txBody>
                  <a:tcPr/>
                </a:tc>
                <a:tc>
                  <a:txBody>
                    <a:bodyPr/>
                    <a:lstStyle/>
                    <a:p>
                      <a:r>
                        <a:rPr lang="en-US" sz="2400" dirty="0" smtClean="0"/>
                        <a:t>Diesel</a:t>
                      </a:r>
                      <a:endParaRPr lang="en-US" sz="2400" dirty="0"/>
                    </a:p>
                  </a:txBody>
                  <a:tcPr/>
                </a:tc>
                <a:tc>
                  <a:txBody>
                    <a:bodyPr/>
                    <a:lstStyle/>
                    <a:p>
                      <a:endParaRPr lang="en-US" sz="2400"/>
                    </a:p>
                  </a:txBody>
                  <a:tcPr/>
                </a:tc>
              </a:tr>
              <a:tr h="633708">
                <a:tc>
                  <a:txBody>
                    <a:bodyPr/>
                    <a:lstStyle/>
                    <a:p>
                      <a:r>
                        <a:rPr lang="en-US" sz="2400" dirty="0" smtClean="0"/>
                        <a:t>Electricity</a:t>
                      </a:r>
                      <a:endParaRPr lang="en-US" sz="2400" dirty="0"/>
                    </a:p>
                  </a:txBody>
                  <a:tcPr/>
                </a:tc>
                <a:tc>
                  <a:txBody>
                    <a:bodyPr/>
                    <a:lstStyle/>
                    <a:p>
                      <a:endParaRPr lang="en-US" sz="2400" dirty="0"/>
                    </a:p>
                  </a:txBody>
                  <a:tcPr/>
                </a:tc>
                <a:tc>
                  <a:txBody>
                    <a:bodyPr/>
                    <a:lstStyle/>
                    <a:p>
                      <a:r>
                        <a:rPr lang="en-US" sz="2400" dirty="0" smtClean="0"/>
                        <a:t>Electricity</a:t>
                      </a:r>
                      <a:endParaRPr lang="en-US" sz="2400" dirty="0"/>
                    </a:p>
                  </a:txBody>
                  <a:tcPr/>
                </a:tc>
                <a:tc>
                  <a:txBody>
                    <a:bodyPr/>
                    <a:lstStyle/>
                    <a:p>
                      <a:endParaRPr lang="en-US" sz="2400"/>
                    </a:p>
                  </a:txBody>
                  <a:tcPr/>
                </a:tc>
                <a:tc>
                  <a:txBody>
                    <a:bodyPr/>
                    <a:lstStyle/>
                    <a:p>
                      <a:endParaRPr lang="en-US" sz="2400"/>
                    </a:p>
                  </a:txBody>
                  <a:tcPr/>
                </a:tc>
              </a:tr>
              <a:tr h="633708">
                <a:tc>
                  <a:txBody>
                    <a:bodyPr/>
                    <a:lstStyle/>
                    <a:p>
                      <a:endParaRPr lang="en-US" sz="2400"/>
                    </a:p>
                  </a:txBody>
                  <a:tcPr/>
                </a:tc>
                <a:tc>
                  <a:txBody>
                    <a:bodyPr/>
                    <a:lstStyle/>
                    <a:p>
                      <a:endParaRPr lang="en-US" sz="2400"/>
                    </a:p>
                  </a:txBody>
                  <a:tcPr/>
                </a:tc>
                <a:tc>
                  <a:txBody>
                    <a:bodyPr/>
                    <a:lstStyle/>
                    <a:p>
                      <a:r>
                        <a:rPr lang="en-US" sz="2400" dirty="0" smtClean="0"/>
                        <a:t>Natural gas</a:t>
                      </a:r>
                      <a:endParaRPr lang="en-US" sz="2400" dirty="0"/>
                    </a:p>
                  </a:txBody>
                  <a:tcPr/>
                </a:tc>
                <a:tc>
                  <a:txBody>
                    <a:bodyPr/>
                    <a:lstStyle/>
                    <a:p>
                      <a:endParaRPr lang="en-US" sz="2400" dirty="0"/>
                    </a:p>
                  </a:txBody>
                  <a:tcPr/>
                </a:tc>
                <a:tc>
                  <a:txBody>
                    <a:bodyPr/>
                    <a:lstStyle/>
                    <a:p>
                      <a:endParaRPr lang="en-US" sz="2400" dirty="0"/>
                    </a:p>
                  </a:txBody>
                  <a:tcPr/>
                </a:tc>
              </a:tr>
            </a:tbl>
          </a:graphicData>
        </a:graphic>
      </p:graphicFrame>
    </p:spTree>
    <p:extLst>
      <p:ext uri="{BB962C8B-B14F-4D97-AF65-F5344CB8AC3E}">
        <p14:creationId xmlns:p14="http://schemas.microsoft.com/office/powerpoint/2010/main" val="1922480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move vehicles?  The energy transformations of transportation</a:t>
            </a:r>
            <a:endParaRPr lang="en-US" dirty="0"/>
          </a:p>
        </p:txBody>
      </p:sp>
      <p:sp>
        <p:nvSpPr>
          <p:cNvPr id="3" name="Content Placeholder 2"/>
          <p:cNvSpPr>
            <a:spLocks noGrp="1"/>
          </p:cNvSpPr>
          <p:nvPr>
            <p:ph idx="1"/>
          </p:nvPr>
        </p:nvSpPr>
        <p:spPr>
          <a:xfrm>
            <a:off x="838200" y="1564368"/>
            <a:ext cx="10515600" cy="4351338"/>
          </a:xfrm>
        </p:spPr>
        <p:txBody>
          <a:bodyPr/>
          <a:lstStyle/>
          <a:p>
            <a:pPr marL="0" indent="0">
              <a:buNone/>
            </a:pPr>
            <a:r>
              <a:rPr lang="en-US" dirty="0" smtClean="0"/>
              <a:t>  </a:t>
            </a:r>
          </a:p>
        </p:txBody>
      </p:sp>
      <p:pic>
        <p:nvPicPr>
          <p:cNvPr id="12" name="Picture 11" descr="Flow Chart 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6992" y="1799362"/>
            <a:ext cx="6058016" cy="4814668"/>
          </a:xfrm>
          <a:prstGeom prst="rect">
            <a:avLst/>
          </a:prstGeom>
        </p:spPr>
      </p:pic>
    </p:spTree>
    <p:extLst>
      <p:ext uri="{BB962C8B-B14F-4D97-AF65-F5344CB8AC3E}">
        <p14:creationId xmlns:p14="http://schemas.microsoft.com/office/powerpoint/2010/main" val="3156477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a:t>
            </a:r>
            <a:r>
              <a:rPr lang="en-US" dirty="0"/>
              <a:t>fuels </a:t>
            </a:r>
            <a:r>
              <a:rPr lang="en-US" dirty="0" smtClean="0"/>
              <a:t>can we use </a:t>
            </a:r>
            <a:r>
              <a:rPr lang="en-US" dirty="0"/>
              <a:t>in a sustainable </a:t>
            </a:r>
            <a:r>
              <a:rPr lang="en-US" dirty="0" smtClean="0"/>
              <a:t>way?</a:t>
            </a:r>
            <a:endParaRPr lang="en-US" dirty="0"/>
          </a:p>
        </p:txBody>
      </p:sp>
      <p:sp>
        <p:nvSpPr>
          <p:cNvPr id="3" name="Content Placeholder 2"/>
          <p:cNvSpPr>
            <a:spLocks noGrp="1"/>
          </p:cNvSpPr>
          <p:nvPr>
            <p:ph idx="1"/>
          </p:nvPr>
        </p:nvSpPr>
        <p:spPr/>
        <p:txBody>
          <a:bodyPr/>
          <a:lstStyle/>
          <a:p>
            <a:pPr marL="0" indent="0">
              <a:buNone/>
            </a:pPr>
            <a:r>
              <a:rPr lang="en-US" dirty="0" smtClean="0"/>
              <a:t>To answer this, we need to understand:</a:t>
            </a:r>
          </a:p>
          <a:p>
            <a:pPr marL="0" indent="0">
              <a:buNone/>
            </a:pPr>
            <a:endParaRPr lang="en-US" dirty="0" smtClean="0"/>
          </a:p>
          <a:p>
            <a:r>
              <a:rPr lang="en-US" dirty="0" smtClean="0"/>
              <a:t>Where the fuels come from</a:t>
            </a:r>
          </a:p>
          <a:p>
            <a:r>
              <a:rPr lang="en-US" dirty="0" smtClean="0"/>
              <a:t>What becomes of them when we use them</a:t>
            </a:r>
          </a:p>
          <a:p>
            <a:r>
              <a:rPr lang="en-US" dirty="0" smtClean="0"/>
              <a:t>How their production and use effect the environment</a:t>
            </a:r>
          </a:p>
          <a:p>
            <a:r>
              <a:rPr lang="en-US" dirty="0" smtClean="0"/>
              <a:t>How much they cost and how much of each is available</a:t>
            </a:r>
            <a:endParaRPr lang="en-US" dirty="0"/>
          </a:p>
        </p:txBody>
      </p:sp>
    </p:spTree>
    <p:extLst>
      <p:ext uri="{BB962C8B-B14F-4D97-AF65-F5344CB8AC3E}">
        <p14:creationId xmlns:p14="http://schemas.microsoft.com/office/powerpoint/2010/main" val="2875012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fuels and power sources for transportation</a:t>
            </a:r>
            <a:endParaRPr lang="en-US" dirty="0"/>
          </a:p>
        </p:txBody>
      </p:sp>
      <p:sp>
        <p:nvSpPr>
          <p:cNvPr id="3" name="Content Placeholder 2"/>
          <p:cNvSpPr>
            <a:spLocks noGrp="1"/>
          </p:cNvSpPr>
          <p:nvPr>
            <p:ph idx="1"/>
          </p:nvPr>
        </p:nvSpPr>
        <p:spPr>
          <a:xfrm>
            <a:off x="838200" y="2429988"/>
            <a:ext cx="10515600" cy="3746975"/>
          </a:xfrm>
        </p:spPr>
        <p:txBody>
          <a:bodyPr>
            <a:normAutofit/>
          </a:bodyPr>
          <a:lstStyle/>
          <a:p>
            <a:pPr marL="234950" lvl="1"/>
            <a:r>
              <a:rPr lang="en-US" sz="2800" dirty="0" smtClean="0"/>
              <a:t>Ethanol </a:t>
            </a:r>
            <a:r>
              <a:rPr lang="en-US" sz="2800" dirty="0"/>
              <a:t>– cellulosic and grain</a:t>
            </a:r>
          </a:p>
          <a:p>
            <a:pPr marL="234950" lvl="1"/>
            <a:r>
              <a:rPr lang="en-US" sz="2800" dirty="0"/>
              <a:t>Gasoline</a:t>
            </a:r>
          </a:p>
          <a:p>
            <a:pPr marL="234950" lvl="1"/>
            <a:r>
              <a:rPr lang="en-US" sz="2800" dirty="0"/>
              <a:t>Electricity from coal</a:t>
            </a:r>
          </a:p>
          <a:p>
            <a:pPr marL="234950" lvl="1"/>
            <a:r>
              <a:rPr lang="en-US" sz="2800" dirty="0"/>
              <a:t>Electricity from natural gas</a:t>
            </a:r>
          </a:p>
          <a:p>
            <a:pPr marL="234950" lvl="1"/>
            <a:r>
              <a:rPr lang="en-US" sz="2800" dirty="0"/>
              <a:t>Hydroelectricity</a:t>
            </a:r>
          </a:p>
        </p:txBody>
      </p:sp>
    </p:spTree>
    <p:extLst>
      <p:ext uri="{BB962C8B-B14F-4D97-AF65-F5344CB8AC3E}">
        <p14:creationId xmlns:p14="http://schemas.microsoft.com/office/powerpoint/2010/main" val="53911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Gasoline production and use</a:t>
            </a:r>
            <a:endParaRPr lang="en-US" dirty="0"/>
          </a:p>
        </p:txBody>
      </p:sp>
      <p:sp>
        <p:nvSpPr>
          <p:cNvPr id="3" name="Content Placeholder 2"/>
          <p:cNvSpPr>
            <a:spLocks noGrp="1"/>
          </p:cNvSpPr>
          <p:nvPr>
            <p:ph idx="1"/>
          </p:nvPr>
        </p:nvSpPr>
        <p:spPr/>
        <p:txBody>
          <a:bodyPr/>
          <a:lstStyle/>
          <a:p>
            <a:r>
              <a:rPr lang="en-US" dirty="0" smtClean="0"/>
              <a:t>Extraction of crude oil</a:t>
            </a:r>
          </a:p>
          <a:p>
            <a:r>
              <a:rPr lang="en-US" dirty="0" smtClean="0"/>
              <a:t>Refining oil into different components including gasoline, diesel, and jet fuel</a:t>
            </a:r>
          </a:p>
          <a:p>
            <a:r>
              <a:rPr lang="en-US" dirty="0" smtClean="0"/>
              <a:t>Combusting fuel in engines</a:t>
            </a:r>
            <a:endParaRPr lang="en-US" dirty="0"/>
          </a:p>
        </p:txBody>
      </p:sp>
      <p:pic>
        <p:nvPicPr>
          <p:cNvPr id="5" name="Picture 4" descr="Barrel and Oil Pump.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2762" y="3897556"/>
            <a:ext cx="2137473" cy="2292522"/>
          </a:xfrm>
          <a:prstGeom prst="rect">
            <a:avLst/>
          </a:prstGeom>
        </p:spPr>
      </p:pic>
    </p:spTree>
    <p:extLst>
      <p:ext uri="{BB962C8B-B14F-4D97-AF65-F5344CB8AC3E}">
        <p14:creationId xmlns:p14="http://schemas.microsoft.com/office/powerpoint/2010/main" val="2827613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Ethanol from grain</a:t>
            </a:r>
            <a:endParaRPr lang="en-US" dirty="0"/>
          </a:p>
        </p:txBody>
      </p:sp>
      <p:sp>
        <p:nvSpPr>
          <p:cNvPr id="3" name="Content Placeholder 2"/>
          <p:cNvSpPr>
            <a:spLocks noGrp="1"/>
          </p:cNvSpPr>
          <p:nvPr>
            <p:ph idx="1"/>
          </p:nvPr>
        </p:nvSpPr>
        <p:spPr/>
        <p:txBody>
          <a:bodyPr/>
          <a:lstStyle/>
          <a:p>
            <a:r>
              <a:rPr lang="en-US" dirty="0" smtClean="0"/>
              <a:t>Growing and harvesting grain (usually corn)</a:t>
            </a:r>
          </a:p>
          <a:p>
            <a:r>
              <a:rPr lang="en-US" dirty="0" smtClean="0"/>
              <a:t>Fermenting the grain starch to produce ethanol</a:t>
            </a:r>
          </a:p>
          <a:p>
            <a:r>
              <a:rPr lang="en-US" dirty="0" smtClean="0"/>
              <a:t>Distilling/purifying the ethanol</a:t>
            </a:r>
          </a:p>
          <a:p>
            <a:r>
              <a:rPr lang="en-US" dirty="0" smtClean="0"/>
              <a:t>Combusting the ethanol along with some gasoline</a:t>
            </a:r>
            <a:endParaRPr lang="en-US" dirty="0"/>
          </a:p>
        </p:txBody>
      </p:sp>
      <p:pic>
        <p:nvPicPr>
          <p:cNvPr id="5" name="Picture 4" descr="corn-984635_960_720.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76975" y="4139527"/>
            <a:ext cx="3331566" cy="2498674"/>
          </a:xfrm>
          <a:prstGeom prst="rect">
            <a:avLst/>
          </a:prstGeom>
        </p:spPr>
      </p:pic>
    </p:spTree>
    <p:extLst>
      <p:ext uri="{BB962C8B-B14F-4D97-AF65-F5344CB8AC3E}">
        <p14:creationId xmlns:p14="http://schemas.microsoft.com/office/powerpoint/2010/main" val="2121409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914400" indent="-860425"/>
            <a:r>
              <a:rPr lang="en-US" dirty="0" smtClean="0"/>
              <a:t>Ethanol from plant material (biomass, cellulose)</a:t>
            </a:r>
            <a:endParaRPr lang="en-US" dirty="0"/>
          </a:p>
        </p:txBody>
      </p:sp>
      <p:sp>
        <p:nvSpPr>
          <p:cNvPr id="3" name="Content Placeholder 2"/>
          <p:cNvSpPr>
            <a:spLocks noGrp="1"/>
          </p:cNvSpPr>
          <p:nvPr>
            <p:ph idx="1"/>
          </p:nvPr>
        </p:nvSpPr>
        <p:spPr>
          <a:xfrm>
            <a:off x="838201" y="1825625"/>
            <a:ext cx="8601556" cy="4351338"/>
          </a:xfrm>
        </p:spPr>
        <p:txBody>
          <a:bodyPr/>
          <a:lstStyle/>
          <a:p>
            <a:r>
              <a:rPr lang="en-US" dirty="0" smtClean="0"/>
              <a:t>Growing and harvesting crop (grass, corn </a:t>
            </a:r>
            <a:r>
              <a:rPr lang="en-US" dirty="0" err="1" smtClean="0"/>
              <a:t>stover</a:t>
            </a:r>
            <a:r>
              <a:rPr lang="en-US" dirty="0" smtClean="0"/>
              <a:t>, wood, etc.)</a:t>
            </a:r>
          </a:p>
          <a:p>
            <a:r>
              <a:rPr lang="en-US" dirty="0" smtClean="0"/>
              <a:t>Breaking down plant material to sugars</a:t>
            </a:r>
          </a:p>
          <a:p>
            <a:r>
              <a:rPr lang="en-US" dirty="0" smtClean="0"/>
              <a:t>Fermenting sugar to ethanol/distilling/purifying the ethanol</a:t>
            </a:r>
          </a:p>
          <a:p>
            <a:r>
              <a:rPr lang="en-US" dirty="0" smtClean="0"/>
              <a:t>Combusting the ethanol along with some gasoline</a:t>
            </a:r>
            <a:endParaRPr lang="en-US" dirty="0"/>
          </a:p>
        </p:txBody>
      </p:sp>
      <p:pic>
        <p:nvPicPr>
          <p:cNvPr id="4" name="Picture 3" descr="Grow 2.a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73399" y="2674208"/>
            <a:ext cx="2747417" cy="3817462"/>
          </a:xfrm>
          <a:prstGeom prst="rect">
            <a:avLst/>
          </a:prstGeom>
        </p:spPr>
      </p:pic>
    </p:spTree>
    <p:extLst>
      <p:ext uri="{BB962C8B-B14F-4D97-AF65-F5344CB8AC3E}">
        <p14:creationId xmlns:p14="http://schemas.microsoft.com/office/powerpoint/2010/main" val="22361874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1074</TotalTime>
  <Words>1153</Words>
  <Application>Microsoft Macintosh PowerPoint</Application>
  <PresentationFormat>Custom</PresentationFormat>
  <Paragraphs>122</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Activity 2 The first look Where do fuels come from? </vt:lpstr>
      <vt:lpstr>How do we move vehicles?</vt:lpstr>
      <vt:lpstr>How do we move vehicles?</vt:lpstr>
      <vt:lpstr>How do we move vehicles?  The energy transformations of transportation</vt:lpstr>
      <vt:lpstr>Which fuels can we use in a sustainable way?</vt:lpstr>
      <vt:lpstr>Different fuels and power sources for transportation</vt:lpstr>
      <vt:lpstr>Gasoline production and use</vt:lpstr>
      <vt:lpstr>Ethanol from grain</vt:lpstr>
      <vt:lpstr>Ethanol from plant material (biomass, cellulose)</vt:lpstr>
      <vt:lpstr>Electricity from coal</vt:lpstr>
      <vt:lpstr>Electricity from natural gas</vt:lpstr>
      <vt:lpstr>Hydroelectricity</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Parker, Joyce</dc:creator>
  <cp:lastModifiedBy>Branden Timm</cp:lastModifiedBy>
  <cp:revision>44</cp:revision>
  <dcterms:created xsi:type="dcterms:W3CDTF">2015-11-09T20:09:38Z</dcterms:created>
  <dcterms:modified xsi:type="dcterms:W3CDTF">2016-05-09T14:17:18Z</dcterms:modified>
</cp:coreProperties>
</file>