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3" r:id="rId2"/>
  </p:sldMasterIdLst>
  <p:notesMasterIdLst>
    <p:notesMasterId r:id="rId25"/>
  </p:notesMasterIdLst>
  <p:handoutMasterIdLst>
    <p:handoutMasterId r:id="rId26"/>
  </p:handoutMasterIdLst>
  <p:sldIdLst>
    <p:sldId id="287" r:id="rId3"/>
    <p:sldId id="293" r:id="rId4"/>
    <p:sldId id="258" r:id="rId5"/>
    <p:sldId id="259" r:id="rId6"/>
    <p:sldId id="292" r:id="rId7"/>
    <p:sldId id="260" r:id="rId8"/>
    <p:sldId id="261" r:id="rId9"/>
    <p:sldId id="262" r:id="rId10"/>
    <p:sldId id="263" r:id="rId11"/>
    <p:sldId id="264" r:id="rId12"/>
    <p:sldId id="283" r:id="rId13"/>
    <p:sldId id="291" r:id="rId14"/>
    <p:sldId id="280" r:id="rId15"/>
    <p:sldId id="286" r:id="rId16"/>
    <p:sldId id="269" r:id="rId17"/>
    <p:sldId id="267" r:id="rId18"/>
    <p:sldId id="285" r:id="rId19"/>
    <p:sldId id="294" r:id="rId20"/>
    <p:sldId id="284" r:id="rId21"/>
    <p:sldId id="296" r:id="rId22"/>
    <p:sldId id="288" r:id="rId23"/>
    <p:sldId id="295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9B2"/>
    <a:srgbClr val="0079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06" autoAdjust="0"/>
    <p:restoredTop sz="93632"/>
  </p:normalViewPr>
  <p:slideViewPr>
    <p:cSldViewPr snapToObjects="1">
      <p:cViewPr>
        <p:scale>
          <a:sx n="100" d="100"/>
          <a:sy n="100" d="100"/>
        </p:scale>
        <p:origin x="-1736" y="-2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5" d="100"/>
        <a:sy n="14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975D9DA3-D01A-D74D-AB62-F22B415685D8}" type="datetime1">
              <a:rPr lang="en-US"/>
              <a:pPr/>
              <a:t>2/10/17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18BC2996-4F71-EF43-B421-E3882C16A68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699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1DEE8CD6-17A8-F349-92B6-22A80340FD4B}" type="datetime1">
              <a:rPr lang="en-US"/>
              <a:pPr/>
              <a:t>2/10/17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2E25ACAC-C4AE-8548-A8BF-6B6E8411DFE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4477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28" charset="-128"/>
        <a:cs typeface="ヒラギノ角ゴ Pro W3" pitchFamily="-2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28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the ”Energy Services and Losses</a:t>
            </a:r>
            <a:r>
              <a:rPr lang="en-US" baseline="0" dirty="0" smtClean="0"/>
              <a:t>” supplement for a handout and discussion questions for this </a:t>
            </a:r>
            <a:r>
              <a:rPr lang="en-US" baseline="0" dirty="0" err="1" smtClean="0"/>
              <a:t>Sanke</a:t>
            </a:r>
            <a:r>
              <a:rPr lang="en-US" baseline="0" smtClean="0"/>
              <a:t> diagram.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5ACAC-C4AE-8548-A8BF-6B6E8411DFE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34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78175"/>
            <a:ext cx="7772400" cy="1241425"/>
          </a:xfrm>
        </p:spPr>
        <p:txBody>
          <a:bodyPr/>
          <a:lstStyle>
            <a:lvl1pPr>
              <a:defRPr lang="en-US" sz="4000" b="1" kern="1200" dirty="0" smtClean="0">
                <a:solidFill>
                  <a:srgbClr val="0079B2"/>
                </a:solidFill>
                <a:latin typeface="Arial" charset="0"/>
                <a:ea typeface="ヒラギノ角ゴ Pro W3" pitchFamily="24" charset="-128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066800"/>
          </a:xfrm>
        </p:spPr>
        <p:txBody>
          <a:bodyPr/>
          <a:lstStyle>
            <a:lvl1pPr marL="0" indent="0" algn="ctr" eaLnBrk="1" hangingPunct="1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www.glbrc.org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92BC1-B1DB-8043-A44D-4985DD58F2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148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www.glbrc.org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225F1D-0BE2-0F4B-B874-480E3D0CE5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210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www.glbrc.org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A8CC4B3-2728-5248-8302-4091005D55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63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www.glbrc.org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5C96942-F67E-1B4B-A3CC-7983220A33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36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www.glbrc.org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BDCE34-1D99-C046-B2FA-6D0D8C5E53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061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412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03E737E-4C8C-1342-B808-38A1898FED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371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78175"/>
            <a:ext cx="7772400" cy="1241425"/>
          </a:xfrm>
        </p:spPr>
        <p:txBody>
          <a:bodyPr/>
          <a:lstStyle>
            <a:lvl1pPr>
              <a:defRPr lang="en-US" sz="4000" b="1" kern="1200" dirty="0" smtClean="0">
                <a:solidFill>
                  <a:srgbClr val="0079B2"/>
                </a:solidFill>
                <a:latin typeface="Arial" charset="0"/>
                <a:ea typeface="ヒラギノ角ゴ Pro W3" pitchFamily="24" charset="-128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www.glbrc.org</a:t>
            </a:r>
          </a:p>
        </p:txBody>
      </p:sp>
    </p:spTree>
    <p:extLst>
      <p:ext uri="{BB962C8B-B14F-4D97-AF65-F5344CB8AC3E}">
        <p14:creationId xmlns:p14="http://schemas.microsoft.com/office/powerpoint/2010/main" val="655338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78175"/>
            <a:ext cx="7772400" cy="1241425"/>
          </a:xfrm>
        </p:spPr>
        <p:txBody>
          <a:bodyPr/>
          <a:lstStyle>
            <a:lvl1pPr>
              <a:defRPr lang="en-US" sz="4000" b="1" kern="1200" dirty="0" smtClean="0">
                <a:solidFill>
                  <a:srgbClr val="0079B2"/>
                </a:solidFill>
                <a:latin typeface="Arial" charset="0"/>
                <a:ea typeface="ヒラギノ角ゴ Pro W3" pitchFamily="24" charset="-128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www.glbrc.org</a:t>
            </a:r>
          </a:p>
        </p:txBody>
      </p:sp>
    </p:spTree>
    <p:extLst>
      <p:ext uri="{BB962C8B-B14F-4D97-AF65-F5344CB8AC3E}">
        <p14:creationId xmlns:p14="http://schemas.microsoft.com/office/powerpoint/2010/main" val="655338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C8E5DF-A9DF-F241-9AAD-C77FB2939200}" type="datetime1">
              <a:rPr lang="en-US"/>
              <a:pPr/>
              <a:t>2/10/17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5FF022-E46F-1A45-B967-9536F503E08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238AE3-B239-A64B-A085-1D0E679B340E}" type="datetime1">
              <a:rPr lang="en-US"/>
              <a:pPr/>
              <a:t>2/10/17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0546F8-CD45-FD40-AEBE-9A2151A2548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www.glbrc.org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F40897-B52C-2F47-9AA3-511A5564F1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04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www.glbrc.org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D854ED-ED65-A94D-A51F-505FA2ACCB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8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www.glbrc.org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34B4CE-C9FA-E14C-B577-5463E22B9F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022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www.glbrc.org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20163F5-7412-4E43-851A-003617B125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35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www.glbrc.org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61F095-EE51-284B-A94D-82C2B430A8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67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14" Type="http://schemas.openxmlformats.org/officeDocument/2006/relationships/image" Target="../media/image3.png"/><Relationship Id="rId15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slideLayout" Target="../slideLayouts/slideLayout9.xml"/><Relationship Id="rId6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1-title-slide.ai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1702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44958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www.glbrc.org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A516B8EB-4968-B84B-9596-69EEB3E8EF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22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5" r:id="rId3"/>
    <p:sldLayoutId id="2147483676" r:id="rId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Font typeface="Arial" charset="0"/>
        <a:defRPr sz="32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2-interior-slide.ai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4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Level A head</a:t>
            </a:r>
          </a:p>
          <a:p>
            <a:pPr lvl="1"/>
            <a:r>
              <a:rPr lang="en-US" dirty="0"/>
              <a:t>Level B head</a:t>
            </a:r>
          </a:p>
          <a:p>
            <a:pPr lvl="3"/>
            <a:r>
              <a:rPr lang="en-US" dirty="0"/>
              <a:t>Level C head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www.glbrc.org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152400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A62F9D33-FD34-D045-819F-002B8FA30CB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264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7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0079B2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pitchFamily="-107" charset="0"/>
          <a:ea typeface="ＭＳ Ｐゴシック" charset="0"/>
          <a:cs typeface="Arial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pitchFamily="-107" charset="0"/>
          <a:ea typeface="ＭＳ Ｐゴシック" charset="0"/>
          <a:cs typeface="Arial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pitchFamily="-107" charset="0"/>
          <a:ea typeface="ＭＳ Ｐゴシック" charset="0"/>
          <a:cs typeface="Arial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pitchFamily="-107" charset="0"/>
          <a:ea typeface="ＭＳ Ｐゴシック" charset="0"/>
          <a:cs typeface="Arial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pitchFamily="-107" charset="0"/>
          <a:ea typeface="Arial" pitchFamily="-107" charset="0"/>
          <a:cs typeface="Arial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pitchFamily="-107" charset="0"/>
          <a:ea typeface="Arial" pitchFamily="-107" charset="0"/>
          <a:cs typeface="Arial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pitchFamily="-107" charset="0"/>
          <a:ea typeface="Arial" pitchFamily="-107" charset="0"/>
          <a:cs typeface="Arial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pitchFamily="-107" charset="0"/>
          <a:ea typeface="Arial" pitchFamily="-107" charset="0"/>
          <a:cs typeface="Arial" pitchFamily="-107" charset="0"/>
        </a:defRPr>
      </a:lvl9pPr>
    </p:titleStyle>
    <p:bodyStyle>
      <a:lvl1pPr marL="355600" indent="-501650" algn="l" rtl="0" eaLnBrk="0" fontAlgn="base" hangingPunct="0">
        <a:spcBef>
          <a:spcPct val="20000"/>
        </a:spcBef>
        <a:spcAft>
          <a:spcPct val="10000"/>
        </a:spcAft>
        <a:buClr>
          <a:schemeClr val="tx1"/>
        </a:buClr>
        <a:buSzPct val="115000"/>
        <a:buBlip>
          <a:blip r:embed="rId15"/>
        </a:buBlip>
        <a:defRPr sz="32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10000"/>
        </a:spcAft>
        <a:buClr>
          <a:srgbClr val="7F7F7F"/>
        </a:buClr>
        <a:buFont typeface="Wingdings" charset="0"/>
        <a:buChar char="§"/>
        <a:defRPr sz="28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10000"/>
        </a:spcAft>
        <a:buClr>
          <a:srgbClr val="7F7F7F"/>
        </a:buClr>
        <a:buFont typeface="Wingdings" charset="0"/>
        <a:buChar char="§"/>
        <a:defRPr sz="20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5.png"/><Relationship Id="rId3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5.png"/><Relationship Id="rId3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5.png"/><Relationship Id="rId3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5.png"/><Relationship Id="rId3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hyperlink" Target="http://www.glbrc.org/education" TargetMode="External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4191000"/>
            <a:ext cx="7772400" cy="12414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>
                <a:solidFill>
                  <a:srgbClr val="0079AF"/>
                </a:solidFill>
                <a:latin typeface="Arial" charset="0"/>
                <a:ea typeface="Arial" charset="0"/>
                <a:cs typeface="Arial" charset="0"/>
              </a:rPr>
              <a:t>Global Energy Flows and Bioenergy: A Systems Thinking Problem Space</a:t>
            </a:r>
            <a:br>
              <a:rPr lang="en-US" sz="4000" b="1" dirty="0" smtClean="0">
                <a:solidFill>
                  <a:srgbClr val="0079AF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4000" b="1" dirty="0" smtClean="0">
                <a:solidFill>
                  <a:srgbClr val="0079AF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4000" b="1" dirty="0" smtClean="0">
                <a:solidFill>
                  <a:srgbClr val="0079AF"/>
                </a:solidFill>
                <a:latin typeface="Arial" charset="0"/>
                <a:ea typeface="Arial" charset="0"/>
                <a:cs typeface="Arial" charset="0"/>
              </a:rPr>
            </a:br>
            <a:endParaRPr lang="en-US" sz="3111" b="1" dirty="0" smtClean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lobal_Energy_Flow_PPT adjustedv8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50" y="76200"/>
            <a:ext cx="8470900" cy="6460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2-interior-slide.ai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global energy flows_environmental law institute_v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775" y="381000"/>
            <a:ext cx="8759825" cy="5839883"/>
          </a:xfrm>
          <a:prstGeom prst="rect">
            <a:avLst/>
          </a:prstGeom>
          <a:ln>
            <a:solidFill>
              <a:schemeClr val="tx1">
                <a:alpha val="98000"/>
              </a:schemeClr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lobal annual energy use_new scienti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76200"/>
            <a:ext cx="8560606" cy="659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Biomass_energy_Flows_PP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4466" y="304800"/>
            <a:ext cx="7115069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iomass_by_country v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350" y="177269"/>
            <a:ext cx="7054850" cy="6375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2-interior-slide.ai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USE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mposition_USEnergy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381000"/>
            <a:ext cx="7493706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2-interior-slide.ai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global energy flows_futu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33400"/>
            <a:ext cx="6102760" cy="61626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152400"/>
            <a:ext cx="8305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0079C2"/>
                </a:solidFill>
              </a:rPr>
              <a:t>2030 IPCC “Predicted” Global Energy Flows</a:t>
            </a:r>
            <a:endParaRPr lang="en-US" sz="3000" b="1" dirty="0"/>
          </a:p>
        </p:txBody>
      </p:sp>
      <p:sp>
        <p:nvSpPr>
          <p:cNvPr id="9" name="TextBox 8"/>
          <p:cNvSpPr txBox="1"/>
          <p:nvPr/>
        </p:nvSpPr>
        <p:spPr>
          <a:xfrm rot="5400000">
            <a:off x="5508960" y="4061160"/>
            <a:ext cx="4249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U.N. IPCC 4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Assessment Report, Working Group III, 2007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Supplementary Slides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www.glbrc.org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CC4B3-2728-5248-8302-4091005D55C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62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2-interior-slide.ai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lectricity flow diagram_v10111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1143000"/>
            <a:ext cx="8361989" cy="4953000"/>
          </a:xfrm>
          <a:prstGeom prst="rect">
            <a:avLst/>
          </a:prstGeom>
          <a:ln>
            <a:solidFill>
              <a:schemeClr val="tx1">
                <a:alpha val="98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62000" y="228600"/>
            <a:ext cx="762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79C2"/>
                </a:solidFill>
              </a:rPr>
              <a:t>U.S. Electrical Energy Flow</a:t>
            </a:r>
            <a:br>
              <a:rPr lang="en-US" sz="4000" b="1" dirty="0" smtClean="0">
                <a:solidFill>
                  <a:srgbClr val="0079C2"/>
                </a:solidFill>
              </a:rPr>
            </a:br>
            <a:endParaRPr lang="en-US" sz="40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Global Energy Flows</a:t>
            </a:r>
            <a:endParaRPr lang="en-US" sz="4000" dirty="0" smtClean="0"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" name="Rectangle 9"/>
          <p:cNvSpPr txBox="1">
            <a:spLocks noChangeArrowheads="1"/>
          </p:cNvSpPr>
          <p:nvPr/>
        </p:nvSpPr>
        <p:spPr bwMode="auto">
          <a:xfrm>
            <a:off x="1447800" y="1752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57200" indent="-457200" defTabSz="914400"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115000"/>
              <a:buFontTx/>
              <a:buBlip>
                <a:blip r:embed="rId2"/>
              </a:buBlip>
            </a:pPr>
            <a:r>
              <a:rPr lang="en-US" sz="2800" dirty="0" smtClean="0">
                <a:ea typeface="Arial" charset="0"/>
                <a:cs typeface="Arial" charset="0"/>
              </a:rPr>
              <a:t>Where do we get our energy?</a:t>
            </a:r>
            <a:endParaRPr lang="en-US" sz="3200" dirty="0" smtClean="0">
              <a:ea typeface="Arial" charset="0"/>
              <a:cs typeface="Arial" charset="0"/>
            </a:endParaRPr>
          </a:p>
          <a:p>
            <a:pPr lvl="2" indent="-457200" defTabSz="914400">
              <a:spcBef>
                <a:spcPct val="20000"/>
              </a:spcBef>
              <a:spcAft>
                <a:spcPct val="10000"/>
              </a:spcAft>
              <a:buClr>
                <a:srgbClr val="7F7F7F"/>
              </a:buClr>
              <a:buFont typeface="Wingdings" charset="2"/>
              <a:buChar char="§"/>
            </a:pPr>
            <a:r>
              <a:rPr lang="en-US" sz="2400" dirty="0" smtClean="0">
                <a:ea typeface="Arial" charset="0"/>
                <a:cs typeface="Arial" charset="0"/>
              </a:rPr>
              <a:t>(What are our sources?)</a:t>
            </a:r>
          </a:p>
          <a:p>
            <a:pPr marL="457200" indent="-457200" defTabSz="914400"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115000"/>
              <a:buFontTx/>
              <a:buBlip>
                <a:blip r:embed="rId2"/>
              </a:buBlip>
            </a:pPr>
            <a:r>
              <a:rPr lang="en-US" sz="2800" dirty="0" smtClean="0">
                <a:ea typeface="Arial" charset="0"/>
                <a:cs typeface="Arial" charset="0"/>
              </a:rPr>
              <a:t>How do we use it?</a:t>
            </a:r>
            <a:endParaRPr lang="en-US" sz="3200" dirty="0" smtClean="0">
              <a:ea typeface="Arial" charset="0"/>
              <a:cs typeface="Arial" charset="0"/>
            </a:endParaRPr>
          </a:p>
          <a:p>
            <a:pPr lvl="2" indent="-457200" defTabSz="914400">
              <a:spcBef>
                <a:spcPct val="20000"/>
              </a:spcBef>
              <a:spcAft>
                <a:spcPct val="10000"/>
              </a:spcAft>
              <a:buClr>
                <a:srgbClr val="7F7F7F"/>
              </a:buClr>
              <a:buFont typeface="Wingdings" charset="2"/>
              <a:buChar char="§"/>
            </a:pPr>
            <a:r>
              <a:rPr lang="en-US" sz="2400" dirty="0" smtClean="0">
                <a:ea typeface="Arial" charset="0"/>
                <a:cs typeface="Arial" charset="0"/>
              </a:rPr>
              <a:t>(What are our sinks?)</a:t>
            </a:r>
          </a:p>
          <a:p>
            <a:pPr marL="457200" indent="-457200" defTabSz="914400"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115000"/>
              <a:buFontTx/>
              <a:buBlip>
                <a:blip r:embed="rId2"/>
              </a:buBlip>
            </a:pPr>
            <a:r>
              <a:rPr lang="en-US" sz="2800" dirty="0" smtClean="0">
                <a:ea typeface="Arial" charset="0"/>
                <a:cs typeface="Arial" charset="0"/>
              </a:rPr>
              <a:t>What are the energy flows from these sources to these sinks?</a:t>
            </a:r>
          </a:p>
          <a:p>
            <a:pPr marL="457200" indent="-457200" defTabSz="914400"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115000"/>
              <a:buFontTx/>
              <a:buBlip>
                <a:blip r:embed="rId2"/>
              </a:buBlip>
            </a:pPr>
            <a:r>
              <a:rPr lang="en-US" sz="2800" dirty="0" smtClean="0">
                <a:ea typeface="Arial" charset="0"/>
                <a:cs typeface="Arial" charset="0"/>
              </a:rPr>
              <a:t>Bioenergy?</a:t>
            </a:r>
            <a:endParaRPr lang="en-US" sz="2000" dirty="0" smtClean="0">
              <a:ea typeface="Arial" charset="0"/>
              <a:cs typeface="Arial" charset="0"/>
            </a:endParaRPr>
          </a:p>
          <a:p>
            <a:pPr marL="457200" lvl="4" indent="-457200" defTabSz="914400"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Font typeface="Wingdings" charset="2"/>
              <a:buChar char="§"/>
            </a:pPr>
            <a:endParaRPr lang="en-US" sz="2000" dirty="0"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www.glbrc.org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CC4B3-2728-5248-8302-4091005D55CC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4" name="Picture 3" descr="Source-Sink-endus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377" y="517525"/>
            <a:ext cx="8903247" cy="516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4811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62000" y="265093"/>
            <a:ext cx="762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9C2"/>
                </a:solidFill>
              </a:rPr>
              <a:t>Napoleon’s 1812 – 1813 March on Russia </a:t>
            </a:r>
            <a:r>
              <a:rPr lang="en-US" sz="3200" b="1" dirty="0" err="1" smtClean="0">
                <a:solidFill>
                  <a:srgbClr val="0079C2"/>
                </a:solidFill>
              </a:rPr>
              <a:t>Sankey</a:t>
            </a:r>
            <a:r>
              <a:rPr lang="en-US" sz="3200" b="1" dirty="0" smtClean="0">
                <a:solidFill>
                  <a:srgbClr val="0079C2"/>
                </a:solidFill>
              </a:rPr>
              <a:t> Diagram</a:t>
            </a:r>
            <a:endParaRPr lang="en-US" sz="3200" b="1" dirty="0"/>
          </a:p>
        </p:txBody>
      </p:sp>
      <p:pic>
        <p:nvPicPr>
          <p:cNvPr id="10" name="Picture 9" descr="napoleons march_sankey diagra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433513"/>
            <a:ext cx="8839200" cy="42139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81200" y="5621179"/>
            <a:ext cx="512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Wikipedia “Commons” http://upload.wikimedia.org/wikipedia/commons/2/29/Minard.png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 descr="DOEleaf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5613400"/>
            <a:ext cx="4002088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2" descr="DOE log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5613400"/>
            <a:ext cx="37338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Box 4"/>
          <p:cNvSpPr txBox="1">
            <a:spLocks noChangeArrowheads="1"/>
          </p:cNvSpPr>
          <p:nvPr/>
        </p:nvSpPr>
        <p:spPr bwMode="auto">
          <a:xfrm>
            <a:off x="457200" y="544512"/>
            <a:ext cx="5105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/>
              <a:t>PowerPoint created by:</a:t>
            </a:r>
          </a:p>
        </p:txBody>
      </p:sp>
      <p:sp>
        <p:nvSpPr>
          <p:cNvPr id="27654" name="TextBox 5"/>
          <p:cNvSpPr txBox="1">
            <a:spLocks noChangeArrowheads="1"/>
          </p:cNvSpPr>
          <p:nvPr/>
        </p:nvSpPr>
        <p:spPr bwMode="auto">
          <a:xfrm>
            <a:off x="1600200" y="3429000"/>
            <a:ext cx="61722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/>
              <a:t>For more information visit our website:</a:t>
            </a:r>
          </a:p>
          <a:p>
            <a:pPr algn="ctr"/>
            <a:r>
              <a:rPr lang="en-US" sz="2400" dirty="0">
                <a:hlinkClick r:id="rId4"/>
              </a:rPr>
              <a:t>http://www.glbrc.org/education</a:t>
            </a:r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r>
              <a:rPr lang="en-US" dirty="0" smtClean="0"/>
              <a:t>May 2011</a:t>
            </a:r>
            <a:endParaRPr lang="en-US" dirty="0"/>
          </a:p>
          <a:p>
            <a:pPr algn="ctr"/>
            <a:endParaRPr lang="en-US" sz="2400" dirty="0"/>
          </a:p>
        </p:txBody>
      </p:sp>
      <p:pic>
        <p:nvPicPr>
          <p:cNvPr id="2" name="Picture 1" descr="GLBRC_horz_cmyk_gradient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234367"/>
            <a:ext cx="7918968" cy="219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402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urces pie grap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100" y="431800"/>
            <a:ext cx="6080334" cy="579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nks pie graph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3400" y="428639"/>
            <a:ext cx="5537200" cy="5722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ent Arrow 7"/>
          <p:cNvSpPr/>
          <p:nvPr/>
        </p:nvSpPr>
        <p:spPr>
          <a:xfrm flipV="1">
            <a:off x="2286000" y="3429000"/>
            <a:ext cx="2667000" cy="1981200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7200" y="762000"/>
            <a:ext cx="4267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79AF"/>
                </a:solidFill>
              </a:rPr>
              <a:t>How do we get from source to sinks?</a:t>
            </a:r>
            <a:endParaRPr lang="en-US" sz="4400" b="1" dirty="0">
              <a:solidFill>
                <a:srgbClr val="0079AF"/>
              </a:solidFill>
            </a:endParaRPr>
          </a:p>
        </p:txBody>
      </p:sp>
      <p:pic>
        <p:nvPicPr>
          <p:cNvPr id="2" name="Picture 1" descr="Sinks pie graph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3429000"/>
            <a:ext cx="2737762" cy="2829495"/>
          </a:xfrm>
          <a:prstGeom prst="rect">
            <a:avLst/>
          </a:prstGeom>
        </p:spPr>
      </p:pic>
      <p:pic>
        <p:nvPicPr>
          <p:cNvPr id="3" name="Picture 2" descr="Sources pie graph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04800"/>
            <a:ext cx="3302000" cy="30163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ourc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27000"/>
            <a:ext cx="8178799" cy="6432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elec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" y="152400"/>
            <a:ext cx="8432800" cy="6431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ource-Sink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152400"/>
            <a:ext cx="8382000" cy="63929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ilonly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10" y="228600"/>
            <a:ext cx="8092580" cy="617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GLBRC Title 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indent="-274320">
          <a:buSzPct val="100000"/>
          <a:buFontTx/>
          <a:buBlip>
            <a:blip xmlns:r="http://schemas.openxmlformats.org/officeDocument/2006/relationships" r:embed="rId1"/>
          </a:buBlip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GLBRC Slide Master-Option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GLBRC-Master-PPoint_V1.pot</Template>
  <TotalTime>382</TotalTime>
  <Words>164</Words>
  <Application>Microsoft Macintosh PowerPoint</Application>
  <PresentationFormat>On-screen Show (4:3)</PresentationFormat>
  <Paragraphs>26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GLBRC Title Slide Master</vt:lpstr>
      <vt:lpstr>GLBRC Slide Master-Option 1</vt:lpstr>
      <vt:lpstr>Global Energy Flows and Bioenergy: A Systems Thinking Problem Space  </vt:lpstr>
      <vt:lpstr>Global Energy Flows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Supplementary Slides</vt:lpstr>
      <vt:lpstr>PowerPoint Presentation</vt:lpstr>
      <vt:lpstr>PowerPoint Presentation</vt:lpstr>
      <vt:lpstr>PowerPoint Presentation</vt:lpstr>
      <vt:lpstr>PowerPoint Presentation</vt:lpstr>
    </vt:vector>
  </TitlesOfParts>
  <Company>UW Madison GLBRC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Energy Flows and Bioenergy: A Systems Thinking Problem Space</dc:title>
  <dc:creator>Amanda Olafsson</dc:creator>
  <cp:lastModifiedBy>Kyle Powers</cp:lastModifiedBy>
  <cp:revision>43</cp:revision>
  <dcterms:created xsi:type="dcterms:W3CDTF">2011-04-14T14:34:45Z</dcterms:created>
  <dcterms:modified xsi:type="dcterms:W3CDTF">2017-02-10T17:34:32Z</dcterms:modified>
</cp:coreProperties>
</file>