
<file path=[Content_Types].xml><?xml version="1.0" encoding="utf-8"?>
<Types xmlns="http://schemas.openxmlformats.org/package/2006/content-types">
  <Default Extension="xml" ContentType="application/xml"/>
  <Default Extension="jpeg" ContentType="image/jpeg"/>
  <Default Extension="png" ContentType="image/png"/>
  <Default Extension="wdp" ContentType="image/vnd.ms-photo"/>
  <Default Extension="emf" ContentType="image/x-em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
  </p:notesMasterIdLst>
  <p:handoutMasterIdLst>
    <p:handoutMasterId r:id="rId7"/>
  </p:handoutMasterIdLst>
  <p:sldIdLst>
    <p:sldId id="267" r:id="rId2"/>
    <p:sldId id="273" r:id="rId3"/>
    <p:sldId id="271" r:id="rId4"/>
    <p:sldId id="274" r:id="rId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76796" autoAdjust="0"/>
  </p:normalViewPr>
  <p:slideViewPr>
    <p:cSldViewPr snapToGrid="0" snapToObjects="1">
      <p:cViewPr varScale="1">
        <p:scale>
          <a:sx n="95" d="100"/>
          <a:sy n="95" d="100"/>
        </p:scale>
        <p:origin x="2120" y="1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notesMaster" Target="notesMasters/notesMaster1.xml"/><Relationship Id="rId7" Type="http://schemas.openxmlformats.org/officeDocument/2006/relationships/handoutMaster" Target="handoutMasters/handoutMaster1.xml"/><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11/28/16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11/28/16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Students learn about the Three Questions at the Large Scale and begin with the Location Question to identify pools of carbon: biomass, atmosphere, soil carbon, and fossil fuels.</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17303026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0" dirty="0" smtClean="0"/>
              <a:t>Handout</a:t>
            </a:r>
            <a:r>
              <a:rPr lang="en-US" i="1" dirty="0" smtClean="0"/>
              <a:t> Lesson</a:t>
            </a:r>
            <a:r>
              <a:rPr lang="en-US" i="1" baseline="0" dirty="0" smtClean="0"/>
              <a:t> 3.1 Finding the Carbon Worksheet.  </a:t>
            </a:r>
            <a:r>
              <a:rPr lang="en-US" dirty="0" smtClean="0"/>
              <a:t>Have students answer Qs 1 and 2 individually then discuss.  Call on individual students to share one specific place where there is carbon and have that student write the place and type of carbon (organic vs inorganic) on a sticky note that is posted on the board.  As a class, group the sticky notes by carbon pool.</a:t>
            </a:r>
            <a:r>
              <a:rPr lang="en-US" baseline="0" dirty="0" smtClean="0"/>
              <a:t> The four pools we focus on in this unit are: atmosphere, soil, fossil fuels, and biomass. If they mention the ocean, tell them Yes! This is a big pool (the biggest), but this pool doesn’t play a big role in the fossil fuel story.</a:t>
            </a:r>
            <a:endParaRPr lang="en-US" dirty="0" smtClean="0"/>
          </a:p>
        </p:txBody>
      </p:sp>
      <p:sp>
        <p:nvSpPr>
          <p:cNvPr id="4" name="Slide Number Placeholder 3"/>
          <p:cNvSpPr>
            <a:spLocks noGrp="1"/>
          </p:cNvSpPr>
          <p:nvPr>
            <p:ph type="sldNum" sz="quarter" idx="10"/>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4035020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Tell students that</a:t>
            </a:r>
            <a:r>
              <a:rPr lang="en-US" baseline="0" dirty="0" smtClean="0"/>
              <a:t> during this unit we will divide all of the carbon in the world into 4 pools.</a:t>
            </a:r>
            <a:endParaRPr lang="en-US" dirty="0" smtClean="0"/>
          </a:p>
          <a:p>
            <a:endParaRPr lang="en-US" dirty="0" smtClean="0"/>
          </a:p>
          <a:p>
            <a:r>
              <a:rPr lang="en-US" dirty="0" smtClean="0"/>
              <a:t>Discuss how these pools compare with the ones they identified.</a:t>
            </a:r>
            <a:r>
              <a:rPr lang="en-US" baseline="0" dirty="0" smtClean="0"/>
              <a:t>  </a:t>
            </a:r>
            <a:r>
              <a:rPr lang="en-US" dirty="0" smtClean="0"/>
              <a:t>Ask student</a:t>
            </a:r>
            <a:r>
              <a:rPr lang="en-US" baseline="0" dirty="0" smtClean="0"/>
              <a:t>s for examples of carbon that are in each pool (i.e., soil has worms and decaying dead things, biomass has living and once-living things, fossil fuels have coal, oil, gas, and atmosphere has CO2 and other carbon containing green house gases). Point out that: </a:t>
            </a:r>
          </a:p>
          <a:p>
            <a:pPr marL="228600" indent="-228600">
              <a:buAutoNum type="arabicParenR"/>
            </a:pPr>
            <a:r>
              <a:rPr lang="en-US" baseline="0" dirty="0" smtClean="0"/>
              <a:t>The atmosphere pool contains many green house gases that contain carbon, but in this unit we just focus on CO</a:t>
            </a:r>
            <a:r>
              <a:rPr lang="en-US" baseline="-25000" dirty="0" smtClean="0"/>
              <a:t>2</a:t>
            </a:r>
            <a:r>
              <a:rPr lang="en-US" baseline="0" dirty="0" smtClean="0"/>
              <a:t>, which is the most prevalent greenhouse gas.</a:t>
            </a:r>
          </a:p>
          <a:p>
            <a:pPr marL="228600" indent="-228600">
              <a:buAutoNum type="arabicParenR"/>
            </a:pPr>
            <a:r>
              <a:rPr lang="en-US" baseline="0" dirty="0" smtClean="0"/>
              <a:t>The biomass pool contains carbon found in the form of animals and plants and decomposers, but most of the biomass is stored in the wood of trees.</a:t>
            </a:r>
          </a:p>
          <a:p>
            <a:pPr marL="228600" indent="-228600">
              <a:buAutoNum type="arabicParenR"/>
            </a:pPr>
            <a:r>
              <a:rPr lang="en-US" baseline="0" dirty="0" smtClean="0"/>
              <a:t>The soil carbon pool is larger than the atmopshere and biomass pools combined! This pool contains carbon in the form of dead plants, animals, and decomposers. </a:t>
            </a:r>
            <a:endParaRPr lang="en-US" dirty="0"/>
          </a:p>
        </p:txBody>
      </p:sp>
      <p:sp>
        <p:nvSpPr>
          <p:cNvPr id="4" name="Slide Number Placeholder 3"/>
          <p:cNvSpPr>
            <a:spLocks noGrp="1"/>
          </p:cNvSpPr>
          <p:nvPr>
            <p:ph type="sldNum" sz="quarter" idx="10"/>
          </p:nvPr>
        </p:nvSpPr>
        <p:spPr/>
        <p:txBody>
          <a:bodyPr/>
          <a:lstStyle/>
          <a:p>
            <a:fld id="{76364FF3-8B7C-744E-A460-170291D487CC}" type="slidenum">
              <a:rPr lang="en-US" smtClean="0"/>
              <a:pPr/>
              <a:t>3</a:t>
            </a:fld>
            <a:endParaRPr lang="en-US"/>
          </a:p>
        </p:txBody>
      </p:sp>
    </p:spTree>
    <p:extLst>
      <p:ext uri="{BB962C8B-B14F-4D97-AF65-F5344CB8AC3E}">
        <p14:creationId xmlns:p14="http://schemas.microsoft.com/office/powerpoint/2010/main" val="3508248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is in eac</a:t>
            </a:r>
            <a:r>
              <a:rPr lang="en-US" baseline="0" dirty="0" smtClean="0"/>
              <a:t>h pool? </a:t>
            </a:r>
          </a:p>
          <a:p>
            <a:endParaRPr lang="en-US" baseline="0" dirty="0" smtClean="0"/>
          </a:p>
          <a:p>
            <a:r>
              <a:rPr lang="en-US" sz="1200" kern="1200" dirty="0" smtClean="0">
                <a:solidFill>
                  <a:schemeClr val="tx1"/>
                </a:solidFill>
                <a:effectLst/>
                <a:latin typeface="+mn-lt"/>
                <a:ea typeface="+mn-ea"/>
                <a:cs typeface="+mn-cs"/>
              </a:rPr>
              <a:t>Teacher Note: In the images in this unit, we use a picture of a </a:t>
            </a:r>
            <a:r>
              <a:rPr lang="en-US" sz="1200" b="1" kern="1200" dirty="0" smtClean="0">
                <a:solidFill>
                  <a:schemeClr val="tx1"/>
                </a:solidFill>
                <a:effectLst/>
                <a:latin typeface="+mn-lt"/>
                <a:ea typeface="+mn-ea"/>
                <a:cs typeface="+mn-cs"/>
              </a:rPr>
              <a:t>propane</a:t>
            </a:r>
            <a:r>
              <a:rPr lang="en-US" sz="1200" kern="1200" dirty="0" smtClean="0">
                <a:solidFill>
                  <a:schemeClr val="tx1"/>
                </a:solidFill>
                <a:effectLst/>
                <a:latin typeface="+mn-lt"/>
                <a:ea typeface="+mn-ea"/>
                <a:cs typeface="+mn-cs"/>
              </a:rPr>
              <a:t> tank to represent natural gas. The natural gas that is extracted from the grounds through hydraulic fracturing consists mostly of </a:t>
            </a:r>
            <a:r>
              <a:rPr lang="en-US" sz="1200" b="1" kern="1200" dirty="0" smtClean="0">
                <a:solidFill>
                  <a:schemeClr val="tx1"/>
                </a:solidFill>
                <a:effectLst/>
                <a:latin typeface="+mn-lt"/>
                <a:ea typeface="+mn-ea"/>
                <a:cs typeface="+mn-cs"/>
              </a:rPr>
              <a:t>methane</a:t>
            </a:r>
            <a:r>
              <a:rPr lang="en-US" sz="1200" kern="1200" dirty="0" smtClean="0">
                <a:solidFill>
                  <a:schemeClr val="tx1"/>
                </a:solidFill>
                <a:effectLst/>
                <a:latin typeface="+mn-lt"/>
                <a:ea typeface="+mn-ea"/>
                <a:cs typeface="+mn-cs"/>
              </a:rPr>
              <a:t> (and also traces of propane, ethane, and butane). These gases have different properties and uses. When we refer to “natural gas” in this unit, we are referring to methane.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Teacher Note: students may suggest that the ocean contains carbon as well, which is true! The ocean has carbon dioxide dissolved in the water, contains biomass in plants and animals, and also contains carbonate rocks and shells. We will address the ocean pool later in the unit. For now, our 4 pools will not address carbon in the ocean. </a:t>
            </a:r>
          </a:p>
          <a:p>
            <a:r>
              <a:rPr lang="en-US" sz="1200" kern="1200" dirty="0" smtClean="0">
                <a:solidFill>
                  <a:schemeClr val="tx1"/>
                </a:solidFill>
                <a:effectLst/>
                <a:latin typeface="+mn-lt"/>
                <a:ea typeface="+mn-ea"/>
                <a:cs typeface="+mn-cs"/>
              </a:rPr>
              <a:t> </a:t>
            </a:r>
          </a:p>
          <a:p>
            <a:r>
              <a:rPr lang="en-US" dirty="0" smtClean="0">
                <a:effectLst/>
              </a:rPr>
              <a:t> </a:t>
            </a:r>
            <a:endParaRPr lang="en-US" dirty="0"/>
          </a:p>
        </p:txBody>
      </p:sp>
      <p:sp>
        <p:nvSpPr>
          <p:cNvPr id="4" name="Slide Number Placeholder 3"/>
          <p:cNvSpPr>
            <a:spLocks noGrp="1"/>
          </p:cNvSpPr>
          <p:nvPr>
            <p:ph type="sldNum" sz="quarter" idx="10"/>
          </p:nvPr>
        </p:nvSpPr>
        <p:spPr/>
        <p:txBody>
          <a:bodyPr/>
          <a:lstStyle/>
          <a:p>
            <a:fld id="{76364FF3-8B7C-744E-A460-170291D487CC}" type="slidenum">
              <a:rPr lang="en-US" smtClean="0"/>
              <a:pPr/>
              <a:t>4</a:t>
            </a:fld>
            <a:endParaRPr lang="en-US"/>
          </a:p>
        </p:txBody>
      </p:sp>
    </p:spTree>
    <p:extLst>
      <p:ext uri="{BB962C8B-B14F-4D97-AF65-F5344CB8AC3E}">
        <p14:creationId xmlns:p14="http://schemas.microsoft.com/office/powerpoint/2010/main" val="3573529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504826"/>
            <a:ext cx="8229600" cy="490674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4" Type="http://schemas.openxmlformats.org/officeDocument/2006/relationships/image" Target="../media/image3.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9" Type="http://schemas.openxmlformats.org/officeDocument/2006/relationships/image" Target="../media/image9.png"/><Relationship Id="rId20" Type="http://schemas.openxmlformats.org/officeDocument/2006/relationships/image" Target="../media/image20.png"/><Relationship Id="rId21" Type="http://schemas.openxmlformats.org/officeDocument/2006/relationships/image" Target="../media/image21.png"/><Relationship Id="rId22" Type="http://schemas.openxmlformats.org/officeDocument/2006/relationships/image" Target="../media/image22.png"/><Relationship Id="rId23" Type="http://schemas.openxmlformats.org/officeDocument/2006/relationships/image" Target="../media/image23.png"/><Relationship Id="rId24" Type="http://schemas.openxmlformats.org/officeDocument/2006/relationships/image" Target="../media/image24.png"/><Relationship Id="rId25" Type="http://schemas.openxmlformats.org/officeDocument/2006/relationships/image" Target="../media/image25.png"/><Relationship Id="rId26" Type="http://schemas.openxmlformats.org/officeDocument/2006/relationships/image" Target="../media/image26.png"/><Relationship Id="rId27" Type="http://schemas.openxmlformats.org/officeDocument/2006/relationships/image" Target="../media/image27.png"/><Relationship Id="rId28" Type="http://schemas.openxmlformats.org/officeDocument/2006/relationships/image" Target="../media/image28.png"/><Relationship Id="rId29" Type="http://schemas.openxmlformats.org/officeDocument/2006/relationships/image" Target="../media/image29.png"/><Relationship Id="rId30" Type="http://schemas.openxmlformats.org/officeDocument/2006/relationships/image" Target="../media/image30.png"/><Relationship Id="rId31" Type="http://schemas.openxmlformats.org/officeDocument/2006/relationships/image" Target="../media/image31.png"/><Relationship Id="rId10" Type="http://schemas.openxmlformats.org/officeDocument/2006/relationships/image" Target="../media/image10.png"/><Relationship Id="rId11" Type="http://schemas.openxmlformats.org/officeDocument/2006/relationships/image" Target="../media/image11.png"/><Relationship Id="rId12" Type="http://schemas.openxmlformats.org/officeDocument/2006/relationships/image" Target="../media/image12.png"/><Relationship Id="rId13" Type="http://schemas.openxmlformats.org/officeDocument/2006/relationships/image" Target="../media/image13.png"/><Relationship Id="rId14" Type="http://schemas.openxmlformats.org/officeDocument/2006/relationships/image" Target="../media/image14.png"/><Relationship Id="rId15" Type="http://schemas.openxmlformats.org/officeDocument/2006/relationships/image" Target="../media/image15.png"/><Relationship Id="rId16" Type="http://schemas.openxmlformats.org/officeDocument/2006/relationships/image" Target="../media/image16.png"/><Relationship Id="rId17" Type="http://schemas.openxmlformats.org/officeDocument/2006/relationships/image" Target="../media/image17.png"/><Relationship Id="rId18" Type="http://schemas.openxmlformats.org/officeDocument/2006/relationships/image" Target="../media/image18.png"/><Relationship Id="rId19" Type="http://schemas.openxmlformats.org/officeDocument/2006/relationships/image" Target="../media/image19.png"/><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4.png"/><Relationship Id="rId4" Type="http://schemas.microsoft.com/office/2007/relationships/hdphoto" Target="../media/hdphoto1.wdp"/><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993571"/>
            <a:ext cx="7772400" cy="2025493"/>
          </a:xfrm>
        </p:spPr>
        <p:txBody>
          <a:bodyPr>
            <a:noAutofit/>
          </a:bodyPr>
          <a:lstStyle/>
          <a:p>
            <a:r>
              <a:rPr lang="en-US" sz="4000" dirty="0" smtClean="0">
                <a:latin typeface="+mn-lt"/>
                <a:cs typeface="Copperplate"/>
              </a:rPr>
              <a:t/>
            </a:r>
            <a:br>
              <a:rPr lang="en-US" sz="4000" dirty="0" smtClean="0">
                <a:latin typeface="+mn-lt"/>
                <a:cs typeface="Copperplate"/>
              </a:rPr>
            </a:br>
            <a:r>
              <a:rPr lang="en-US" sz="4000" dirty="0">
                <a:cs typeface="Copperplate"/>
              </a:rPr>
              <a:t>Lesson </a:t>
            </a:r>
            <a:r>
              <a:rPr lang="en-US" sz="4000" dirty="0" smtClean="0">
                <a:cs typeface="Copperplate"/>
              </a:rPr>
              <a:t>3 </a:t>
            </a:r>
            <a:r>
              <a:rPr lang="en-US" sz="4000" dirty="0">
                <a:cs typeface="Copperplate"/>
              </a:rPr>
              <a:t>Activity </a:t>
            </a:r>
            <a:r>
              <a:rPr lang="en-US" sz="4000" dirty="0" smtClean="0">
                <a:cs typeface="Copperplate"/>
              </a:rPr>
              <a:t>1</a:t>
            </a:r>
            <a:br>
              <a:rPr lang="en-US" sz="4000" dirty="0" smtClean="0">
                <a:cs typeface="Copperplate"/>
              </a:rPr>
            </a:br>
            <a:r>
              <a:rPr lang="en-US" sz="4000" dirty="0" smtClean="0">
                <a:latin typeface="+mn-lt"/>
                <a:cs typeface="Copperplate"/>
              </a:rPr>
              <a:t>Finding the Carbon</a:t>
            </a:r>
            <a:endParaRPr lang="en-US" sz="4000" dirty="0">
              <a:latin typeface="+mn-lt"/>
              <a:cs typeface="Copperplate"/>
            </a:endParaRPr>
          </a:p>
        </p:txBody>
      </p:sp>
      <p:pic>
        <p:nvPicPr>
          <p:cNvPr id="4" name="Picture 3"/>
          <p:cNvPicPr>
            <a:picLocks noChangeAspect="1"/>
          </p:cNvPicPr>
          <p:nvPr/>
        </p:nvPicPr>
        <p:blipFill>
          <a:blip r:embed="rId3"/>
          <a:stretch>
            <a:fillRect/>
          </a:stretch>
        </p:blipFill>
        <p:spPr>
          <a:xfrm>
            <a:off x="4623565" y="455358"/>
            <a:ext cx="4164835" cy="2726899"/>
          </a:xfrm>
          <a:prstGeom prst="rect">
            <a:avLst/>
          </a:prstGeom>
        </p:spPr>
      </p:pic>
      <p:sp>
        <p:nvSpPr>
          <p:cNvPr id="7" name="TextBox 6"/>
          <p:cNvSpPr txBox="1"/>
          <p:nvPr/>
        </p:nvSpPr>
        <p:spPr>
          <a:xfrm>
            <a:off x="5478060" y="6439956"/>
            <a:ext cx="3545094" cy="369332"/>
          </a:xfrm>
          <a:prstGeom prst="rect">
            <a:avLst/>
          </a:prstGeom>
          <a:noFill/>
        </p:spPr>
        <p:txBody>
          <a:bodyPr wrap="square" rtlCol="0">
            <a:spAutoFit/>
          </a:bodyPr>
          <a:lstStyle/>
          <a:p>
            <a:pPr algn="ctr"/>
            <a:r>
              <a:rPr lang="en-US" dirty="0" err="1" smtClean="0"/>
              <a:t>www.energy.wisc.edu</a:t>
            </a:r>
            <a:r>
              <a:rPr lang="en-US" dirty="0" smtClean="0"/>
              <a:t>/education</a:t>
            </a:r>
            <a:endParaRPr lang="en-US" dirty="0"/>
          </a:p>
        </p:txBody>
      </p:sp>
      <p:pic>
        <p:nvPicPr>
          <p:cNvPr id="3" name="Picture 2" descr="WI-Energy-Institute_4c_C copy.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36357" y="5044622"/>
            <a:ext cx="2905847" cy="1439436"/>
          </a:xfrm>
          <a:prstGeom prst="rect">
            <a:avLst/>
          </a:prstGeom>
        </p:spPr>
      </p:pic>
    </p:spTree>
    <p:extLst>
      <p:ext uri="{BB962C8B-B14F-4D97-AF65-F5344CB8AC3E}">
        <p14:creationId xmlns:p14="http://schemas.microsoft.com/office/powerpoint/2010/main" val="16133099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Where is Carbon Located? </a:t>
            </a:r>
            <a:endParaRPr lang="en-US" sz="3600" dirty="0"/>
          </a:p>
        </p:txBody>
      </p:sp>
      <p:pic>
        <p:nvPicPr>
          <p:cNvPr id="5" name="Picture 4"/>
          <p:cNvPicPr>
            <a:picLocks noChangeAspect="1"/>
          </p:cNvPicPr>
          <p:nvPr/>
        </p:nvPicPr>
        <p:blipFill>
          <a:blip r:embed="rId3"/>
          <a:stretch>
            <a:fillRect/>
          </a:stretch>
        </p:blipFill>
        <p:spPr>
          <a:xfrm>
            <a:off x="809996" y="1449602"/>
            <a:ext cx="7578496" cy="4961972"/>
          </a:xfrm>
          <a:prstGeom prst="rect">
            <a:avLst/>
          </a:prstGeom>
        </p:spPr>
      </p:pic>
    </p:spTree>
    <p:extLst>
      <p:ext uri="{BB962C8B-B14F-4D97-AF65-F5344CB8AC3E}">
        <p14:creationId xmlns:p14="http://schemas.microsoft.com/office/powerpoint/2010/main" val="4038088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879719" y="1494933"/>
            <a:ext cx="2025123" cy="1350370"/>
          </a:xfrm>
          <a:prstGeom prst="rect">
            <a:avLst/>
          </a:prstGeom>
          <a:noFill/>
        </p:spPr>
        <p:txBody>
          <a:bodyPr wrap="square" lIns="57150" tIns="28575" rIns="57150" bIns="28575" rtlCol="0">
            <a:spAutoFit/>
          </a:bodyPr>
          <a:lstStyle/>
          <a:p>
            <a:pPr algn="ctr"/>
            <a:r>
              <a:rPr lang="en-US" sz="2800" b="1" dirty="0" smtClean="0">
                <a:solidFill>
                  <a:srgbClr val="0000FF"/>
                </a:solidFill>
              </a:rPr>
              <a:t>Atmosphere</a:t>
            </a:r>
          </a:p>
          <a:p>
            <a:pPr algn="ctr"/>
            <a:r>
              <a:rPr lang="en-US" sz="2800" dirty="0" smtClean="0"/>
              <a:t> Inorganic CO</a:t>
            </a:r>
            <a:r>
              <a:rPr lang="en-US" sz="2800" baseline="-25000" dirty="0" smtClean="0"/>
              <a:t>2</a:t>
            </a:r>
            <a:endParaRPr lang="en-US" sz="2800" baseline="-25000" dirty="0"/>
          </a:p>
        </p:txBody>
      </p:sp>
      <p:sp>
        <p:nvSpPr>
          <p:cNvPr id="16" name="TextBox 15"/>
          <p:cNvSpPr txBox="1"/>
          <p:nvPr/>
        </p:nvSpPr>
        <p:spPr>
          <a:xfrm>
            <a:off x="1646924" y="4551360"/>
            <a:ext cx="2527084" cy="919482"/>
          </a:xfrm>
          <a:prstGeom prst="rect">
            <a:avLst/>
          </a:prstGeom>
          <a:noFill/>
        </p:spPr>
        <p:txBody>
          <a:bodyPr wrap="square" lIns="57150" tIns="28575" rIns="57150" bIns="28575" rtlCol="0">
            <a:spAutoFit/>
          </a:bodyPr>
          <a:lstStyle/>
          <a:p>
            <a:pPr algn="ctr"/>
            <a:r>
              <a:rPr lang="en-US" sz="2800" b="1" dirty="0" smtClean="0">
                <a:solidFill>
                  <a:srgbClr val="008000"/>
                </a:solidFill>
              </a:rPr>
              <a:t>Soil </a:t>
            </a:r>
          </a:p>
          <a:p>
            <a:pPr algn="ctr"/>
            <a:r>
              <a:rPr lang="en-US" sz="2800" dirty="0" smtClean="0"/>
              <a:t>organic carbon</a:t>
            </a:r>
            <a:endParaRPr lang="en-US" sz="2800" dirty="0"/>
          </a:p>
        </p:txBody>
      </p:sp>
      <p:sp>
        <p:nvSpPr>
          <p:cNvPr id="17" name="TextBox 16"/>
          <p:cNvSpPr txBox="1"/>
          <p:nvPr/>
        </p:nvSpPr>
        <p:spPr>
          <a:xfrm>
            <a:off x="4866011" y="1531219"/>
            <a:ext cx="2448387" cy="919482"/>
          </a:xfrm>
          <a:prstGeom prst="rect">
            <a:avLst/>
          </a:prstGeom>
          <a:noFill/>
        </p:spPr>
        <p:txBody>
          <a:bodyPr wrap="square" lIns="57150" tIns="28575" rIns="57150" bIns="28575" rtlCol="0">
            <a:spAutoFit/>
          </a:bodyPr>
          <a:lstStyle/>
          <a:p>
            <a:pPr algn="ctr"/>
            <a:r>
              <a:rPr lang="en-US" sz="2800" b="1" dirty="0" smtClean="0">
                <a:solidFill>
                  <a:srgbClr val="008000"/>
                </a:solidFill>
              </a:rPr>
              <a:t>Biomass</a:t>
            </a:r>
          </a:p>
          <a:p>
            <a:pPr algn="ctr"/>
            <a:r>
              <a:rPr lang="en-US" sz="2800" dirty="0" smtClean="0"/>
              <a:t>organic carbon</a:t>
            </a:r>
            <a:endParaRPr lang="en-US" sz="2800" dirty="0"/>
          </a:p>
        </p:txBody>
      </p:sp>
      <p:sp>
        <p:nvSpPr>
          <p:cNvPr id="18" name="TextBox 17"/>
          <p:cNvSpPr txBox="1"/>
          <p:nvPr/>
        </p:nvSpPr>
        <p:spPr>
          <a:xfrm>
            <a:off x="4932596" y="4551360"/>
            <a:ext cx="2325358" cy="919482"/>
          </a:xfrm>
          <a:prstGeom prst="rect">
            <a:avLst/>
          </a:prstGeom>
          <a:noFill/>
        </p:spPr>
        <p:txBody>
          <a:bodyPr wrap="square" lIns="57150" tIns="28575" rIns="57150" bIns="28575" rtlCol="0">
            <a:spAutoFit/>
          </a:bodyPr>
          <a:lstStyle/>
          <a:p>
            <a:pPr algn="ctr"/>
            <a:r>
              <a:rPr lang="en-US" sz="2800" b="1" dirty="0" smtClean="0">
                <a:solidFill>
                  <a:srgbClr val="008000"/>
                </a:solidFill>
              </a:rPr>
              <a:t>Fossil Fuels</a:t>
            </a:r>
          </a:p>
          <a:p>
            <a:pPr algn="ctr"/>
            <a:r>
              <a:rPr lang="en-US" sz="2800" dirty="0"/>
              <a:t>o</a:t>
            </a:r>
            <a:r>
              <a:rPr lang="en-US" sz="2800" dirty="0" smtClean="0"/>
              <a:t>rganic carbon</a:t>
            </a:r>
            <a:endParaRPr lang="en-US" sz="2800" dirty="0"/>
          </a:p>
        </p:txBody>
      </p:sp>
      <p:sp>
        <p:nvSpPr>
          <p:cNvPr id="20" name="Content Placeholder 2"/>
          <p:cNvSpPr txBox="1">
            <a:spLocks/>
          </p:cNvSpPr>
          <p:nvPr/>
        </p:nvSpPr>
        <p:spPr>
          <a:xfrm>
            <a:off x="1797601" y="229973"/>
            <a:ext cx="5616391" cy="82179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3600" dirty="0">
                <a:cs typeface="Copperplate"/>
              </a:rPr>
              <a:t>4 </a:t>
            </a:r>
            <a:r>
              <a:rPr lang="en-US" sz="3600" dirty="0" smtClean="0">
                <a:cs typeface="Copperplate"/>
              </a:rPr>
              <a:t>global carbon pools </a:t>
            </a:r>
            <a:endParaRPr lang="en-US" sz="3600" dirty="0">
              <a:cs typeface="Copperplate"/>
            </a:endParaRPr>
          </a:p>
        </p:txBody>
      </p:sp>
      <p:sp>
        <p:nvSpPr>
          <p:cNvPr id="14" name="Oval 13"/>
          <p:cNvSpPr/>
          <p:nvPr/>
        </p:nvSpPr>
        <p:spPr>
          <a:xfrm rot="16200000">
            <a:off x="1596560" y="1027881"/>
            <a:ext cx="2545525" cy="2396261"/>
          </a:xfrm>
          <a:prstGeom prst="ellipse">
            <a:avLst/>
          </a:prstGeom>
          <a:noFill/>
          <a:ln w="76200" cmpd="sng">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19" name="Rectangle 18"/>
          <p:cNvSpPr/>
          <p:nvPr/>
        </p:nvSpPr>
        <p:spPr>
          <a:xfrm rot="16200000">
            <a:off x="1779418" y="3887297"/>
            <a:ext cx="2278275" cy="2393127"/>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12" name="Rectangle 11"/>
          <p:cNvSpPr/>
          <p:nvPr/>
        </p:nvSpPr>
        <p:spPr>
          <a:xfrm rot="16200000">
            <a:off x="4962566" y="3887298"/>
            <a:ext cx="2278275" cy="2393127"/>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21" name="Rectangle 20"/>
          <p:cNvSpPr/>
          <p:nvPr/>
        </p:nvSpPr>
        <p:spPr>
          <a:xfrm rot="16200000">
            <a:off x="4962566" y="967738"/>
            <a:ext cx="2278275" cy="2393127"/>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Tree>
    <p:extLst>
      <p:ext uri="{BB962C8B-B14F-4D97-AF65-F5344CB8AC3E}">
        <p14:creationId xmlns:p14="http://schemas.microsoft.com/office/powerpoint/2010/main" val="3271619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4" descr="Human Energy Systems 3 copy"/>
          <p:cNvPicPr>
            <a:picLocks noChangeAspect="1" noChangeArrowheads="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387432" y="490133"/>
            <a:ext cx="6435432" cy="39991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3" name="Picture 4" descr="Human Energy Systems 3 copy"/>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369501" y="481294"/>
            <a:ext cx="6435432" cy="39991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4" name="Picture 5" descr="HES 3 bio bird"/>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364335" y="976262"/>
            <a:ext cx="304144" cy="28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5" name="Picture 6" descr="HES 3 atmosphere"/>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314108" y="886319"/>
            <a:ext cx="572287" cy="5443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6" name="Picture 7" descr="HES 3 fossil airplane"/>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062774" y="809606"/>
            <a:ext cx="770912" cy="733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7" name="Picture 8" descr="HES 3 bio forest"/>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408355" y="1757765"/>
            <a:ext cx="304143" cy="28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8" name="Picture 9" descr="HES 3 fossil refinery"/>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5400336" y="1723523"/>
            <a:ext cx="407180" cy="3884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19" name="Picture 10" descr="HES 3 fossil ship"/>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4235900" y="1953277"/>
            <a:ext cx="387318" cy="368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0" name="Picture 11" descr="HES 3 soil corn"/>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6286698" y="2402371"/>
            <a:ext cx="188693" cy="1794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1" name="Picture 12" descr="HES 3 bio corn"/>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6213958" y="2321664"/>
            <a:ext cx="194397" cy="1841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2" name="Picture 14" descr="HES 3 bio cow"/>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5588533" y="2562589"/>
            <a:ext cx="253153" cy="2407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3" name="Picture 15" descr="HES 3 fossil power lines"/>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5335783" y="2325792"/>
            <a:ext cx="304143" cy="28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4" name="Picture 17" descr="HES 3 fossil car"/>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4835498" y="2701262"/>
            <a:ext cx="366214" cy="3483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5" name="Picture 18" descr="HES 3 soil tree"/>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4006241" y="2865592"/>
            <a:ext cx="304144" cy="28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6" name="Picture 19" descr="HES 3 ocean"/>
          <p:cNvPicPr>
            <a:picLocks noChangeAspect="1" noChangeArrowheads="1"/>
          </p:cNvPicPr>
          <p:nvPr/>
        </p:nvPicPr>
        <p:blipFill>
          <a:blip r:embed="rId18" cstate="screen">
            <a:extLst>
              <a:ext uri="{28A0092B-C50C-407E-A947-70E740481C1C}">
                <a14:useLocalDpi xmlns:a14="http://schemas.microsoft.com/office/drawing/2010/main"/>
              </a:ext>
            </a:extLst>
          </a:blip>
          <a:srcRect/>
          <a:stretch>
            <a:fillRect/>
          </a:stretch>
        </p:blipFill>
        <p:spPr bwMode="auto">
          <a:xfrm>
            <a:off x="2641939" y="2756589"/>
            <a:ext cx="304143" cy="28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7" name="Picture 20" descr="HES 3 fossil oil"/>
          <p:cNvPicPr>
            <a:picLocks noChangeAspect="1" noChangeArrowheads="1"/>
          </p:cNvPicPr>
          <p:nvPr/>
        </p:nvPicPr>
        <p:blipFill>
          <a:blip r:embed="rId19" cstate="screen">
            <a:extLst>
              <a:ext uri="{28A0092B-C50C-407E-A947-70E740481C1C}">
                <a14:useLocalDpi xmlns:a14="http://schemas.microsoft.com/office/drawing/2010/main"/>
              </a:ext>
            </a:extLst>
          </a:blip>
          <a:srcRect/>
          <a:stretch>
            <a:fillRect/>
          </a:stretch>
        </p:blipFill>
        <p:spPr bwMode="auto">
          <a:xfrm>
            <a:off x="5744204" y="3286735"/>
            <a:ext cx="536286" cy="5100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8" name="Picture 21" descr="HES 3 fossil coal"/>
          <p:cNvPicPr>
            <a:picLocks noChangeAspect="1" noChangeArrowheads="1"/>
          </p:cNvPicPr>
          <p:nvPr/>
        </p:nvPicPr>
        <p:blipFill>
          <a:blip r:embed="rId20" cstate="screen">
            <a:extLst>
              <a:ext uri="{28A0092B-C50C-407E-A947-70E740481C1C}">
                <a14:useLocalDpi xmlns:a14="http://schemas.microsoft.com/office/drawing/2010/main"/>
              </a:ext>
            </a:extLst>
          </a:blip>
          <a:srcRect/>
          <a:stretch>
            <a:fillRect/>
          </a:stretch>
        </p:blipFill>
        <p:spPr bwMode="auto">
          <a:xfrm>
            <a:off x="2741251" y="3469748"/>
            <a:ext cx="304143" cy="289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29" name="Picture 22" descr="HES 3 bio tree"/>
          <p:cNvPicPr>
            <a:picLocks noChangeAspect="1" noChangeArrowheads="1"/>
          </p:cNvPicPr>
          <p:nvPr/>
        </p:nvPicPr>
        <p:blipFill>
          <a:blip r:embed="rId21" cstate="screen">
            <a:extLst>
              <a:ext uri="{28A0092B-C50C-407E-A947-70E740481C1C}">
                <a14:useLocalDpi xmlns:a14="http://schemas.microsoft.com/office/drawing/2010/main"/>
              </a:ext>
            </a:extLst>
          </a:blip>
          <a:srcRect/>
          <a:stretch>
            <a:fillRect/>
          </a:stretch>
        </p:blipFill>
        <p:spPr bwMode="auto">
          <a:xfrm>
            <a:off x="4178796" y="2113061"/>
            <a:ext cx="347593" cy="6789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 name="Oval 20"/>
          <p:cNvSpPr>
            <a:spLocks noChangeAspect="1"/>
          </p:cNvSpPr>
          <p:nvPr/>
        </p:nvSpPr>
        <p:spPr>
          <a:xfrm rot="16200000">
            <a:off x="522051" y="4558840"/>
            <a:ext cx="1765231" cy="1839018"/>
          </a:xfrm>
          <a:prstGeom prst="ellipse">
            <a:avLst/>
          </a:prstGeom>
          <a:noFill/>
          <a:ln w="76200" cmpd="sng">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22" name="Rectangle 21"/>
          <p:cNvSpPr>
            <a:spLocks noChangeAspect="1"/>
          </p:cNvSpPr>
          <p:nvPr/>
        </p:nvSpPr>
        <p:spPr>
          <a:xfrm rot="16200000">
            <a:off x="2717840" y="4553582"/>
            <a:ext cx="1780733" cy="1836368"/>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29" name="TextBox 28"/>
          <p:cNvSpPr txBox="1"/>
          <p:nvPr/>
        </p:nvSpPr>
        <p:spPr>
          <a:xfrm>
            <a:off x="444307" y="3910641"/>
            <a:ext cx="2025123" cy="611706"/>
          </a:xfrm>
          <a:prstGeom prst="rect">
            <a:avLst/>
          </a:prstGeom>
          <a:noFill/>
        </p:spPr>
        <p:txBody>
          <a:bodyPr wrap="square" lIns="57150" tIns="28575" rIns="57150" bIns="28575" rtlCol="0">
            <a:spAutoFit/>
          </a:bodyPr>
          <a:lstStyle/>
          <a:p>
            <a:pPr algn="ctr"/>
            <a:r>
              <a:rPr lang="en-US" b="1" dirty="0" smtClean="0">
                <a:solidFill>
                  <a:srgbClr val="0000FF"/>
                </a:solidFill>
              </a:rPr>
              <a:t>Atmosphere</a:t>
            </a:r>
          </a:p>
          <a:p>
            <a:pPr algn="ctr"/>
            <a:r>
              <a:rPr lang="en-US" dirty="0" smtClean="0"/>
              <a:t> Inorganic CO</a:t>
            </a:r>
            <a:r>
              <a:rPr lang="en-US" baseline="-25000" dirty="0" smtClean="0"/>
              <a:t>2</a:t>
            </a:r>
            <a:endParaRPr lang="en-US" baseline="-25000" dirty="0"/>
          </a:p>
        </p:txBody>
      </p:sp>
      <p:sp>
        <p:nvSpPr>
          <p:cNvPr id="30" name="TextBox 29"/>
          <p:cNvSpPr txBox="1"/>
          <p:nvPr/>
        </p:nvSpPr>
        <p:spPr>
          <a:xfrm>
            <a:off x="2331380" y="3957681"/>
            <a:ext cx="2182092" cy="611706"/>
          </a:xfrm>
          <a:prstGeom prst="rect">
            <a:avLst/>
          </a:prstGeom>
          <a:noFill/>
        </p:spPr>
        <p:txBody>
          <a:bodyPr wrap="square" lIns="57150" tIns="28575" rIns="57150" bIns="28575" rtlCol="0">
            <a:spAutoFit/>
          </a:bodyPr>
          <a:lstStyle/>
          <a:p>
            <a:pPr algn="ctr"/>
            <a:r>
              <a:rPr lang="en-US" b="1" dirty="0" smtClean="0">
                <a:solidFill>
                  <a:srgbClr val="008000"/>
                </a:solidFill>
              </a:rPr>
              <a:t>Biomass</a:t>
            </a:r>
          </a:p>
          <a:p>
            <a:pPr algn="ctr"/>
            <a:r>
              <a:rPr lang="en-US" dirty="0" smtClean="0"/>
              <a:t>organic carbon</a:t>
            </a:r>
            <a:endParaRPr lang="en-US" dirty="0"/>
          </a:p>
        </p:txBody>
      </p:sp>
      <p:sp>
        <p:nvSpPr>
          <p:cNvPr id="31" name="TextBox 30"/>
          <p:cNvSpPr txBox="1"/>
          <p:nvPr/>
        </p:nvSpPr>
        <p:spPr>
          <a:xfrm>
            <a:off x="4779998" y="3971870"/>
            <a:ext cx="2257918" cy="611706"/>
          </a:xfrm>
          <a:prstGeom prst="rect">
            <a:avLst/>
          </a:prstGeom>
          <a:noFill/>
        </p:spPr>
        <p:txBody>
          <a:bodyPr wrap="square" lIns="57150" tIns="28575" rIns="57150" bIns="28575" rtlCol="0">
            <a:spAutoFit/>
          </a:bodyPr>
          <a:lstStyle/>
          <a:p>
            <a:pPr algn="ctr"/>
            <a:r>
              <a:rPr lang="en-US" b="1" dirty="0" smtClean="0">
                <a:solidFill>
                  <a:srgbClr val="008000"/>
                </a:solidFill>
              </a:rPr>
              <a:t>Soil </a:t>
            </a:r>
          </a:p>
          <a:p>
            <a:pPr algn="ctr"/>
            <a:r>
              <a:rPr lang="en-US" dirty="0" smtClean="0"/>
              <a:t>organic carbon</a:t>
            </a:r>
            <a:endParaRPr lang="en-US" dirty="0"/>
          </a:p>
        </p:txBody>
      </p:sp>
      <p:sp>
        <p:nvSpPr>
          <p:cNvPr id="32" name="TextBox 31"/>
          <p:cNvSpPr txBox="1"/>
          <p:nvPr/>
        </p:nvSpPr>
        <p:spPr>
          <a:xfrm>
            <a:off x="6612930" y="4019294"/>
            <a:ext cx="2325358" cy="611706"/>
          </a:xfrm>
          <a:prstGeom prst="rect">
            <a:avLst/>
          </a:prstGeom>
          <a:noFill/>
        </p:spPr>
        <p:txBody>
          <a:bodyPr wrap="square" lIns="57150" tIns="28575" rIns="57150" bIns="28575" rtlCol="0">
            <a:spAutoFit/>
          </a:bodyPr>
          <a:lstStyle/>
          <a:p>
            <a:pPr algn="ctr"/>
            <a:r>
              <a:rPr lang="en-US" b="1" dirty="0" smtClean="0">
                <a:solidFill>
                  <a:srgbClr val="008000"/>
                </a:solidFill>
              </a:rPr>
              <a:t>Fossil Fuels</a:t>
            </a:r>
          </a:p>
          <a:p>
            <a:pPr algn="ctr"/>
            <a:r>
              <a:rPr lang="en-US" dirty="0"/>
              <a:t>o</a:t>
            </a:r>
            <a:r>
              <a:rPr lang="en-US" dirty="0" smtClean="0"/>
              <a:t>rganic carbon</a:t>
            </a:r>
            <a:endParaRPr lang="en-US" dirty="0"/>
          </a:p>
        </p:txBody>
      </p:sp>
      <p:pic>
        <p:nvPicPr>
          <p:cNvPr id="33" name="Picture 32" descr="carbon dioxide labeled06.png"/>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874201" y="5271498"/>
            <a:ext cx="990600" cy="660400"/>
          </a:xfrm>
          <a:prstGeom prst="rect">
            <a:avLst/>
          </a:prstGeom>
        </p:spPr>
      </p:pic>
      <p:pic>
        <p:nvPicPr>
          <p:cNvPr id="35" name="Picture 5" descr="HES 3 bio bird"/>
          <p:cNvPicPr>
            <a:picLocks noChangeAspect="1" noChangeArrowheads="1"/>
          </p:cNvPicPr>
          <p:nvPr/>
        </p:nvPicPr>
        <p:blipFill>
          <a:blip r:embed="rId23" cstate="screen">
            <a:extLst>
              <a:ext uri="{28A0092B-C50C-407E-A947-70E740481C1C}">
                <a14:useLocalDpi xmlns:a14="http://schemas.microsoft.com/office/drawing/2010/main"/>
              </a:ext>
            </a:extLst>
          </a:blip>
          <a:srcRect/>
          <a:stretch>
            <a:fillRect/>
          </a:stretch>
        </p:blipFill>
        <p:spPr bwMode="auto">
          <a:xfrm>
            <a:off x="3550783" y="5504140"/>
            <a:ext cx="910916" cy="9109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Picture 22" descr="HES 3 bio tree"/>
          <p:cNvPicPr>
            <a:picLocks noChangeAspect="1" noChangeArrowheads="1"/>
          </p:cNvPicPr>
          <p:nvPr/>
        </p:nvPicPr>
        <p:blipFill>
          <a:blip r:embed="rId24" cstate="screen">
            <a:extLst>
              <a:ext uri="{28A0092B-C50C-407E-A947-70E740481C1C}">
                <a14:useLocalDpi xmlns:a14="http://schemas.microsoft.com/office/drawing/2010/main"/>
              </a:ext>
            </a:extLst>
          </a:blip>
          <a:srcRect/>
          <a:stretch>
            <a:fillRect/>
          </a:stretch>
        </p:blipFill>
        <p:spPr bwMode="auto">
          <a:xfrm>
            <a:off x="2741251" y="4697381"/>
            <a:ext cx="836613" cy="1717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12" descr="HES 3 bio corn"/>
          <p:cNvPicPr>
            <a:picLocks noChangeAspect="1" noChangeArrowheads="1"/>
          </p:cNvPicPr>
          <p:nvPr/>
        </p:nvPicPr>
        <p:blipFill>
          <a:blip r:embed="rId25" cstate="screen">
            <a:extLst>
              <a:ext uri="{28A0092B-C50C-407E-A947-70E740481C1C}">
                <a14:useLocalDpi xmlns:a14="http://schemas.microsoft.com/office/drawing/2010/main"/>
              </a:ext>
            </a:extLst>
          </a:blip>
          <a:srcRect/>
          <a:stretch>
            <a:fillRect/>
          </a:stretch>
        </p:blipFill>
        <p:spPr bwMode="auto">
          <a:xfrm>
            <a:off x="2680005" y="4636787"/>
            <a:ext cx="870778" cy="8673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24" descr="HES 4 bio cow"/>
          <p:cNvPicPr>
            <a:picLocks noChangeAspect="1" noChangeArrowheads="1"/>
          </p:cNvPicPr>
          <p:nvPr/>
        </p:nvPicPr>
        <p:blipFill>
          <a:blip r:embed="rId26" cstate="screen">
            <a:extLst>
              <a:ext uri="{28A0092B-C50C-407E-A947-70E740481C1C}">
                <a14:useLocalDpi xmlns:a14="http://schemas.microsoft.com/office/drawing/2010/main"/>
              </a:ext>
            </a:extLst>
          </a:blip>
          <a:srcRect/>
          <a:stretch>
            <a:fillRect/>
          </a:stretch>
        </p:blipFill>
        <p:spPr bwMode="auto">
          <a:xfrm>
            <a:off x="3407074" y="4585439"/>
            <a:ext cx="1061951" cy="10619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 name="Picture 18" descr="HES 3 soil tree"/>
          <p:cNvPicPr>
            <a:picLocks noChangeAspect="1" noChangeArrowheads="1"/>
          </p:cNvPicPr>
          <p:nvPr/>
        </p:nvPicPr>
        <p:blipFill>
          <a:blip r:embed="rId27" cstate="screen">
            <a:extLst>
              <a:ext uri="{28A0092B-C50C-407E-A947-70E740481C1C}">
                <a14:useLocalDpi xmlns:a14="http://schemas.microsoft.com/office/drawing/2010/main"/>
              </a:ext>
            </a:extLst>
          </a:blip>
          <a:srcRect/>
          <a:stretch>
            <a:fillRect/>
          </a:stretch>
        </p:blipFill>
        <p:spPr bwMode="auto">
          <a:xfrm>
            <a:off x="4822014" y="4644458"/>
            <a:ext cx="1179242" cy="1179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11" descr="HES 3 soil corn"/>
          <p:cNvPicPr>
            <a:picLocks noChangeAspect="1" noChangeArrowheads="1"/>
          </p:cNvPicPr>
          <p:nvPr/>
        </p:nvPicPr>
        <p:blipFill>
          <a:blip r:embed="rId28" cstate="screen">
            <a:extLst>
              <a:ext uri="{28A0092B-C50C-407E-A947-70E740481C1C}">
                <a14:useLocalDpi xmlns:a14="http://schemas.microsoft.com/office/drawing/2010/main"/>
              </a:ext>
            </a:extLst>
          </a:blip>
          <a:srcRect/>
          <a:stretch>
            <a:fillRect/>
          </a:stretch>
        </p:blipFill>
        <p:spPr bwMode="auto">
          <a:xfrm>
            <a:off x="5611313" y="5370376"/>
            <a:ext cx="1059021" cy="10590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p:cNvPicPr>
            <a:picLocks noChangeAspect="1"/>
          </p:cNvPicPr>
          <p:nvPr/>
        </p:nvPicPr>
        <p:blipFill>
          <a:blip r:embed="rId29" cstate="screen">
            <a:extLst>
              <a:ext uri="{28A0092B-C50C-407E-A947-70E740481C1C}">
                <a14:useLocalDpi xmlns:a14="http://schemas.microsoft.com/office/drawing/2010/main"/>
              </a:ext>
            </a:extLst>
          </a:blip>
          <a:stretch>
            <a:fillRect/>
          </a:stretch>
        </p:blipFill>
        <p:spPr>
          <a:xfrm>
            <a:off x="6947149" y="4701580"/>
            <a:ext cx="873614" cy="804967"/>
          </a:xfrm>
          <a:prstGeom prst="rect">
            <a:avLst/>
          </a:prstGeom>
        </p:spPr>
      </p:pic>
      <p:pic>
        <p:nvPicPr>
          <p:cNvPr id="4" name="Picture 3"/>
          <p:cNvPicPr>
            <a:picLocks noChangeAspect="1"/>
          </p:cNvPicPr>
          <p:nvPr/>
        </p:nvPicPr>
        <p:blipFill>
          <a:blip r:embed="rId30" cstate="screen">
            <a:extLst>
              <a:ext uri="{28A0092B-C50C-407E-A947-70E740481C1C}">
                <a14:useLocalDpi xmlns:a14="http://schemas.microsoft.com/office/drawing/2010/main"/>
              </a:ext>
            </a:extLst>
          </a:blip>
          <a:stretch>
            <a:fillRect/>
          </a:stretch>
        </p:blipFill>
        <p:spPr>
          <a:xfrm>
            <a:off x="7133062" y="5593660"/>
            <a:ext cx="528343" cy="707728"/>
          </a:xfrm>
          <a:prstGeom prst="rect">
            <a:avLst/>
          </a:prstGeom>
        </p:spPr>
      </p:pic>
      <p:pic>
        <p:nvPicPr>
          <p:cNvPr id="5" name="Picture 4"/>
          <p:cNvPicPr>
            <a:picLocks noChangeAspect="1"/>
          </p:cNvPicPr>
          <p:nvPr/>
        </p:nvPicPr>
        <p:blipFill>
          <a:blip r:embed="rId31" cstate="screen">
            <a:extLst>
              <a:ext uri="{28A0092B-C50C-407E-A947-70E740481C1C}">
                <a14:useLocalDpi xmlns:a14="http://schemas.microsoft.com/office/drawing/2010/main"/>
              </a:ext>
            </a:extLst>
          </a:blip>
          <a:stretch>
            <a:fillRect/>
          </a:stretch>
        </p:blipFill>
        <p:spPr>
          <a:xfrm>
            <a:off x="7899936" y="4945677"/>
            <a:ext cx="674577" cy="1291823"/>
          </a:xfrm>
          <a:prstGeom prst="rect">
            <a:avLst/>
          </a:prstGeom>
        </p:spPr>
      </p:pic>
      <p:sp>
        <p:nvSpPr>
          <p:cNvPr id="41" name="Rectangle 40"/>
          <p:cNvSpPr>
            <a:spLocks noChangeAspect="1"/>
          </p:cNvSpPr>
          <p:nvPr/>
        </p:nvSpPr>
        <p:spPr>
          <a:xfrm rot="16200000">
            <a:off x="4790346" y="4562090"/>
            <a:ext cx="1780733" cy="1836368"/>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
        <p:nvSpPr>
          <p:cNvPr id="42" name="Rectangle 41"/>
          <p:cNvSpPr>
            <a:spLocks noChangeAspect="1"/>
          </p:cNvSpPr>
          <p:nvPr/>
        </p:nvSpPr>
        <p:spPr>
          <a:xfrm rot="16200000">
            <a:off x="6828884" y="4585556"/>
            <a:ext cx="1780733" cy="1836368"/>
          </a:xfrm>
          <a:prstGeom prst="rect">
            <a:avLst/>
          </a:prstGeom>
          <a:noFill/>
          <a:ln w="76200" cmpd="sng">
            <a:solidFill>
              <a:schemeClr val="tx1"/>
            </a:solidFill>
          </a:ln>
        </p:spPr>
        <p:style>
          <a:lnRef idx="1">
            <a:schemeClr val="accent1"/>
          </a:lnRef>
          <a:fillRef idx="3">
            <a:schemeClr val="accent1"/>
          </a:fillRef>
          <a:effectRef idx="2">
            <a:schemeClr val="accent1"/>
          </a:effectRef>
          <a:fontRef idx="minor">
            <a:schemeClr val="lt1"/>
          </a:fontRef>
        </p:style>
        <p:txBody>
          <a:bodyPr lIns="57150" tIns="28575" rIns="57150" bIns="28575" rtlCol="0" anchor="ctr"/>
          <a:lstStyle/>
          <a:p>
            <a:pPr algn="ctr"/>
            <a:endParaRPr lang="en-US"/>
          </a:p>
        </p:txBody>
      </p:sp>
    </p:spTree>
    <p:extLst>
      <p:ext uri="{BB962C8B-B14F-4D97-AF65-F5344CB8AC3E}">
        <p14:creationId xmlns:p14="http://schemas.microsoft.com/office/powerpoint/2010/main" val="3777690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3313"/>
                                        </p:tgtEl>
                                      </p:cBhvr>
                                    </p:animEffect>
                                    <p:set>
                                      <p:cBhvr>
                                        <p:cTn id="7" dur="1" fill="hold">
                                          <p:stCondLst>
                                            <p:cond delay="499"/>
                                          </p:stCondLst>
                                        </p:cTn>
                                        <p:tgtEl>
                                          <p:spTgt spid="1331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0.00226 -0.0044 L -0.35493 0.68609 " pathEditMode="relative" rAng="0" ptsTypes="AA">
                                      <p:cBhvr>
                                        <p:cTn id="11" dur="2000" fill="hold"/>
                                        <p:tgtEl>
                                          <p:spTgt spid="13315"/>
                                        </p:tgtEl>
                                        <p:attrNameLst>
                                          <p:attrName>ppt_x</p:attrName>
                                          <p:attrName>ppt_y</p:attrName>
                                        </p:attrNameLst>
                                      </p:cBhvr>
                                      <p:rCtr x="-17860" y="34513"/>
                                    </p:animMotion>
                                  </p:childTnLst>
                                </p:cTn>
                              </p:par>
                            </p:childTnLst>
                          </p:cTn>
                        </p:par>
                        <p:par>
                          <p:cTn id="12" fill="hold">
                            <p:stCondLst>
                              <p:cond delay="2000"/>
                            </p:stCondLst>
                            <p:childTnLst>
                              <p:par>
                                <p:cTn id="13" presetID="6" presetClass="emph" presetSubtype="0" fill="hold" nodeType="afterEffect">
                                  <p:stCondLst>
                                    <p:cond delay="0"/>
                                  </p:stCondLst>
                                  <p:childTnLst>
                                    <p:animScale>
                                      <p:cBhvr>
                                        <p:cTn id="14" dur="1000" fill="hold"/>
                                        <p:tgtEl>
                                          <p:spTgt spid="13315"/>
                                        </p:tgtEl>
                                      </p:cBhvr>
                                      <p:by x="400000" y="400000"/>
                                    </p:animScale>
                                  </p:childTnLst>
                                </p:cTn>
                              </p:par>
                            </p:childTnLst>
                          </p:cTn>
                        </p:par>
                        <p:par>
                          <p:cTn id="15" fill="hold">
                            <p:stCondLst>
                              <p:cond delay="3000"/>
                            </p:stCondLst>
                            <p:childTnLst>
                              <p:par>
                                <p:cTn id="16" presetID="1" presetClass="entr" presetSubtype="0"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2" presetClass="path" presetSubtype="0" accel="50000" decel="50000" fill="hold" nodeType="clickEffect">
                                  <p:stCondLst>
                                    <p:cond delay="0"/>
                                  </p:stCondLst>
                                  <p:childTnLst>
                                    <p:animMotion origin="layout" path="M 1.94444E-6 -4.81481E-6 L -0.12969 0.52686 " pathEditMode="relative" rAng="0" ptsTypes="AA">
                                      <p:cBhvr>
                                        <p:cTn id="21" dur="2000" fill="hold"/>
                                        <p:tgtEl>
                                          <p:spTgt spid="13329"/>
                                        </p:tgtEl>
                                        <p:attrNameLst>
                                          <p:attrName>ppt_x</p:attrName>
                                          <p:attrName>ppt_y</p:attrName>
                                        </p:attrNameLst>
                                      </p:cBhvr>
                                      <p:rCtr x="-6493" y="26343"/>
                                    </p:animMotion>
                                  </p:childTnLst>
                                </p:cTn>
                              </p:par>
                              <p:par>
                                <p:cTn id="22" presetID="42" presetClass="path" presetSubtype="0" accel="50000" decel="50000" fill="hold" nodeType="withEffect">
                                  <p:stCondLst>
                                    <p:cond delay="0"/>
                                  </p:stCondLst>
                                  <p:childTnLst>
                                    <p:animMotion origin="layout" path="M 1.38889E-6 -7.40741E-7 L -0.18004 0.74491 " pathEditMode="relative" rAng="0" ptsTypes="AA">
                                      <p:cBhvr>
                                        <p:cTn id="23" dur="2000" fill="hold"/>
                                        <p:tgtEl>
                                          <p:spTgt spid="13314"/>
                                        </p:tgtEl>
                                        <p:attrNameLst>
                                          <p:attrName>ppt_x</p:attrName>
                                          <p:attrName>ppt_y</p:attrName>
                                        </p:attrNameLst>
                                      </p:cBhvr>
                                      <p:rCtr x="-9010" y="37245"/>
                                    </p:animMotion>
                                  </p:childTnLst>
                                </p:cTn>
                              </p:par>
                              <p:par>
                                <p:cTn id="24" presetID="42" presetClass="path" presetSubtype="0" accel="50000" decel="50000" fill="hold" nodeType="withEffect">
                                  <p:stCondLst>
                                    <p:cond delay="0"/>
                                  </p:stCondLst>
                                  <p:childTnLst>
                                    <p:animMotion origin="layout" path="M 1.38889E-6 -7.40741E-7 L -0.19879 0.42107 " pathEditMode="relative" rAng="0" ptsTypes="AA">
                                      <p:cBhvr>
                                        <p:cTn id="25" dur="2000" fill="hold"/>
                                        <p:tgtEl>
                                          <p:spTgt spid="13322"/>
                                        </p:tgtEl>
                                        <p:attrNameLst>
                                          <p:attrName>ppt_x</p:attrName>
                                          <p:attrName>ppt_y</p:attrName>
                                        </p:attrNameLst>
                                      </p:cBhvr>
                                      <p:rCtr x="-9948" y="21042"/>
                                    </p:animMotion>
                                  </p:childTnLst>
                                </p:cTn>
                              </p:par>
                              <p:par>
                                <p:cTn id="26" presetID="42" presetClass="path" presetSubtype="0" accel="50000" decel="50000" fill="hold" nodeType="withEffect">
                                  <p:stCondLst>
                                    <p:cond delay="0"/>
                                  </p:stCondLst>
                                  <p:childTnLst>
                                    <p:animMotion origin="layout" path="M 2.77778E-6 2.59259E-6 L -0.32917 0.46041 " pathEditMode="relative" rAng="0" ptsTypes="AA">
                                      <p:cBhvr>
                                        <p:cTn id="27" dur="2000" fill="hold"/>
                                        <p:tgtEl>
                                          <p:spTgt spid="13321"/>
                                        </p:tgtEl>
                                        <p:attrNameLst>
                                          <p:attrName>ppt_x</p:attrName>
                                          <p:attrName>ppt_y</p:attrName>
                                        </p:attrNameLst>
                                      </p:cBhvr>
                                      <p:rCtr x="-16458" y="23009"/>
                                    </p:animMotion>
                                  </p:childTnLst>
                                </p:cTn>
                              </p:par>
                            </p:childTnLst>
                          </p:cTn>
                        </p:par>
                        <p:par>
                          <p:cTn id="28" fill="hold">
                            <p:stCondLst>
                              <p:cond delay="2000"/>
                            </p:stCondLst>
                            <p:childTnLst>
                              <p:par>
                                <p:cTn id="29" presetID="1" presetClass="entr" presetSubtype="0"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par>
                          <p:cTn id="31" fill="hold">
                            <p:stCondLst>
                              <p:cond delay="2000"/>
                            </p:stCondLst>
                            <p:childTnLst>
                              <p:par>
                                <p:cTn id="32" presetID="1" presetClass="entr" presetSubtype="0"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childTnLst>
                                </p:cTn>
                              </p:par>
                            </p:childTnLst>
                          </p:cTn>
                        </p:par>
                        <p:par>
                          <p:cTn id="34" fill="hold">
                            <p:stCondLst>
                              <p:cond delay="2000"/>
                            </p:stCondLst>
                            <p:childTnLst>
                              <p:par>
                                <p:cTn id="35" presetID="1" presetClass="entr" presetSubtype="0"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childTnLst>
                          </p:cTn>
                        </p:par>
                        <p:par>
                          <p:cTn id="37" fill="hold">
                            <p:stCondLst>
                              <p:cond delay="2000"/>
                            </p:stCondLst>
                            <p:childTnLst>
                              <p:par>
                                <p:cTn id="38" presetID="1" presetClass="entr" presetSubtype="0"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0" presetClass="path" presetSubtype="0" accel="50000" decel="50000" fill="hold" nodeType="clickEffect">
                                  <p:stCondLst>
                                    <p:cond delay="0"/>
                                  </p:stCondLst>
                                  <p:childTnLst>
                                    <p:animMotion origin="layout" path="M -0.00017 -0.02245 L 0.1176 0.35562 " pathEditMode="relative" rAng="0" ptsTypes="AA">
                                      <p:cBhvr>
                                        <p:cTn id="43" dur="2000" fill="hold"/>
                                        <p:tgtEl>
                                          <p:spTgt spid="13325"/>
                                        </p:tgtEl>
                                        <p:attrNameLst>
                                          <p:attrName>ppt_x</p:attrName>
                                          <p:attrName>ppt_y</p:attrName>
                                        </p:attrNameLst>
                                      </p:cBhvr>
                                      <p:rCtr x="5888" y="18903"/>
                                    </p:animMotion>
                                  </p:childTnLst>
                                </p:cTn>
                              </p:par>
                              <p:par>
                                <p:cTn id="44" presetID="0" presetClass="path" presetSubtype="0" accel="50000" decel="50000" fill="hold" nodeType="withEffect">
                                  <p:stCondLst>
                                    <p:cond delay="0"/>
                                  </p:stCondLst>
                                  <p:childTnLst>
                                    <p:animMotion origin="layout" path="M 8.07712E-7 2.0546E-6 L -0.0238 0.52707 " pathEditMode="relative" rAng="0" ptsTypes="AA">
                                      <p:cBhvr>
                                        <p:cTn id="45" dur="2000" fill="hold"/>
                                        <p:tgtEl>
                                          <p:spTgt spid="13320"/>
                                        </p:tgtEl>
                                        <p:attrNameLst>
                                          <p:attrName>ppt_x</p:attrName>
                                          <p:attrName>ppt_y</p:attrName>
                                        </p:attrNameLst>
                                      </p:cBhvr>
                                      <p:rCtr x="-1199" y="26354"/>
                                    </p:animMotion>
                                  </p:childTnLst>
                                </p:cTn>
                              </p:par>
                            </p:childTnLst>
                          </p:cTn>
                        </p:par>
                        <p:par>
                          <p:cTn id="46" fill="hold">
                            <p:stCondLst>
                              <p:cond delay="2000"/>
                            </p:stCondLst>
                            <p:childTnLst>
                              <p:par>
                                <p:cTn id="47" presetID="1" presetClass="entr" presetSubtype="0"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4.28001E-6 5.73808E-7 L 0.4895 0.32809 " pathEditMode="relative" rAng="0" ptsTypes="AA">
                                      <p:cBhvr>
                                        <p:cTn id="54" dur="2000" fill="hold"/>
                                        <p:tgtEl>
                                          <p:spTgt spid="13328"/>
                                        </p:tgtEl>
                                        <p:attrNameLst>
                                          <p:attrName>ppt_x</p:attrName>
                                          <p:attrName>ppt_y</p:attrName>
                                        </p:attrNameLst>
                                      </p:cBhvr>
                                      <p:rCtr x="24475" y="16404"/>
                                    </p:animMotion>
                                  </p:childTnLst>
                                </p:cTn>
                              </p:par>
                              <p:par>
                                <p:cTn id="55" presetID="0" presetClass="path" presetSubtype="0" accel="50000" decel="50000" fill="hold" nodeType="withEffect">
                                  <p:stCondLst>
                                    <p:cond delay="0"/>
                                  </p:stCondLst>
                                  <p:childTnLst>
                                    <p:animMotion origin="layout" path="M -5.55556E-6 8.14815E-6 L 0.14808 0.27802 " pathEditMode="relative" ptsTypes="AA">
                                      <p:cBhvr>
                                        <p:cTn id="56" dur="2000" fill="hold"/>
                                        <p:tgtEl>
                                          <p:spTgt spid="13327"/>
                                        </p:tgtEl>
                                        <p:attrNameLst>
                                          <p:attrName>ppt_x</p:attrName>
                                          <p:attrName>ppt_y</p:attrName>
                                        </p:attrNameLst>
                                      </p:cBhvr>
                                    </p:animMotion>
                                  </p:childTnLst>
                                </p:cTn>
                              </p:par>
                            </p:childTnLst>
                          </p:cTn>
                        </p:par>
                        <p:par>
                          <p:cTn id="57" fill="hold">
                            <p:stCondLst>
                              <p:cond delay="2000"/>
                            </p:stCondLst>
                            <p:childTnLst>
                              <p:par>
                                <p:cTn id="58" presetID="1" presetClass="entr" presetSubtype="0" fill="hold" nodeType="afterEffect">
                                  <p:stCondLst>
                                    <p:cond delay="0"/>
                                  </p:stCondLst>
                                  <p:childTnLst>
                                    <p:set>
                                      <p:cBhvr>
                                        <p:cTn id="59" dur="1" fill="hold">
                                          <p:stCondLst>
                                            <p:cond delay="0"/>
                                          </p:stCondLst>
                                        </p:cTn>
                                        <p:tgtEl>
                                          <p:spTgt spid="3"/>
                                        </p:tgtEl>
                                        <p:attrNameLst>
                                          <p:attrName>style.visibility</p:attrName>
                                        </p:attrNameLst>
                                      </p:cBhvr>
                                      <p:to>
                                        <p:strVal val="visible"/>
                                      </p:to>
                                    </p:set>
                                  </p:childTnLst>
                                </p:cTn>
                              </p:par>
                              <p:par>
                                <p:cTn id="60" presetID="1" presetClass="entr" presetSubtype="0" fill="hold" nodeType="withEffect">
                                  <p:stCondLst>
                                    <p:cond delay="0"/>
                                  </p:stCondLst>
                                  <p:childTnLst>
                                    <p:set>
                                      <p:cBhvr>
                                        <p:cTn id="61" dur="1" fill="hold">
                                          <p:stCondLst>
                                            <p:cond delay="0"/>
                                          </p:stCondLst>
                                        </p:cTn>
                                        <p:tgtEl>
                                          <p:spTgt spid="4"/>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5"/>
                                        </p:tgtEl>
                                        <p:attrNameLst>
                                          <p:attrName>style.visibility</p:attrName>
                                        </p:attrNameLst>
                                      </p:cBhvr>
                                      <p:to>
                                        <p:strVal val="visible"/>
                                      </p:to>
                                    </p:set>
                                  </p:childTnLst>
                                </p:cTn>
                              </p:par>
                              <p:par>
                                <p:cTn id="64" presetID="1" presetClass="exit" presetSubtype="0" fill="hold" nodeType="withEffect">
                                  <p:stCondLst>
                                    <p:cond delay="0"/>
                                  </p:stCondLst>
                                  <p:childTnLst>
                                    <p:set>
                                      <p:cBhvr>
                                        <p:cTn id="65" dur="1" fill="hold">
                                          <p:stCondLst>
                                            <p:cond delay="0"/>
                                          </p:stCondLst>
                                        </p:cTn>
                                        <p:tgtEl>
                                          <p:spTgt spid="133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1774</TotalTime>
  <Words>525</Words>
  <Application>Microsoft Macintosh PowerPoint</Application>
  <PresentationFormat>On-screen Show (4:3)</PresentationFormat>
  <Paragraphs>39</Paragraphs>
  <Slides>4</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Copperplate</vt:lpstr>
      <vt:lpstr>Office Theme</vt:lpstr>
      <vt:lpstr> Lesson 3 Activity 1 Finding the Carbon</vt:lpstr>
      <vt:lpstr>Where is Carbon Located? </vt:lpstr>
      <vt:lpstr>PowerPoint Presentation</vt:lpstr>
      <vt:lpstr>PowerPoint Presentation</vt:lpstr>
    </vt:vector>
  </TitlesOfParts>
  <Company>Michigan State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James Runde</cp:lastModifiedBy>
  <cp:revision>33</cp:revision>
  <dcterms:created xsi:type="dcterms:W3CDTF">2013-09-19T13:38:57Z</dcterms:created>
  <dcterms:modified xsi:type="dcterms:W3CDTF">2016-11-28T20:36:04Z</dcterms:modified>
</cp:coreProperties>
</file>