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handoutMasterIdLst>
    <p:handoutMasterId r:id="rId10"/>
  </p:handoutMasterIdLst>
  <p:sldIdLst>
    <p:sldId id="267" r:id="rId2"/>
    <p:sldId id="282" r:id="rId3"/>
    <p:sldId id="283" r:id="rId4"/>
    <p:sldId id="275" r:id="rId5"/>
    <p:sldId id="277" r:id="rId6"/>
    <p:sldId id="279" r:id="rId7"/>
    <p:sldId id="281"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9137" autoAdjust="0"/>
  </p:normalViewPr>
  <p:slideViewPr>
    <p:cSldViewPr snapToGrid="0" snapToObjects="1">
      <p:cViewPr varScale="1">
        <p:scale>
          <a:sx n="121" d="100"/>
          <a:sy n="121" d="100"/>
        </p:scale>
        <p:origin x="-880"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22DF50D-21D7-7F4E-8017-195F3FC74AC2}" type="datetimeFigureOut">
              <a:rPr lang="en-US" smtClean="0"/>
              <a:pPr/>
              <a:t>5/9/16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6EC0993-5D4C-D840-8BBD-4837800D5D2B}" type="slidenum">
              <a:rPr lang="en-US" smtClean="0"/>
              <a:pPr/>
              <a:t>‹#›</a:t>
            </a:fld>
            <a:endParaRPr lang="en-US"/>
          </a:p>
        </p:txBody>
      </p:sp>
    </p:spTree>
    <p:extLst>
      <p:ext uri="{BB962C8B-B14F-4D97-AF65-F5344CB8AC3E}">
        <p14:creationId xmlns:p14="http://schemas.microsoft.com/office/powerpoint/2010/main" val="422248680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348E9A-9C9B-F845-9A60-0AEE82910B40}" type="datetimeFigureOut">
              <a:rPr lang="en-US" smtClean="0"/>
              <a:pPr/>
              <a:t>5/9/16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6B7EDE-1D34-AF43-A72F-F106018D4F39}" type="slidenum">
              <a:rPr lang="en-US" smtClean="0"/>
              <a:pPr/>
              <a:t>‹#›</a:t>
            </a:fld>
            <a:endParaRPr lang="en-US"/>
          </a:p>
        </p:txBody>
      </p:sp>
    </p:spTree>
    <p:extLst>
      <p:ext uri="{BB962C8B-B14F-4D97-AF65-F5344CB8AC3E}">
        <p14:creationId xmlns:p14="http://schemas.microsoft.com/office/powerpoint/2010/main" val="292283684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this slide to collect</a:t>
            </a:r>
            <a:r>
              <a:rPr lang="en-US" baseline="0" dirty="0" smtClean="0"/>
              <a:t> students’ ideas of what fuel is.</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2</a:t>
            </a:fld>
            <a:endParaRPr lang="en-US"/>
          </a:p>
        </p:txBody>
      </p:sp>
    </p:spTree>
    <p:extLst>
      <p:ext uri="{BB962C8B-B14F-4D97-AF65-F5344CB8AC3E}">
        <p14:creationId xmlns:p14="http://schemas.microsoft.com/office/powerpoint/2010/main" val="28538549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 students compare their ideas to this standard definition.  There are two key ideas here:  energy and burning.</a:t>
            </a:r>
          </a:p>
          <a:p>
            <a:r>
              <a:rPr lang="en-US" baseline="0" dirty="0" smtClean="0"/>
              <a:t>Handout Lesson 1.2 Which substances burn? Worksheet.  Have students fill out Table 1 individually, then collect the class’s ideas.  Students will discover through the investigation that all of these substances combine with oxygen to form carbon dioxide and water.  However, it is okay if students don’t know that yet.  Some students may think that the substances are converted to energy and used up (Level 3 thinking).  The investigation will introduce them to the idea that atoms and energy are forever.</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3</a:t>
            </a:fld>
            <a:endParaRPr lang="en-US"/>
          </a:p>
        </p:txBody>
      </p:sp>
    </p:spTree>
    <p:extLst>
      <p:ext uri="{BB962C8B-B14F-4D97-AF65-F5344CB8AC3E}">
        <p14:creationId xmlns:p14="http://schemas.microsoft.com/office/powerpoint/2010/main" val="28538549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Most of the fuels we use in vehicles (cars, trucks, planes, trains)</a:t>
            </a:r>
            <a:r>
              <a:rPr lang="en-US" baseline="0" dirty="0" smtClean="0"/>
              <a:t> are fossil fuels made from crude oil or petroleum.</a:t>
            </a:r>
          </a:p>
          <a:p>
            <a:r>
              <a:rPr lang="en-US" baseline="0" dirty="0" smtClean="0"/>
              <a:t>What is crude oil?</a:t>
            </a:r>
          </a:p>
          <a:p>
            <a:r>
              <a:rPr lang="en-US" baseline="0" dirty="0" smtClean="0"/>
              <a:t>The formulas shown are for a major component of the substance, but each substance is a mix of many different molecules.</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4</a:t>
            </a:fld>
            <a:endParaRPr lang="en-US"/>
          </a:p>
        </p:txBody>
      </p:sp>
    </p:spTree>
    <p:extLst>
      <p:ext uri="{BB962C8B-B14F-4D97-AF65-F5344CB8AC3E}">
        <p14:creationId xmlns:p14="http://schemas.microsoft.com/office/powerpoint/2010/main" val="3265776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Fossil fuels are fossilized remains of living</a:t>
            </a:r>
            <a:r>
              <a:rPr lang="en-US" sz="1200" kern="1200" baseline="0" dirty="0" smtClean="0">
                <a:solidFill>
                  <a:schemeClr val="tx1"/>
                </a:solidFill>
                <a:effectLst/>
                <a:latin typeface="+mn-lt"/>
                <a:ea typeface="+mn-ea"/>
                <a:cs typeface="+mn-cs"/>
              </a:rPr>
              <a:t> organisms</a:t>
            </a:r>
            <a:r>
              <a:rPr lang="en-US" sz="1200" kern="1200" dirty="0" smtClean="0">
                <a:solidFill>
                  <a:schemeClr val="tx1"/>
                </a:solidFill>
                <a:effectLst/>
                <a:latin typeface="+mn-lt"/>
                <a:ea typeface="+mn-ea"/>
                <a:cs typeface="+mn-cs"/>
              </a:rPr>
              <a:t>.  The organisms grew millions of years ago, died and decomposed under special conditions without oxygen.  The results are petroleum or crude oil, coal, and natural gas. </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5</a:t>
            </a:fld>
            <a:endParaRPr lang="en-US"/>
          </a:p>
        </p:txBody>
      </p:sp>
    </p:spTree>
    <p:extLst>
      <p:ext uri="{BB962C8B-B14F-4D97-AF65-F5344CB8AC3E}">
        <p14:creationId xmlns:p14="http://schemas.microsoft.com/office/powerpoint/2010/main" val="5380286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Paraffin is a substance</a:t>
            </a:r>
            <a:r>
              <a:rPr lang="en-US" baseline="0" dirty="0" smtClean="0"/>
              <a:t> made from crude oil.  It is a wax frequently used in candles.  Ethanol is an alcohol, the same kind of alcohol that is in alcoholic beverages.</a:t>
            </a:r>
            <a:endParaRPr lang="en-US" dirty="0" smtClean="0"/>
          </a:p>
          <a:p>
            <a:r>
              <a:rPr lang="en-US" dirty="0" smtClean="0"/>
              <a:t>Which of these substances has chemical potential energy that we could use as</a:t>
            </a:r>
            <a:r>
              <a:rPr lang="en-US" baseline="0" dirty="0" smtClean="0"/>
              <a:t> a fuel?</a:t>
            </a:r>
          </a:p>
          <a:p>
            <a:r>
              <a:rPr lang="en-US" baseline="0" dirty="0" smtClean="0"/>
              <a:t>Explain your answer.</a:t>
            </a:r>
          </a:p>
          <a:p>
            <a:r>
              <a:rPr lang="en-US" baseline="0" dirty="0" smtClean="0"/>
              <a:t>What are some experiences that you’ve had that support your answer?</a:t>
            </a:r>
          </a:p>
          <a:p>
            <a:r>
              <a:rPr lang="en-US" baseline="0" dirty="0" smtClean="0"/>
              <a:t>How could we test your answer?</a:t>
            </a:r>
          </a:p>
          <a:p>
            <a:r>
              <a:rPr lang="en-US" baseline="0" dirty="0" smtClean="0"/>
              <a:t>What do the chemical formulae for all of these substances have in common?</a:t>
            </a:r>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6</a:t>
            </a:fld>
            <a:endParaRPr lang="en-US"/>
          </a:p>
        </p:txBody>
      </p:sp>
    </p:spTree>
    <p:extLst>
      <p:ext uri="{BB962C8B-B14F-4D97-AF65-F5344CB8AC3E}">
        <p14:creationId xmlns:p14="http://schemas.microsoft.com/office/powerpoint/2010/main" val="3265776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46B7EDE-1D34-AF43-A72F-F106018D4F39}" type="slidenum">
              <a:rPr lang="en-US" smtClean="0"/>
              <a:pPr/>
              <a:t>7</a:t>
            </a:fld>
            <a:endParaRPr lang="en-US"/>
          </a:p>
        </p:txBody>
      </p:sp>
    </p:spTree>
    <p:extLst>
      <p:ext uri="{BB962C8B-B14F-4D97-AF65-F5344CB8AC3E}">
        <p14:creationId xmlns:p14="http://schemas.microsoft.com/office/powerpoint/2010/main" val="326577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pic>
        <p:nvPicPr>
          <p:cNvPr id="7" name="Picture 6" descr="Carbon TIME 4b.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86683" y="482468"/>
            <a:ext cx="1990713" cy="1505558"/>
          </a:xfrm>
          <a:prstGeom prst="rect">
            <a:avLst/>
          </a:prstGeom>
        </p:spPr>
      </p:pic>
    </p:spTree>
    <p:extLst>
      <p:ext uri="{BB962C8B-B14F-4D97-AF65-F5344CB8AC3E}">
        <p14:creationId xmlns:p14="http://schemas.microsoft.com/office/powerpoint/2010/main" val="890514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2561500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83201"/>
            <a:ext cx="2057400" cy="5642962"/>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483201"/>
            <a:ext cx="6019800" cy="5642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699412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504826"/>
            <a:ext cx="8229600" cy="49067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2340099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15074760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3311187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endParaRPr lang="en-US" dirty="0"/>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9" name="Slide Number Placeholder 8"/>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124714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1372278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958504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55588"/>
            <a:ext cx="3008313" cy="97951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455588"/>
            <a:ext cx="5111750" cy="56705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2752272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D3A1C050-F6FE-0E43-A9D0-F8EEADE3D1E4}" type="slidenum">
              <a:rPr lang="en-US" smtClean="0"/>
              <a:pPr/>
              <a:t>‹#›</a:t>
            </a:fld>
            <a:endParaRPr lang="en-US"/>
          </a:p>
        </p:txBody>
      </p:sp>
    </p:spTree>
    <p:extLst>
      <p:ext uri="{BB962C8B-B14F-4D97-AF65-F5344CB8AC3E}">
        <p14:creationId xmlns:p14="http://schemas.microsoft.com/office/powerpoint/2010/main" val="351028976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457200"/>
            <a:ext cx="8229600" cy="99240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491020"/>
            <a:ext cx="8229600" cy="490674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553200" y="641157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AAFF94-8111-A348-8301-1F63C1D0CE4E}" type="slidenum">
              <a:rPr lang="en-US" smtClean="0"/>
              <a:pPr/>
              <a:t>‹#›</a:t>
            </a:fld>
            <a:endParaRPr lang="en-US" dirty="0"/>
          </a:p>
        </p:txBody>
      </p:sp>
      <p:sp>
        <p:nvSpPr>
          <p:cNvPr id="9" name="Footer Placeholder 5"/>
          <p:cNvSpPr>
            <a:spLocks noGrp="1"/>
          </p:cNvSpPr>
          <p:nvPr>
            <p:ph type="ftr" sz="quarter" idx="3"/>
          </p:nvPr>
        </p:nvSpPr>
        <p:spPr>
          <a:xfrm>
            <a:off x="457200" y="6400800"/>
            <a:ext cx="5989674" cy="365125"/>
          </a:xfrm>
          <a:prstGeom prst="rect">
            <a:avLst/>
          </a:prstGeom>
        </p:spPr>
        <p:txBody>
          <a:bodyPr/>
          <a:lstStyle/>
          <a:p>
            <a:endParaRPr lang="en-US" dirty="0"/>
          </a:p>
        </p:txBody>
      </p:sp>
    </p:spTree>
    <p:extLst>
      <p:ext uri="{BB962C8B-B14F-4D97-AF65-F5344CB8AC3E}">
        <p14:creationId xmlns:p14="http://schemas.microsoft.com/office/powerpoint/2010/main" val="7913569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xmlns:p14="http://schemas.microsoft.com/office/powerpoint/2010/main" id="1" dur="indefinite" restart="never" nodeType="tmRoot"/>
      </p:par>
    </p:tnLst>
  </p:timing>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jpg"/><Relationship Id="rId5" Type="http://schemas.openxmlformats.org/officeDocument/2006/relationships/image" Target="../media/image6.jpg"/><Relationship Id="rId6" Type="http://schemas.openxmlformats.org/officeDocument/2006/relationships/image" Target="../media/image7.jp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8.emf"/></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jpg"/><Relationship Id="rId5" Type="http://schemas.openxmlformats.org/officeDocument/2006/relationships/image" Target="../media/image7.jpg"/><Relationship Id="rId6" Type="http://schemas.openxmlformats.org/officeDocument/2006/relationships/image" Target="../media/image9.jpg"/><Relationship Id="rId7" Type="http://schemas.openxmlformats.org/officeDocument/2006/relationships/image" Target="../media/image10.jpg"/><Relationship Id="rId8" Type="http://schemas.openxmlformats.org/officeDocument/2006/relationships/image" Target="../media/image11.jpg"/><Relationship Id="rId9" Type="http://schemas.openxmlformats.org/officeDocument/2006/relationships/image" Target="../media/image12.jp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jpg"/><Relationship Id="rId5" Type="http://schemas.openxmlformats.org/officeDocument/2006/relationships/image" Target="../media/image7.jpg"/><Relationship Id="rId6" Type="http://schemas.openxmlformats.org/officeDocument/2006/relationships/image" Target="../media/image9.jpg"/><Relationship Id="rId7" Type="http://schemas.openxmlformats.org/officeDocument/2006/relationships/image" Target="../media/image10.jpg"/><Relationship Id="rId8" Type="http://schemas.openxmlformats.org/officeDocument/2006/relationships/image" Target="../media/image11.jpg"/><Relationship Id="rId9" Type="http://schemas.openxmlformats.org/officeDocument/2006/relationships/image" Target="../media/image12.jp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ctrTitle"/>
          </p:nvPr>
        </p:nvSpPr>
        <p:spPr>
          <a:xfrm>
            <a:off x="685800" y="2552455"/>
            <a:ext cx="7772400" cy="1470025"/>
          </a:xfrm>
        </p:spPr>
        <p:txBody>
          <a:bodyPr/>
          <a:lstStyle/>
          <a:p>
            <a:pPr eaLnBrk="1" hangingPunct="1"/>
            <a:r>
              <a:rPr lang="en-US" dirty="0">
                <a:latin typeface="Calibri" charset="0"/>
              </a:rPr>
              <a:t>Lesson </a:t>
            </a:r>
            <a:r>
              <a:rPr lang="en-US" dirty="0" smtClean="0">
                <a:latin typeface="Calibri" charset="0"/>
              </a:rPr>
              <a:t>1 </a:t>
            </a:r>
            <a:r>
              <a:rPr lang="en-US" dirty="0">
                <a:latin typeface="Calibri" charset="0"/>
              </a:rPr>
              <a:t>Activity 2</a:t>
            </a:r>
          </a:p>
        </p:txBody>
      </p:sp>
      <p:sp>
        <p:nvSpPr>
          <p:cNvPr id="23554" name="Subtitle 2"/>
          <p:cNvSpPr>
            <a:spLocks noGrp="1"/>
          </p:cNvSpPr>
          <p:nvPr>
            <p:ph type="subTitle" idx="1"/>
          </p:nvPr>
        </p:nvSpPr>
        <p:spPr/>
        <p:txBody>
          <a:bodyPr/>
          <a:lstStyle/>
          <a:p>
            <a:pPr eaLnBrk="1" hangingPunct="1"/>
            <a:r>
              <a:rPr lang="en-US" dirty="0" smtClean="0">
                <a:solidFill>
                  <a:srgbClr val="000000"/>
                </a:solidFill>
                <a:latin typeface="Calibri" charset="0"/>
              </a:rPr>
              <a:t>Which substances burn?</a:t>
            </a:r>
            <a:endParaRPr lang="en-US" dirty="0">
              <a:solidFill>
                <a:srgbClr val="000000"/>
              </a:solidFill>
              <a:latin typeface="Calibri" charset="0"/>
            </a:endParaRPr>
          </a:p>
        </p:txBody>
      </p:sp>
      <p:sp>
        <p:nvSpPr>
          <p:cNvPr id="5" name="TextBox 4"/>
          <p:cNvSpPr txBox="1"/>
          <p:nvPr/>
        </p:nvSpPr>
        <p:spPr>
          <a:xfrm>
            <a:off x="5583482" y="6439956"/>
            <a:ext cx="3439672" cy="369332"/>
          </a:xfrm>
          <a:prstGeom prst="rect">
            <a:avLst/>
          </a:prstGeom>
          <a:noFill/>
        </p:spPr>
        <p:txBody>
          <a:bodyPr wrap="square" rtlCol="0">
            <a:spAutoFit/>
          </a:bodyPr>
          <a:lstStyle/>
          <a:p>
            <a:pPr algn="ctr"/>
            <a:r>
              <a:rPr lang="en-US" dirty="0" err="1" smtClean="0"/>
              <a:t>www.energy.wisc.edu</a:t>
            </a:r>
            <a:r>
              <a:rPr lang="en-US" dirty="0" smtClean="0"/>
              <a:t>/</a:t>
            </a:r>
            <a:r>
              <a:rPr lang="en-US" dirty="0" smtClean="0"/>
              <a:t>education</a:t>
            </a:r>
            <a:endParaRPr lang="en-US" dirty="0"/>
          </a:p>
        </p:txBody>
      </p:sp>
      <p:pic>
        <p:nvPicPr>
          <p:cNvPr id="2" name="Picture 1" descr="WI-Energy-Institute_4c_C copy.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94779" y="5006720"/>
            <a:ext cx="2755497" cy="1364959"/>
          </a:xfrm>
          <a:prstGeom prst="rect">
            <a:avLst/>
          </a:prstGeom>
        </p:spPr>
      </p:pic>
    </p:spTree>
    <p:extLst>
      <p:ext uri="{BB962C8B-B14F-4D97-AF65-F5344CB8AC3E}">
        <p14:creationId xmlns:p14="http://schemas.microsoft.com/office/powerpoint/2010/main" val="36678539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0999"/>
            <a:ext cx="8229600" cy="1766777"/>
          </a:xfrm>
        </p:spPr>
        <p:txBody>
          <a:bodyPr>
            <a:normAutofit/>
          </a:bodyPr>
          <a:lstStyle/>
          <a:p>
            <a:pPr lvl="0"/>
            <a:r>
              <a:rPr lang="en-US" sz="4800" dirty="0" smtClean="0"/>
              <a:t>What is fuel?</a:t>
            </a:r>
            <a:endParaRPr lang="en-US" sz="4800"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2</a:t>
            </a:fld>
            <a:endParaRPr lang="en-US"/>
          </a:p>
        </p:txBody>
      </p:sp>
      <p:pic>
        <p:nvPicPr>
          <p:cNvPr id="8" name="Picture 17" descr="HES 3 fossil ca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2369378"/>
            <a:ext cx="4129088" cy="4129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871179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0999"/>
            <a:ext cx="8229600" cy="2234610"/>
          </a:xfrm>
        </p:spPr>
        <p:txBody>
          <a:bodyPr>
            <a:noAutofit/>
          </a:bodyPr>
          <a:lstStyle/>
          <a:p>
            <a:pPr lvl="0"/>
            <a:r>
              <a:rPr lang="en-US" sz="4000" dirty="0" smtClean="0"/>
              <a:t>Fuel:  A substance used to produce heat or other forms of energy when burned</a:t>
            </a:r>
            <a:endParaRPr lang="en-US" sz="4000"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3</a:t>
            </a:fld>
            <a:endParaRPr lang="en-US"/>
          </a:p>
        </p:txBody>
      </p:sp>
      <p:pic>
        <p:nvPicPr>
          <p:cNvPr id="8" name="Picture 17" descr="HES 3 fossil ca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2369378"/>
            <a:ext cx="4129088" cy="4129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873359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199"/>
            <a:ext cx="8229600" cy="1350335"/>
          </a:xfrm>
        </p:spPr>
        <p:txBody>
          <a:bodyPr>
            <a:normAutofit fontScale="90000"/>
          </a:bodyPr>
          <a:lstStyle/>
          <a:p>
            <a:r>
              <a:rPr lang="en-US" dirty="0" smtClean="0"/>
              <a:t>Most transportation fuels are fossil fuels</a:t>
            </a:r>
            <a:endParaRPr lang="en-US" dirty="0"/>
          </a:p>
        </p:txBody>
      </p:sp>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a:ext>
            </a:extLst>
          </a:blip>
          <a:stretch>
            <a:fillRect/>
          </a:stretch>
        </p:blipFill>
        <p:spPr>
          <a:xfrm>
            <a:off x="1271360" y="1808163"/>
            <a:ext cx="2712876" cy="1891967"/>
          </a:xfrm>
        </p:spPr>
      </p:pic>
      <p:sp>
        <p:nvSpPr>
          <p:cNvPr id="4" name="Slide Number Placeholder 3"/>
          <p:cNvSpPr>
            <a:spLocks noGrp="1"/>
          </p:cNvSpPr>
          <p:nvPr>
            <p:ph type="sldNum" sz="quarter" idx="12"/>
          </p:nvPr>
        </p:nvSpPr>
        <p:spPr/>
        <p:txBody>
          <a:bodyPr/>
          <a:lstStyle/>
          <a:p>
            <a:fld id="{D3A1C050-F6FE-0E43-A9D0-F8EEADE3D1E4}" type="slidenum">
              <a:rPr lang="en-US" smtClean="0"/>
              <a:pPr/>
              <a:t>4</a:t>
            </a:fld>
            <a:endParaRPr lang="en-US"/>
          </a:p>
        </p:txBody>
      </p:sp>
      <p:pic>
        <p:nvPicPr>
          <p:cNvPr id="6" name="Picture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485443" y="3792199"/>
            <a:ext cx="1520977" cy="2020047"/>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271360" y="3792200"/>
            <a:ext cx="1344249" cy="2020046"/>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858688" y="3792200"/>
            <a:ext cx="1507266" cy="2020047"/>
          </a:xfrm>
          <a:prstGeom prst="rect">
            <a:avLst/>
          </a:prstGeom>
        </p:spPr>
      </p:pic>
      <p:sp>
        <p:nvSpPr>
          <p:cNvPr id="9" name="TextBox 8"/>
          <p:cNvSpPr txBox="1"/>
          <p:nvPr/>
        </p:nvSpPr>
        <p:spPr>
          <a:xfrm>
            <a:off x="1271359" y="5812247"/>
            <a:ext cx="1344249" cy="707886"/>
          </a:xfrm>
          <a:prstGeom prst="rect">
            <a:avLst/>
          </a:prstGeom>
          <a:noFill/>
        </p:spPr>
        <p:txBody>
          <a:bodyPr wrap="square" rtlCol="0">
            <a:spAutoFit/>
          </a:bodyPr>
          <a:lstStyle/>
          <a:p>
            <a:r>
              <a:rPr lang="en-US" sz="2000" dirty="0" smtClean="0"/>
              <a:t>Gasoline</a:t>
            </a:r>
          </a:p>
          <a:p>
            <a:pPr algn="ctr"/>
            <a:r>
              <a:rPr lang="en-US" sz="2000" dirty="0" smtClean="0"/>
              <a:t>C</a:t>
            </a:r>
            <a:r>
              <a:rPr lang="en-US" sz="2000" baseline="-25000" dirty="0" smtClean="0"/>
              <a:t>8</a:t>
            </a:r>
            <a:r>
              <a:rPr lang="en-US" sz="2000" dirty="0" smtClean="0"/>
              <a:t>H</a:t>
            </a:r>
            <a:r>
              <a:rPr lang="en-US" sz="2000" baseline="-25000" dirty="0"/>
              <a:t>18</a:t>
            </a:r>
          </a:p>
        </p:txBody>
      </p:sp>
      <p:sp>
        <p:nvSpPr>
          <p:cNvPr id="10" name="TextBox 9"/>
          <p:cNvSpPr txBox="1"/>
          <p:nvPr/>
        </p:nvSpPr>
        <p:spPr>
          <a:xfrm>
            <a:off x="4166859" y="5812246"/>
            <a:ext cx="1018516" cy="707886"/>
          </a:xfrm>
          <a:prstGeom prst="rect">
            <a:avLst/>
          </a:prstGeom>
          <a:noFill/>
        </p:spPr>
        <p:txBody>
          <a:bodyPr wrap="square" rtlCol="0">
            <a:spAutoFit/>
          </a:bodyPr>
          <a:lstStyle/>
          <a:p>
            <a:r>
              <a:rPr lang="en-US" sz="2000" dirty="0" smtClean="0"/>
              <a:t>Jet fuel</a:t>
            </a:r>
          </a:p>
          <a:p>
            <a:r>
              <a:rPr lang="en-US" sz="2000" dirty="0" smtClean="0"/>
              <a:t>C</a:t>
            </a:r>
            <a:r>
              <a:rPr lang="en-US" sz="2000" baseline="-25000" dirty="0"/>
              <a:t>10</a:t>
            </a:r>
            <a:r>
              <a:rPr lang="en-US" sz="2000" dirty="0" smtClean="0"/>
              <a:t>H</a:t>
            </a:r>
            <a:r>
              <a:rPr lang="en-US" sz="2000" baseline="-25000" dirty="0"/>
              <a:t>22</a:t>
            </a:r>
          </a:p>
        </p:txBody>
      </p:sp>
      <p:sp>
        <p:nvSpPr>
          <p:cNvPr id="11" name="TextBox 10"/>
          <p:cNvSpPr txBox="1"/>
          <p:nvPr/>
        </p:nvSpPr>
        <p:spPr>
          <a:xfrm>
            <a:off x="6485443" y="5812247"/>
            <a:ext cx="1340120" cy="646331"/>
          </a:xfrm>
          <a:prstGeom prst="rect">
            <a:avLst/>
          </a:prstGeom>
          <a:noFill/>
        </p:spPr>
        <p:txBody>
          <a:bodyPr wrap="square" rtlCol="0">
            <a:spAutoFit/>
          </a:bodyPr>
          <a:lstStyle/>
          <a:p>
            <a:r>
              <a:rPr lang="en-US" dirty="0" smtClean="0"/>
              <a:t>Diesel fuel</a:t>
            </a:r>
          </a:p>
          <a:p>
            <a:pPr algn="ctr"/>
            <a:r>
              <a:rPr lang="en-US" dirty="0" smtClean="0"/>
              <a:t>C</a:t>
            </a:r>
            <a:r>
              <a:rPr lang="en-US" sz="2000" baseline="-25000" dirty="0"/>
              <a:t>12</a:t>
            </a:r>
            <a:r>
              <a:rPr lang="en-US" dirty="0" smtClean="0"/>
              <a:t>H</a:t>
            </a:r>
            <a:r>
              <a:rPr lang="en-US" sz="2000" baseline="-25000" dirty="0"/>
              <a:t>26</a:t>
            </a:r>
          </a:p>
        </p:txBody>
      </p:sp>
      <p:sp>
        <p:nvSpPr>
          <p:cNvPr id="12" name="TextBox 11"/>
          <p:cNvSpPr txBox="1"/>
          <p:nvPr/>
        </p:nvSpPr>
        <p:spPr>
          <a:xfrm>
            <a:off x="4166859" y="2105247"/>
            <a:ext cx="2318584" cy="400110"/>
          </a:xfrm>
          <a:prstGeom prst="rect">
            <a:avLst/>
          </a:prstGeom>
          <a:noFill/>
        </p:spPr>
        <p:txBody>
          <a:bodyPr wrap="square" rtlCol="0">
            <a:spAutoFit/>
          </a:bodyPr>
          <a:lstStyle/>
          <a:p>
            <a:r>
              <a:rPr lang="en-US" sz="2000" dirty="0" smtClean="0"/>
              <a:t>Crude oil</a:t>
            </a:r>
            <a:endParaRPr lang="en-US" sz="2000" dirty="0"/>
          </a:p>
        </p:txBody>
      </p:sp>
    </p:spTree>
    <p:extLst>
      <p:ext uri="{BB962C8B-B14F-4D97-AF65-F5344CB8AC3E}">
        <p14:creationId xmlns:p14="http://schemas.microsoft.com/office/powerpoint/2010/main" val="25231157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Fossil Fuels</a:t>
            </a:r>
            <a:endParaRPr lang="en-US" dirty="0"/>
          </a:p>
        </p:txBody>
      </p:sp>
      <p:sp>
        <p:nvSpPr>
          <p:cNvPr id="4" name="Slide Number Placeholder 3"/>
          <p:cNvSpPr>
            <a:spLocks noGrp="1"/>
          </p:cNvSpPr>
          <p:nvPr>
            <p:ph type="sldNum" sz="quarter" idx="12"/>
          </p:nvPr>
        </p:nvSpPr>
        <p:spPr/>
        <p:txBody>
          <a:bodyPr/>
          <a:lstStyle/>
          <a:p>
            <a:fld id="{D3A1C050-F6FE-0E43-A9D0-F8EEADE3D1E4}" type="slidenum">
              <a:rPr lang="en-US" smtClean="0"/>
              <a:pPr/>
              <a:t>5</a:t>
            </a:fld>
            <a:endParaRPr lang="en-US"/>
          </a:p>
        </p:txBody>
      </p:sp>
      <p:pic>
        <p:nvPicPr>
          <p:cNvPr id="5" name="Content Placeholder 4"/>
          <p:cNvPicPr>
            <a:picLocks noGrp="1"/>
          </p:cNvPicPr>
          <p:nvPr>
            <p:ph idx="1"/>
          </p:nvPr>
        </p:nvPicPr>
        <p:blipFill>
          <a:blip r:embed="rId3" cstate="print">
            <a:extLst>
              <a:ext uri="{28A0092B-C50C-407E-A947-70E740481C1C}">
                <a14:useLocalDpi xmlns:a14="http://schemas.microsoft.com/office/drawing/2010/main"/>
              </a:ext>
            </a:extLst>
          </a:blip>
          <a:srcRect t="9862"/>
          <a:stretch>
            <a:fillRect/>
          </a:stretch>
        </p:blipFill>
        <p:spPr bwMode="auto">
          <a:xfrm>
            <a:off x="808384" y="1630016"/>
            <a:ext cx="7553738" cy="3366053"/>
          </a:xfrm>
          <a:prstGeom prst="rect">
            <a:avLst/>
          </a:prstGeom>
          <a:noFill/>
          <a:ln>
            <a:noFill/>
          </a:ln>
        </p:spPr>
      </p:pic>
    </p:spTree>
    <p:extLst>
      <p:ext uri="{BB962C8B-B14F-4D97-AF65-F5344CB8AC3E}">
        <p14:creationId xmlns:p14="http://schemas.microsoft.com/office/powerpoint/2010/main" val="31589116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Which of these substances has chemical energy?  </a:t>
            </a:r>
            <a:endParaRPr lang="en-US" sz="3600" dirty="0"/>
          </a:p>
        </p:txBody>
      </p:sp>
      <p:sp>
        <p:nvSpPr>
          <p:cNvPr id="4" name="Slide Number Placeholder 3"/>
          <p:cNvSpPr>
            <a:spLocks noGrp="1"/>
          </p:cNvSpPr>
          <p:nvPr>
            <p:ph type="sldNum" sz="quarter" idx="12"/>
          </p:nvPr>
        </p:nvSpPr>
        <p:spPr/>
        <p:txBody>
          <a:bodyPr/>
          <a:lstStyle/>
          <a:p>
            <a:fld id="{D3A1C050-F6FE-0E43-A9D0-F8EEADE3D1E4}" type="slidenum">
              <a:rPr lang="en-US" smtClean="0"/>
              <a:pPr/>
              <a:t>6</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507787" y="3781496"/>
            <a:ext cx="1520977" cy="2020047"/>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271360" y="3792200"/>
            <a:ext cx="1344249" cy="2020046"/>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763709" y="3792200"/>
            <a:ext cx="1507266" cy="2020047"/>
          </a:xfrm>
          <a:prstGeom prst="rect">
            <a:avLst/>
          </a:prstGeom>
        </p:spPr>
      </p:pic>
      <p:sp>
        <p:nvSpPr>
          <p:cNvPr id="9" name="TextBox 8"/>
          <p:cNvSpPr txBox="1"/>
          <p:nvPr/>
        </p:nvSpPr>
        <p:spPr>
          <a:xfrm>
            <a:off x="1271360" y="5812247"/>
            <a:ext cx="1344249" cy="707886"/>
          </a:xfrm>
          <a:prstGeom prst="rect">
            <a:avLst/>
          </a:prstGeom>
          <a:noFill/>
        </p:spPr>
        <p:txBody>
          <a:bodyPr wrap="square" rtlCol="0">
            <a:spAutoFit/>
          </a:bodyPr>
          <a:lstStyle/>
          <a:p>
            <a:r>
              <a:rPr lang="en-US" sz="2000" dirty="0" smtClean="0"/>
              <a:t>Gasoline</a:t>
            </a:r>
          </a:p>
          <a:p>
            <a:r>
              <a:rPr lang="en-US" sz="2000" dirty="0" smtClean="0"/>
              <a:t>C 4 - 10</a:t>
            </a:r>
            <a:endParaRPr lang="en-US" sz="2000" dirty="0"/>
          </a:p>
        </p:txBody>
      </p:sp>
      <p:sp>
        <p:nvSpPr>
          <p:cNvPr id="10" name="TextBox 9"/>
          <p:cNvSpPr txBox="1"/>
          <p:nvPr/>
        </p:nvSpPr>
        <p:spPr>
          <a:xfrm>
            <a:off x="3017439" y="5812246"/>
            <a:ext cx="1018516" cy="707886"/>
          </a:xfrm>
          <a:prstGeom prst="rect">
            <a:avLst/>
          </a:prstGeom>
          <a:noFill/>
        </p:spPr>
        <p:txBody>
          <a:bodyPr wrap="square" rtlCol="0">
            <a:spAutoFit/>
          </a:bodyPr>
          <a:lstStyle/>
          <a:p>
            <a:r>
              <a:rPr lang="en-US" sz="2000" dirty="0" smtClean="0"/>
              <a:t>Jet fuel</a:t>
            </a:r>
          </a:p>
          <a:p>
            <a:r>
              <a:rPr lang="en-US" sz="2000" dirty="0" smtClean="0"/>
              <a:t>C</a:t>
            </a:r>
            <a:r>
              <a:rPr lang="en-US" sz="2000" baseline="-25000" dirty="0"/>
              <a:t>10</a:t>
            </a:r>
            <a:r>
              <a:rPr lang="en-US" sz="2000" dirty="0" smtClean="0"/>
              <a:t>H</a:t>
            </a:r>
            <a:r>
              <a:rPr lang="en-US" sz="2000" baseline="-25000" dirty="0"/>
              <a:t>12</a:t>
            </a:r>
          </a:p>
        </p:txBody>
      </p:sp>
      <p:sp>
        <p:nvSpPr>
          <p:cNvPr id="11" name="TextBox 10"/>
          <p:cNvSpPr txBox="1"/>
          <p:nvPr/>
        </p:nvSpPr>
        <p:spPr>
          <a:xfrm>
            <a:off x="4598215" y="5912498"/>
            <a:ext cx="1340120" cy="707886"/>
          </a:xfrm>
          <a:prstGeom prst="rect">
            <a:avLst/>
          </a:prstGeom>
          <a:noFill/>
        </p:spPr>
        <p:txBody>
          <a:bodyPr wrap="square" rtlCol="0">
            <a:spAutoFit/>
          </a:bodyPr>
          <a:lstStyle/>
          <a:p>
            <a:r>
              <a:rPr lang="en-US" sz="2000" dirty="0" smtClean="0"/>
              <a:t>Diesel fuel</a:t>
            </a:r>
          </a:p>
          <a:p>
            <a:pPr algn="ctr"/>
            <a:r>
              <a:rPr lang="en-US" sz="2000" dirty="0" smtClean="0"/>
              <a:t>C</a:t>
            </a:r>
            <a:r>
              <a:rPr lang="en-US" sz="2000" baseline="-25000" dirty="0"/>
              <a:t>12</a:t>
            </a:r>
            <a:r>
              <a:rPr lang="en-US" sz="2000" dirty="0" smtClean="0"/>
              <a:t>H</a:t>
            </a:r>
            <a:r>
              <a:rPr lang="en-US" sz="2000" baseline="-25000" dirty="0"/>
              <a:t>26</a:t>
            </a:r>
          </a:p>
        </p:txBody>
      </p:sp>
      <p:pic>
        <p:nvPicPr>
          <p:cNvPr id="13" name="Picture 12"/>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553200" y="3792200"/>
            <a:ext cx="2202051" cy="1779260"/>
          </a:xfrm>
          <a:prstGeom prst="rect">
            <a:avLst/>
          </a:prstGeom>
        </p:spPr>
      </p:pic>
      <p:sp>
        <p:nvSpPr>
          <p:cNvPr id="14" name="TextBox 13"/>
          <p:cNvSpPr txBox="1"/>
          <p:nvPr/>
        </p:nvSpPr>
        <p:spPr>
          <a:xfrm>
            <a:off x="6975513" y="5873004"/>
            <a:ext cx="1357423" cy="707886"/>
          </a:xfrm>
          <a:prstGeom prst="rect">
            <a:avLst/>
          </a:prstGeom>
          <a:noFill/>
        </p:spPr>
        <p:txBody>
          <a:bodyPr wrap="square" rtlCol="0">
            <a:spAutoFit/>
          </a:bodyPr>
          <a:lstStyle/>
          <a:p>
            <a:r>
              <a:rPr lang="en-US" sz="2000" dirty="0" smtClean="0"/>
              <a:t>Paraffin</a:t>
            </a:r>
          </a:p>
          <a:p>
            <a:r>
              <a:rPr lang="en-US" sz="2000" dirty="0" smtClean="0"/>
              <a:t>C</a:t>
            </a:r>
            <a:r>
              <a:rPr lang="en-US" sz="2000" baseline="-25000" dirty="0" smtClean="0"/>
              <a:t>13</a:t>
            </a:r>
            <a:r>
              <a:rPr lang="en-US" sz="2000" dirty="0" smtClean="0"/>
              <a:t>H</a:t>
            </a:r>
            <a:r>
              <a:rPr lang="en-US" sz="2000" baseline="-25000" dirty="0" smtClean="0"/>
              <a:t>28</a:t>
            </a:r>
            <a:endParaRPr lang="en-US" sz="2000" baseline="-25000" dirty="0"/>
          </a:p>
        </p:txBody>
      </p:sp>
      <p:pic>
        <p:nvPicPr>
          <p:cNvPr id="15" name="Picture 14"/>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6519015" y="1617477"/>
            <a:ext cx="2082653" cy="2082653"/>
          </a:xfrm>
          <a:prstGeom prst="rect">
            <a:avLst/>
          </a:prstGeom>
        </p:spPr>
      </p:pic>
      <p:pic>
        <p:nvPicPr>
          <p:cNvPr id="16" name="Picture 15"/>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3863570" y="2674539"/>
            <a:ext cx="2116927" cy="973786"/>
          </a:xfrm>
          <a:prstGeom prst="rect">
            <a:avLst/>
          </a:prstGeom>
        </p:spPr>
      </p:pic>
      <p:pic>
        <p:nvPicPr>
          <p:cNvPr id="17" name="Picture 16"/>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1086515" y="1617477"/>
            <a:ext cx="1314450" cy="1714500"/>
          </a:xfrm>
          <a:prstGeom prst="rect">
            <a:avLst/>
          </a:prstGeom>
        </p:spPr>
      </p:pic>
      <p:sp>
        <p:nvSpPr>
          <p:cNvPr id="20" name="TextBox 19"/>
          <p:cNvSpPr txBox="1"/>
          <p:nvPr/>
        </p:nvSpPr>
        <p:spPr>
          <a:xfrm>
            <a:off x="5938336" y="1807534"/>
            <a:ext cx="1037178" cy="707886"/>
          </a:xfrm>
          <a:prstGeom prst="rect">
            <a:avLst/>
          </a:prstGeom>
          <a:noFill/>
        </p:spPr>
        <p:txBody>
          <a:bodyPr wrap="square" rtlCol="0">
            <a:spAutoFit/>
          </a:bodyPr>
          <a:lstStyle/>
          <a:p>
            <a:pPr algn="r"/>
            <a:r>
              <a:rPr lang="en-US" sz="2000" dirty="0" smtClean="0"/>
              <a:t>Ethanol</a:t>
            </a:r>
          </a:p>
          <a:p>
            <a:pPr algn="r"/>
            <a:r>
              <a:rPr lang="en-US" sz="2000" dirty="0" smtClean="0"/>
              <a:t>C</a:t>
            </a:r>
            <a:r>
              <a:rPr lang="en-US" sz="2000" baseline="-25000" dirty="0"/>
              <a:t>2</a:t>
            </a:r>
            <a:r>
              <a:rPr lang="en-US" sz="2000" dirty="0" smtClean="0"/>
              <a:t>H</a:t>
            </a:r>
            <a:r>
              <a:rPr lang="en-US" sz="2000" baseline="-25000" dirty="0"/>
              <a:t>6</a:t>
            </a:r>
            <a:r>
              <a:rPr lang="en-US" sz="2000" dirty="0" smtClean="0"/>
              <a:t>O</a:t>
            </a:r>
            <a:endParaRPr lang="en-US" sz="2000" dirty="0"/>
          </a:p>
        </p:txBody>
      </p:sp>
      <p:sp>
        <p:nvSpPr>
          <p:cNvPr id="21" name="TextBox 20"/>
          <p:cNvSpPr txBox="1"/>
          <p:nvPr/>
        </p:nvSpPr>
        <p:spPr>
          <a:xfrm>
            <a:off x="2400965" y="2674539"/>
            <a:ext cx="1462605" cy="707886"/>
          </a:xfrm>
          <a:prstGeom prst="rect">
            <a:avLst/>
          </a:prstGeom>
          <a:noFill/>
        </p:spPr>
        <p:txBody>
          <a:bodyPr wrap="square" rtlCol="0">
            <a:spAutoFit/>
          </a:bodyPr>
          <a:lstStyle/>
          <a:p>
            <a:pPr algn="r"/>
            <a:r>
              <a:rPr lang="en-US" sz="2000" dirty="0" smtClean="0"/>
              <a:t>Wood</a:t>
            </a:r>
          </a:p>
          <a:p>
            <a:pPr algn="r"/>
            <a:r>
              <a:rPr lang="en-US" sz="2000" dirty="0" smtClean="0"/>
              <a:t>(C</a:t>
            </a:r>
            <a:r>
              <a:rPr lang="en-US" sz="2000" baseline="-25000" dirty="0"/>
              <a:t>6</a:t>
            </a:r>
            <a:r>
              <a:rPr lang="en-US" sz="2000" dirty="0" smtClean="0"/>
              <a:t>H</a:t>
            </a:r>
            <a:r>
              <a:rPr lang="en-US" sz="2000" baseline="-25000" dirty="0"/>
              <a:t>12</a:t>
            </a:r>
            <a:r>
              <a:rPr lang="en-US" sz="2000" dirty="0" smtClean="0"/>
              <a:t>O</a:t>
            </a:r>
            <a:r>
              <a:rPr lang="en-US" sz="2000" baseline="-25000" dirty="0"/>
              <a:t>6</a:t>
            </a:r>
            <a:r>
              <a:rPr lang="en-US" sz="2000" dirty="0" smtClean="0"/>
              <a:t>)n</a:t>
            </a:r>
            <a:endParaRPr lang="en-US" sz="2000" dirty="0"/>
          </a:p>
        </p:txBody>
      </p:sp>
      <p:sp>
        <p:nvSpPr>
          <p:cNvPr id="22" name="TextBox 21"/>
          <p:cNvSpPr txBox="1"/>
          <p:nvPr/>
        </p:nvSpPr>
        <p:spPr>
          <a:xfrm>
            <a:off x="2205520" y="1836773"/>
            <a:ext cx="1116377" cy="707886"/>
          </a:xfrm>
          <a:prstGeom prst="rect">
            <a:avLst/>
          </a:prstGeom>
          <a:noFill/>
        </p:spPr>
        <p:txBody>
          <a:bodyPr wrap="square" rtlCol="0">
            <a:spAutoFit/>
          </a:bodyPr>
          <a:lstStyle/>
          <a:p>
            <a:r>
              <a:rPr lang="en-US" sz="2000" dirty="0" smtClean="0"/>
              <a:t>Water</a:t>
            </a:r>
          </a:p>
          <a:p>
            <a:r>
              <a:rPr lang="en-US" sz="2000" dirty="0" smtClean="0"/>
              <a:t>H</a:t>
            </a:r>
            <a:r>
              <a:rPr lang="en-US" sz="2000" baseline="-25000" dirty="0" smtClean="0"/>
              <a:t>2</a:t>
            </a:r>
            <a:r>
              <a:rPr lang="en-US" sz="2000" dirty="0" smtClean="0"/>
              <a:t>O</a:t>
            </a:r>
            <a:endParaRPr lang="en-US" sz="2000" dirty="0"/>
          </a:p>
        </p:txBody>
      </p:sp>
      <p:sp>
        <p:nvSpPr>
          <p:cNvPr id="27" name="TextBox 26"/>
          <p:cNvSpPr txBox="1"/>
          <p:nvPr/>
        </p:nvSpPr>
        <p:spPr>
          <a:xfrm>
            <a:off x="1271360" y="5801543"/>
            <a:ext cx="1344249" cy="646331"/>
          </a:xfrm>
          <a:prstGeom prst="rect">
            <a:avLst/>
          </a:prstGeom>
          <a:solidFill>
            <a:schemeClr val="bg1"/>
          </a:solidFill>
        </p:spPr>
        <p:txBody>
          <a:bodyPr wrap="square" rtlCol="0">
            <a:spAutoFit/>
          </a:bodyPr>
          <a:lstStyle/>
          <a:p>
            <a:r>
              <a:rPr lang="en-US" dirty="0" smtClean="0"/>
              <a:t>Gasoline</a:t>
            </a:r>
          </a:p>
          <a:p>
            <a:pPr algn="ctr"/>
            <a:r>
              <a:rPr lang="en-US" dirty="0" smtClean="0"/>
              <a:t>C</a:t>
            </a:r>
            <a:r>
              <a:rPr lang="en-US" sz="2000" baseline="-25000" dirty="0"/>
              <a:t>8</a:t>
            </a:r>
            <a:r>
              <a:rPr lang="en-US" dirty="0" smtClean="0"/>
              <a:t>H</a:t>
            </a:r>
            <a:r>
              <a:rPr lang="en-US" sz="2000" baseline="-25000" dirty="0"/>
              <a:t>18</a:t>
            </a:r>
          </a:p>
        </p:txBody>
      </p:sp>
    </p:spTree>
    <p:extLst>
      <p:ext uri="{BB962C8B-B14F-4D97-AF65-F5344CB8AC3E}">
        <p14:creationId xmlns:p14="http://schemas.microsoft.com/office/powerpoint/2010/main" val="87068250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What happens to each substance when it is burned?</a:t>
            </a:r>
          </a:p>
        </p:txBody>
      </p:sp>
      <p:sp>
        <p:nvSpPr>
          <p:cNvPr id="4" name="Slide Number Placeholder 3"/>
          <p:cNvSpPr>
            <a:spLocks noGrp="1"/>
          </p:cNvSpPr>
          <p:nvPr>
            <p:ph type="sldNum" sz="quarter" idx="12"/>
          </p:nvPr>
        </p:nvSpPr>
        <p:spPr/>
        <p:txBody>
          <a:bodyPr/>
          <a:lstStyle/>
          <a:p>
            <a:fld id="{D3A1C050-F6FE-0E43-A9D0-F8EEADE3D1E4}" type="slidenum">
              <a:rPr lang="en-US" smtClean="0"/>
              <a:pPr/>
              <a:t>7</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507787" y="3781496"/>
            <a:ext cx="1520977" cy="2020047"/>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271360" y="3792200"/>
            <a:ext cx="1344249" cy="2020046"/>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763709" y="3792200"/>
            <a:ext cx="1507266" cy="2020047"/>
          </a:xfrm>
          <a:prstGeom prst="rect">
            <a:avLst/>
          </a:prstGeom>
        </p:spPr>
      </p:pic>
      <p:sp>
        <p:nvSpPr>
          <p:cNvPr id="9" name="TextBox 8"/>
          <p:cNvSpPr txBox="1"/>
          <p:nvPr/>
        </p:nvSpPr>
        <p:spPr>
          <a:xfrm>
            <a:off x="1271360" y="5812247"/>
            <a:ext cx="1344249" cy="707886"/>
          </a:xfrm>
          <a:prstGeom prst="rect">
            <a:avLst/>
          </a:prstGeom>
          <a:noFill/>
        </p:spPr>
        <p:txBody>
          <a:bodyPr wrap="square" rtlCol="0">
            <a:spAutoFit/>
          </a:bodyPr>
          <a:lstStyle/>
          <a:p>
            <a:r>
              <a:rPr lang="en-US" sz="2000" dirty="0" smtClean="0"/>
              <a:t>Gasoline</a:t>
            </a:r>
          </a:p>
          <a:p>
            <a:r>
              <a:rPr lang="en-US" sz="2000" dirty="0" smtClean="0"/>
              <a:t>C 4 - 10</a:t>
            </a:r>
            <a:endParaRPr lang="en-US" sz="2000" dirty="0"/>
          </a:p>
        </p:txBody>
      </p:sp>
      <p:sp>
        <p:nvSpPr>
          <p:cNvPr id="10" name="TextBox 9"/>
          <p:cNvSpPr txBox="1"/>
          <p:nvPr/>
        </p:nvSpPr>
        <p:spPr>
          <a:xfrm>
            <a:off x="3017439" y="5812246"/>
            <a:ext cx="1018516" cy="707886"/>
          </a:xfrm>
          <a:prstGeom prst="rect">
            <a:avLst/>
          </a:prstGeom>
          <a:noFill/>
        </p:spPr>
        <p:txBody>
          <a:bodyPr wrap="square" rtlCol="0">
            <a:spAutoFit/>
          </a:bodyPr>
          <a:lstStyle/>
          <a:p>
            <a:r>
              <a:rPr lang="en-US" sz="2000" dirty="0" smtClean="0"/>
              <a:t>Jet fuel</a:t>
            </a:r>
          </a:p>
          <a:p>
            <a:r>
              <a:rPr lang="en-US" sz="2000" dirty="0" smtClean="0"/>
              <a:t>C</a:t>
            </a:r>
            <a:r>
              <a:rPr lang="en-US" sz="2000" baseline="-25000" dirty="0"/>
              <a:t>10</a:t>
            </a:r>
            <a:r>
              <a:rPr lang="en-US" sz="2000" dirty="0" smtClean="0"/>
              <a:t>H</a:t>
            </a:r>
            <a:r>
              <a:rPr lang="en-US" sz="2000" baseline="-25000" dirty="0"/>
              <a:t>12</a:t>
            </a:r>
          </a:p>
        </p:txBody>
      </p:sp>
      <p:sp>
        <p:nvSpPr>
          <p:cNvPr id="11" name="TextBox 10"/>
          <p:cNvSpPr txBox="1"/>
          <p:nvPr/>
        </p:nvSpPr>
        <p:spPr>
          <a:xfrm>
            <a:off x="4598215" y="5912498"/>
            <a:ext cx="1340120" cy="707886"/>
          </a:xfrm>
          <a:prstGeom prst="rect">
            <a:avLst/>
          </a:prstGeom>
          <a:noFill/>
        </p:spPr>
        <p:txBody>
          <a:bodyPr wrap="square" rtlCol="0">
            <a:spAutoFit/>
          </a:bodyPr>
          <a:lstStyle/>
          <a:p>
            <a:r>
              <a:rPr lang="en-US" sz="2000" dirty="0" smtClean="0"/>
              <a:t>Diesel fuel</a:t>
            </a:r>
          </a:p>
          <a:p>
            <a:pPr algn="ctr"/>
            <a:r>
              <a:rPr lang="en-US" sz="2000" dirty="0" smtClean="0"/>
              <a:t>C</a:t>
            </a:r>
            <a:r>
              <a:rPr lang="en-US" sz="2000" baseline="-25000" dirty="0"/>
              <a:t>12</a:t>
            </a:r>
            <a:r>
              <a:rPr lang="en-US" sz="2000" dirty="0" smtClean="0"/>
              <a:t>H</a:t>
            </a:r>
            <a:r>
              <a:rPr lang="en-US" sz="2000" baseline="-25000" dirty="0"/>
              <a:t>26</a:t>
            </a:r>
          </a:p>
        </p:txBody>
      </p:sp>
      <p:pic>
        <p:nvPicPr>
          <p:cNvPr id="13" name="Picture 12"/>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553200" y="3792200"/>
            <a:ext cx="2202051" cy="1779260"/>
          </a:xfrm>
          <a:prstGeom prst="rect">
            <a:avLst/>
          </a:prstGeom>
        </p:spPr>
      </p:pic>
      <p:sp>
        <p:nvSpPr>
          <p:cNvPr id="14" name="TextBox 13"/>
          <p:cNvSpPr txBox="1"/>
          <p:nvPr/>
        </p:nvSpPr>
        <p:spPr>
          <a:xfrm>
            <a:off x="6975513" y="5873004"/>
            <a:ext cx="1357423" cy="707886"/>
          </a:xfrm>
          <a:prstGeom prst="rect">
            <a:avLst/>
          </a:prstGeom>
          <a:noFill/>
        </p:spPr>
        <p:txBody>
          <a:bodyPr wrap="square" rtlCol="0">
            <a:spAutoFit/>
          </a:bodyPr>
          <a:lstStyle/>
          <a:p>
            <a:r>
              <a:rPr lang="en-US" sz="2000" dirty="0" smtClean="0"/>
              <a:t>Paraffin</a:t>
            </a:r>
          </a:p>
          <a:p>
            <a:r>
              <a:rPr lang="en-US" sz="2000" dirty="0" smtClean="0"/>
              <a:t>C</a:t>
            </a:r>
            <a:r>
              <a:rPr lang="en-US" sz="2000" baseline="-25000" dirty="0" smtClean="0"/>
              <a:t>13</a:t>
            </a:r>
            <a:r>
              <a:rPr lang="en-US" sz="2000" dirty="0" smtClean="0"/>
              <a:t>H</a:t>
            </a:r>
            <a:r>
              <a:rPr lang="en-US" sz="2000" baseline="-25000" dirty="0" smtClean="0"/>
              <a:t>28</a:t>
            </a:r>
            <a:endParaRPr lang="en-US" sz="2000" baseline="-25000" dirty="0"/>
          </a:p>
        </p:txBody>
      </p:sp>
      <p:pic>
        <p:nvPicPr>
          <p:cNvPr id="15" name="Picture 14"/>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6519015" y="1617477"/>
            <a:ext cx="2082653" cy="2082653"/>
          </a:xfrm>
          <a:prstGeom prst="rect">
            <a:avLst/>
          </a:prstGeom>
        </p:spPr>
      </p:pic>
      <p:pic>
        <p:nvPicPr>
          <p:cNvPr id="16" name="Picture 15"/>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3863570" y="2674539"/>
            <a:ext cx="2116927" cy="973786"/>
          </a:xfrm>
          <a:prstGeom prst="rect">
            <a:avLst/>
          </a:prstGeom>
        </p:spPr>
      </p:pic>
      <p:pic>
        <p:nvPicPr>
          <p:cNvPr id="17" name="Picture 16"/>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1086515" y="1617477"/>
            <a:ext cx="1314450" cy="1714500"/>
          </a:xfrm>
          <a:prstGeom prst="rect">
            <a:avLst/>
          </a:prstGeom>
        </p:spPr>
      </p:pic>
      <p:sp>
        <p:nvSpPr>
          <p:cNvPr id="20" name="TextBox 19"/>
          <p:cNvSpPr txBox="1"/>
          <p:nvPr/>
        </p:nvSpPr>
        <p:spPr>
          <a:xfrm>
            <a:off x="5938336" y="1807534"/>
            <a:ext cx="1037178" cy="707886"/>
          </a:xfrm>
          <a:prstGeom prst="rect">
            <a:avLst/>
          </a:prstGeom>
          <a:noFill/>
        </p:spPr>
        <p:txBody>
          <a:bodyPr wrap="square" rtlCol="0">
            <a:spAutoFit/>
          </a:bodyPr>
          <a:lstStyle/>
          <a:p>
            <a:pPr algn="r"/>
            <a:r>
              <a:rPr lang="en-US" sz="2000" dirty="0" smtClean="0"/>
              <a:t>Ethanol</a:t>
            </a:r>
          </a:p>
          <a:p>
            <a:pPr algn="r"/>
            <a:r>
              <a:rPr lang="en-US" sz="2000" dirty="0" smtClean="0"/>
              <a:t>C</a:t>
            </a:r>
            <a:r>
              <a:rPr lang="en-US" sz="2000" baseline="-25000" dirty="0"/>
              <a:t>2</a:t>
            </a:r>
            <a:r>
              <a:rPr lang="en-US" sz="2000" dirty="0" smtClean="0"/>
              <a:t>H</a:t>
            </a:r>
            <a:r>
              <a:rPr lang="en-US" sz="2000" baseline="-25000" dirty="0"/>
              <a:t>6</a:t>
            </a:r>
            <a:r>
              <a:rPr lang="en-US" sz="2000" dirty="0" smtClean="0"/>
              <a:t>O</a:t>
            </a:r>
            <a:endParaRPr lang="en-US" sz="2000" dirty="0"/>
          </a:p>
        </p:txBody>
      </p:sp>
      <p:sp>
        <p:nvSpPr>
          <p:cNvPr id="21" name="TextBox 20"/>
          <p:cNvSpPr txBox="1"/>
          <p:nvPr/>
        </p:nvSpPr>
        <p:spPr>
          <a:xfrm>
            <a:off x="2400965" y="2674539"/>
            <a:ext cx="1462605" cy="707886"/>
          </a:xfrm>
          <a:prstGeom prst="rect">
            <a:avLst/>
          </a:prstGeom>
          <a:noFill/>
        </p:spPr>
        <p:txBody>
          <a:bodyPr wrap="square" rtlCol="0">
            <a:spAutoFit/>
          </a:bodyPr>
          <a:lstStyle/>
          <a:p>
            <a:pPr algn="r"/>
            <a:r>
              <a:rPr lang="en-US" sz="2000" dirty="0" smtClean="0"/>
              <a:t>Wood</a:t>
            </a:r>
          </a:p>
          <a:p>
            <a:pPr algn="r"/>
            <a:r>
              <a:rPr lang="en-US" sz="2000" dirty="0" smtClean="0"/>
              <a:t>(C</a:t>
            </a:r>
            <a:r>
              <a:rPr lang="en-US" sz="2000" baseline="-25000" dirty="0"/>
              <a:t>6</a:t>
            </a:r>
            <a:r>
              <a:rPr lang="en-US" sz="2000" dirty="0" smtClean="0"/>
              <a:t>H</a:t>
            </a:r>
            <a:r>
              <a:rPr lang="en-US" sz="2000" baseline="-25000" dirty="0"/>
              <a:t>12</a:t>
            </a:r>
            <a:r>
              <a:rPr lang="en-US" sz="2000" dirty="0" smtClean="0"/>
              <a:t>O</a:t>
            </a:r>
            <a:r>
              <a:rPr lang="en-US" sz="2000" baseline="-25000" dirty="0"/>
              <a:t>6</a:t>
            </a:r>
            <a:r>
              <a:rPr lang="en-US" sz="2000" dirty="0" smtClean="0"/>
              <a:t>)n</a:t>
            </a:r>
            <a:endParaRPr lang="en-US" sz="2000" dirty="0"/>
          </a:p>
        </p:txBody>
      </p:sp>
      <p:sp>
        <p:nvSpPr>
          <p:cNvPr id="22" name="TextBox 21"/>
          <p:cNvSpPr txBox="1"/>
          <p:nvPr/>
        </p:nvSpPr>
        <p:spPr>
          <a:xfrm>
            <a:off x="2205520" y="1836773"/>
            <a:ext cx="1116377" cy="707886"/>
          </a:xfrm>
          <a:prstGeom prst="rect">
            <a:avLst/>
          </a:prstGeom>
          <a:noFill/>
        </p:spPr>
        <p:txBody>
          <a:bodyPr wrap="square" rtlCol="0">
            <a:spAutoFit/>
          </a:bodyPr>
          <a:lstStyle/>
          <a:p>
            <a:r>
              <a:rPr lang="en-US" sz="2000" dirty="0" smtClean="0"/>
              <a:t>Water</a:t>
            </a:r>
          </a:p>
          <a:p>
            <a:r>
              <a:rPr lang="en-US" sz="2000" dirty="0" smtClean="0"/>
              <a:t>H</a:t>
            </a:r>
            <a:r>
              <a:rPr lang="en-US" sz="2000" baseline="-25000" dirty="0" smtClean="0"/>
              <a:t>2</a:t>
            </a:r>
            <a:r>
              <a:rPr lang="en-US" sz="2000" dirty="0" smtClean="0"/>
              <a:t>O</a:t>
            </a:r>
            <a:endParaRPr lang="en-US" sz="2000" dirty="0"/>
          </a:p>
        </p:txBody>
      </p:sp>
      <p:sp>
        <p:nvSpPr>
          <p:cNvPr id="27" name="TextBox 26"/>
          <p:cNvSpPr txBox="1"/>
          <p:nvPr/>
        </p:nvSpPr>
        <p:spPr>
          <a:xfrm>
            <a:off x="1271360" y="5801543"/>
            <a:ext cx="1344249" cy="646331"/>
          </a:xfrm>
          <a:prstGeom prst="rect">
            <a:avLst/>
          </a:prstGeom>
          <a:solidFill>
            <a:schemeClr val="bg1"/>
          </a:solidFill>
        </p:spPr>
        <p:txBody>
          <a:bodyPr wrap="square" rtlCol="0">
            <a:spAutoFit/>
          </a:bodyPr>
          <a:lstStyle/>
          <a:p>
            <a:r>
              <a:rPr lang="en-US" dirty="0" smtClean="0"/>
              <a:t>Gasoline</a:t>
            </a:r>
          </a:p>
          <a:p>
            <a:pPr algn="ctr"/>
            <a:r>
              <a:rPr lang="en-US" dirty="0" smtClean="0"/>
              <a:t>C</a:t>
            </a:r>
            <a:r>
              <a:rPr lang="en-US" sz="2000" baseline="-25000" dirty="0"/>
              <a:t>8</a:t>
            </a:r>
            <a:r>
              <a:rPr lang="en-US" dirty="0" smtClean="0"/>
              <a:t>H</a:t>
            </a:r>
            <a:r>
              <a:rPr lang="en-US" sz="2000" baseline="-25000" dirty="0"/>
              <a:t>18</a:t>
            </a:r>
          </a:p>
        </p:txBody>
      </p:sp>
    </p:spTree>
    <p:extLst>
      <p:ext uri="{BB962C8B-B14F-4D97-AF65-F5344CB8AC3E}">
        <p14:creationId xmlns:p14="http://schemas.microsoft.com/office/powerpoint/2010/main" val="277260083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2269</TotalTime>
  <Words>433</Words>
  <Application>Microsoft Macintosh PowerPoint</Application>
  <PresentationFormat>On-screen Show (4:3)</PresentationFormat>
  <Paragraphs>73</Paragraphs>
  <Slides>7</Slides>
  <Notes>6</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Lesson 1 Activity 2</vt:lpstr>
      <vt:lpstr>What is fuel?</vt:lpstr>
      <vt:lpstr>Fuel:  A substance used to produce heat or other forms of energy when burned</vt:lpstr>
      <vt:lpstr>Most transportation fuels are fossil fuels</vt:lpstr>
      <vt:lpstr>Fossil Fuels</vt:lpstr>
      <vt:lpstr>Which of these substances has chemical energy?  </vt:lpstr>
      <vt:lpstr>What happens to each substance when it is burned?</vt:lpstr>
    </vt:vector>
  </TitlesOfParts>
  <Company>Michigan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Jenny Dauer</dc:creator>
  <cp:lastModifiedBy>Branden Timm</cp:lastModifiedBy>
  <cp:revision>72</cp:revision>
  <dcterms:created xsi:type="dcterms:W3CDTF">2013-03-07T17:02:19Z</dcterms:created>
  <dcterms:modified xsi:type="dcterms:W3CDTF">2016-05-09T14:54:46Z</dcterms:modified>
</cp:coreProperties>
</file>