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7" r:id="rId2"/>
    <p:sldId id="275" r:id="rId3"/>
    <p:sldId id="268" r:id="rId4"/>
    <p:sldId id="276" r:id="rId5"/>
    <p:sldId id="278" r:id="rId6"/>
    <p:sldId id="277" r:id="rId7"/>
    <p:sldId id="279" r:id="rId8"/>
    <p:sldId id="280" r:id="rId9"/>
    <p:sldId id="281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3149" autoAdjust="0"/>
  </p:normalViewPr>
  <p:slideViewPr>
    <p:cSldViewPr snapToGrid="0" snapToObjects="1">
      <p:cViewPr varScale="1">
        <p:scale>
          <a:sx n="104" d="100"/>
          <a:sy n="104" d="100"/>
        </p:scale>
        <p:origin x="188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2DF50D-21D7-7F4E-8017-195F3FC74AC2}" type="datetimeFigureOut">
              <a:rPr lang="en-US" smtClean="0"/>
              <a:pPr/>
              <a:t>11/28/16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EC0993-5D4C-D840-8BBD-4837800D5D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4868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348E9A-9C9B-F845-9A60-0AEE82910B40}" type="datetimeFigureOut">
              <a:rPr lang="en-US" smtClean="0"/>
              <a:pPr/>
              <a:t>11/28/16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6B7EDE-1D34-AF43-A72F-F106018D4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8368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B7EDE-1D34-AF43-A72F-F106018D4F3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8901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Get</a:t>
            </a:r>
            <a:r>
              <a:rPr lang="en-US" sz="120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students ideas before showing the pictures.  Examples students are most likely to be familiar with: 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Burning wood to cook, heat, and in steam engines.</a:t>
            </a:r>
          </a:p>
          <a:p>
            <a:endParaRPr lang="en-US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Images from left to right: </a:t>
            </a:r>
            <a:r>
              <a:rPr lang="en-US" dirty="0" smtClean="0"/>
              <a:t>http://</a:t>
            </a:r>
            <a:r>
              <a:rPr lang="en-US" dirty="0" err="1" smtClean="0"/>
              <a:t>www.aaaheatingac.com</a:t>
            </a:r>
            <a:r>
              <a:rPr lang="en-US" dirty="0" smtClean="0"/>
              <a:t>/campfire-recipes/ ; http://</a:t>
            </a:r>
            <a:r>
              <a:rPr lang="en-US" dirty="0" err="1" smtClean="0"/>
              <a:t>www.closertonature.com</a:t>
            </a:r>
            <a:r>
              <a:rPr lang="en-US" dirty="0" smtClean="0"/>
              <a:t>/emergency/wood-burning-</a:t>
            </a:r>
            <a:r>
              <a:rPr lang="en-US" dirty="0" err="1" smtClean="0"/>
              <a:t>stove.htm</a:t>
            </a:r>
            <a:r>
              <a:rPr lang="en-US" baseline="0" dirty="0" smtClean="0"/>
              <a:t> ; </a:t>
            </a:r>
            <a:r>
              <a:rPr lang="en-US" dirty="0" smtClean="0"/>
              <a:t>http://</a:t>
            </a:r>
            <a:r>
              <a:rPr lang="en-US" dirty="0" err="1" smtClean="0"/>
              <a:t>www.ferrolatino.ch</a:t>
            </a:r>
            <a:r>
              <a:rPr lang="en-US" dirty="0" smtClean="0"/>
              <a:t>/en/reports/</a:t>
            </a:r>
            <a:r>
              <a:rPr lang="en-US" dirty="0" err="1" smtClean="0"/>
              <a:t>paraguay</a:t>
            </a:r>
            <a:r>
              <a:rPr lang="en-US" dirty="0" smtClean="0"/>
              <a:t>/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B7EDE-1D34-AF43-A72F-F106018D4F3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222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Now we can use fuels made from plants (or other organisms) in vehicles.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We call these fuels biofuels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biofuel most commonly used in the US is ethanol.  It can be mixed with gasoline and used in cars. We are going to learn about where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ethanol and gasoline come from, what happens to them when we burn them in a vehicle, why they have energy, and what effect they have on the environment.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B7EDE-1D34-AF43-A72F-F106018D4F3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63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Hand out </a:t>
            </a:r>
            <a:r>
              <a:rPr lang="en-US" i="1" dirty="0" smtClean="0"/>
              <a:t>Lesson 1.1 Biofuels Pretest</a:t>
            </a:r>
            <a:r>
              <a:rPr lang="en-US" i="1" baseline="0" dirty="0" smtClean="0"/>
              <a:t> </a:t>
            </a:r>
            <a:r>
              <a:rPr lang="en-US" i="0" baseline="0" dirty="0" smtClean="0"/>
              <a:t> and have students write their responses.  </a:t>
            </a:r>
          </a:p>
          <a:p>
            <a:r>
              <a:rPr lang="en-US" i="0" baseline="0" dirty="0" smtClean="0"/>
              <a:t>Before we start, let’s find out what you </a:t>
            </a:r>
            <a:r>
              <a:rPr lang="en-US" i="0" baseline="0" smtClean="0"/>
              <a:t>already know.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B7EDE-1D34-AF43-A72F-F106018D4F3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8959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Slides 5 – 9 to collect students’ responses to the Pretest.</a:t>
            </a:r>
            <a:r>
              <a:rPr lang="en-US" baseline="0" dirty="0" smtClean="0"/>
              <a:t>  </a:t>
            </a:r>
            <a:r>
              <a:rPr lang="en-US" dirty="0" smtClean="0"/>
              <a:t>Collect student’s responses</a:t>
            </a:r>
            <a:r>
              <a:rPr lang="en-US" baseline="0" dirty="0" smtClean="0"/>
              <a:t> to Q1 on </a:t>
            </a:r>
            <a:r>
              <a:rPr lang="en-US" i="1" baseline="0" dirty="0" smtClean="0"/>
              <a:t>Lesson 1.1 Biofuels Pretest.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B7EDE-1D34-AF43-A72F-F106018D4F3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8549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Most of the fuel we put in our cars is a mixture of gasoline</a:t>
            </a:r>
            <a:r>
              <a:rPr lang="en-US" baseline="0" dirty="0" smtClean="0"/>
              <a:t> and ethanol.  Ethanol is what we call a biofuel.  It is made from materials produced by living things, usually plants.  Collect students’ ideas to Q2.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B7EDE-1D34-AF43-A72F-F106018D4F3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8549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Collect students responses</a:t>
            </a:r>
            <a:r>
              <a:rPr lang="en-US" baseline="0" dirty="0" smtClean="0"/>
              <a:t> to Q3 on </a:t>
            </a:r>
            <a:r>
              <a:rPr lang="en-US" i="1" baseline="0" dirty="0" smtClean="0"/>
              <a:t>Lesson 1.1 Biofuels Pretest.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B7EDE-1D34-AF43-A72F-F106018D4F3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010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Collect students responses</a:t>
            </a:r>
            <a:r>
              <a:rPr lang="en-US" baseline="0" dirty="0" smtClean="0"/>
              <a:t> to Q4 on </a:t>
            </a:r>
            <a:r>
              <a:rPr lang="en-US" i="1" baseline="0" dirty="0" smtClean="0"/>
              <a:t>Lesson 1.1 Biofuels Pretest.  </a:t>
            </a:r>
            <a:r>
              <a:rPr lang="en-US" i="0" baseline="0" dirty="0" smtClean="0"/>
              <a:t>It may useful to break this down into two questions: 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would you determine if the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a particular biofuel would actually help with the global climate change problem? How would you determine if the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 a particular biofuel would actually help with the global climate change problem?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B7EDE-1D34-AF43-A72F-F106018D4F3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010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Collect students responses</a:t>
            </a:r>
            <a:r>
              <a:rPr lang="en-US" baseline="0" dirty="0" smtClean="0"/>
              <a:t> </a:t>
            </a:r>
            <a:r>
              <a:rPr lang="en-US" baseline="0" smtClean="0"/>
              <a:t>to Q5 </a:t>
            </a:r>
            <a:r>
              <a:rPr lang="en-US" baseline="0" dirty="0" smtClean="0"/>
              <a:t>on </a:t>
            </a:r>
            <a:r>
              <a:rPr lang="en-US" i="1" baseline="0" dirty="0" smtClean="0"/>
              <a:t>Lesson 1.1 Biofuels Pretest.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B7EDE-1D34-AF43-A72F-F106018D4F3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854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Carbon TIME 4b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683" y="482468"/>
            <a:ext cx="1990713" cy="1505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51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15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3201"/>
            <a:ext cx="2057400" cy="5642962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3201"/>
            <a:ext cx="6019800" cy="5642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412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826"/>
            <a:ext cx="8229600" cy="490674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009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476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187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714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278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504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5588"/>
            <a:ext cx="3008313" cy="97951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455588"/>
            <a:ext cx="5111750" cy="56705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272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289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24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91020"/>
            <a:ext cx="8229600" cy="49067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115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AFF94-8111-A348-8301-1F63C1D0CE4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57200" y="6400800"/>
            <a:ext cx="598967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356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5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jpg"/><Relationship Id="rId6" Type="http://schemas.openxmlformats.org/officeDocument/2006/relationships/image" Target="../media/image9.png"/><Relationship Id="rId7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microsoft.com/office/2007/relationships/hdphoto" Target="../media/hdphoto1.wdp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microsoft.com/office/2007/relationships/hdphoto" Target="../media/hdphoto1.wdp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Lesson </a:t>
            </a:r>
            <a:r>
              <a:rPr lang="en-US" dirty="0" smtClean="0">
                <a:latin typeface="Calibri" charset="0"/>
              </a:rPr>
              <a:t>1 </a:t>
            </a:r>
            <a:r>
              <a:rPr lang="en-US" dirty="0">
                <a:latin typeface="Calibri" charset="0"/>
              </a:rPr>
              <a:t>Activity </a:t>
            </a:r>
            <a:r>
              <a:rPr lang="en-US" dirty="0" smtClean="0">
                <a:latin typeface="Calibri" charset="0"/>
              </a:rPr>
              <a:t>1</a:t>
            </a:r>
            <a:endParaRPr lang="en-US" dirty="0">
              <a:latin typeface="Calibri" charset="0"/>
            </a:endParaRPr>
          </a:p>
        </p:txBody>
      </p:sp>
      <p:sp>
        <p:nvSpPr>
          <p:cNvPr id="18434" name="Subtitle 2"/>
          <p:cNvSpPr>
            <a:spLocks noGrp="1"/>
          </p:cNvSpPr>
          <p:nvPr>
            <p:ph type="subTitle" idx="1"/>
          </p:nvPr>
        </p:nvSpPr>
        <p:spPr>
          <a:xfrm>
            <a:off x="1371600" y="3223591"/>
            <a:ext cx="6400800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Biofuels </a:t>
            </a:r>
          </a:p>
          <a:p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Introduction and Pretest</a:t>
            </a:r>
            <a:endParaRPr lang="en-US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85080" y="6439956"/>
            <a:ext cx="3338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www.energy.wisc.edu</a:t>
            </a:r>
            <a:r>
              <a:rPr lang="en-US" dirty="0" smtClean="0"/>
              <a:t>/education</a:t>
            </a:r>
            <a:endParaRPr lang="en-US" dirty="0"/>
          </a:p>
        </p:txBody>
      </p:sp>
      <p:pic>
        <p:nvPicPr>
          <p:cNvPr id="4" name="Picture 3" descr="WI-Energy-Institute_4c_C copy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2807" y="5053996"/>
            <a:ext cx="2797893" cy="138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849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Biofuels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619" y="1504827"/>
            <a:ext cx="8229600" cy="490674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People have been using plants as fuel since they discovered fire.  What are some examples of this?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911" y="3245954"/>
            <a:ext cx="2400300" cy="1638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5638" y="4280377"/>
            <a:ext cx="2425562" cy="21311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2991" y="3122047"/>
            <a:ext cx="3004724" cy="199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217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alibri" charset="0"/>
              </a:rPr>
              <a:t>Fuels</a:t>
            </a:r>
            <a:endParaRPr lang="en-US" dirty="0">
              <a:latin typeface="Calibri" charset="0"/>
            </a:endParaRPr>
          </a:p>
        </p:txBody>
      </p:sp>
      <p:pic>
        <p:nvPicPr>
          <p:cNvPr id="10" name="Picture 17" descr="HES 3 fossil car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6444" y="4244009"/>
            <a:ext cx="468313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HES 3 fossil ship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2901" y="3282096"/>
            <a:ext cx="4953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Content Placeholder 14"/>
          <p:cNvPicPr>
            <a:picLocks noGrp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8512" y="3086894"/>
            <a:ext cx="2466975" cy="1743075"/>
          </a:xfrm>
          <a:prstGeom prst="rect">
            <a:avLst/>
          </a:prstGeom>
        </p:spPr>
      </p:pic>
      <p:pic>
        <p:nvPicPr>
          <p:cNvPr id="16" name="Picture 17" descr="HES 3 fossil car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6498" y="3983063"/>
            <a:ext cx="2888389" cy="288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018319" y="2252348"/>
            <a:ext cx="174633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gasoline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35176" y="2252348"/>
            <a:ext cx="1503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ethanol</a:t>
            </a:r>
            <a:endParaRPr lang="en-US" sz="3200" b="1" dirty="0">
              <a:solidFill>
                <a:srgbClr val="0070C0"/>
              </a:solidFill>
            </a:endParaRPr>
          </a:p>
        </p:txBody>
      </p:sp>
      <p:pic>
        <p:nvPicPr>
          <p:cNvPr id="19" name="Picture 18" descr="Green corn stock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28600"/>
            <a:ext cx="2216258" cy="1662193"/>
          </a:xfrm>
          <a:prstGeom prst="rect">
            <a:avLst/>
          </a:prstGeom>
        </p:spPr>
      </p:pic>
      <p:cxnSp>
        <p:nvCxnSpPr>
          <p:cNvPr id="20" name="Curved Connector 19"/>
          <p:cNvCxnSpPr>
            <a:endCxn id="17" idx="1"/>
          </p:cNvCxnSpPr>
          <p:nvPr/>
        </p:nvCxnSpPr>
        <p:spPr>
          <a:xfrm>
            <a:off x="1038386" y="1890793"/>
            <a:ext cx="796790" cy="653943"/>
          </a:xfrm>
          <a:prstGeom prst="curvedConnector3">
            <a:avLst/>
          </a:prstGeom>
          <a:ln w="571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/>
          <p:nvPr/>
        </p:nvCxnSpPr>
        <p:spPr>
          <a:xfrm>
            <a:off x="2169763" y="2837123"/>
            <a:ext cx="1168749" cy="1145940"/>
          </a:xfrm>
          <a:prstGeom prst="curvedConnector3">
            <a:avLst/>
          </a:prstGeom>
          <a:ln w="571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urved Connector 31"/>
          <p:cNvCxnSpPr>
            <a:stCxn id="14" idx="2"/>
            <a:endCxn id="15" idx="3"/>
          </p:cNvCxnSpPr>
          <p:nvPr/>
        </p:nvCxnSpPr>
        <p:spPr>
          <a:xfrm rot="5400000">
            <a:off x="5787832" y="2854778"/>
            <a:ext cx="1121309" cy="1085998"/>
          </a:xfrm>
          <a:prstGeom prst="curvedConnector2">
            <a:avLst/>
          </a:prstGeom>
          <a:ln w="571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urved Connector 33"/>
          <p:cNvCxnSpPr/>
          <p:nvPr/>
        </p:nvCxnSpPr>
        <p:spPr>
          <a:xfrm>
            <a:off x="4648201" y="4990454"/>
            <a:ext cx="1088297" cy="697424"/>
          </a:xfrm>
          <a:prstGeom prst="curvedConnector3">
            <a:avLst/>
          </a:prstGeom>
          <a:ln w="571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823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Biofuels Pretest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Answer the questions on the Biofuels Pretest to the best of your ability.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C050-F6FE-0E43-A9D0-F8EEADE3D1E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41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00686"/>
          </a:xfrm>
        </p:spPr>
        <p:txBody>
          <a:bodyPr>
            <a:normAutofit fontScale="90000"/>
          </a:bodyPr>
          <a:lstStyle/>
          <a:p>
            <a:pPr lvl="0"/>
            <a:r>
              <a:rPr lang="en-US" sz="2800" dirty="0" smtClean="0"/>
              <a:t>Where does gasoline come from?  </a:t>
            </a:r>
            <a:br>
              <a:rPr lang="en-US" sz="2800" dirty="0" smtClean="0"/>
            </a:br>
            <a:r>
              <a:rPr lang="en-US" sz="2800" dirty="0" smtClean="0"/>
              <a:t>What happens to it when it is burned in a car?</a:t>
            </a:r>
            <a:endParaRPr lang="en-US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17" descr="HES 3 fossil c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46" y="1799509"/>
            <a:ext cx="4129088" cy="4129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87117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00686"/>
          </a:xfrm>
        </p:spPr>
        <p:txBody>
          <a:bodyPr>
            <a:normAutofit fontScale="90000"/>
          </a:bodyPr>
          <a:lstStyle/>
          <a:p>
            <a:pPr lvl="0"/>
            <a:r>
              <a:rPr lang="en-US" sz="2800" dirty="0" smtClean="0"/>
              <a:t>Where does ethanol come from?  </a:t>
            </a:r>
            <a:br>
              <a:rPr lang="en-US" sz="2800" dirty="0" smtClean="0"/>
            </a:br>
            <a:r>
              <a:rPr lang="en-US" sz="2800" dirty="0" smtClean="0"/>
              <a:t>What happens to it when it is burned in a car?</a:t>
            </a:r>
            <a:endParaRPr lang="en-US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17" descr="HES 3 fossil c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46" y="1466451"/>
            <a:ext cx="4129088" cy="4129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7077" y="1924958"/>
            <a:ext cx="3295748" cy="22345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27077" y="4282420"/>
            <a:ext cx="3027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Gasoline + ethanol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856883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3" descr="Human Energy Systems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990600"/>
            <a:ext cx="7965298" cy="5201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304800" y="152400"/>
            <a:ext cx="8610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/>
              <a:t>Why do people think that substituting ethanol for gasoline may help with the global climate change problem?</a:t>
            </a:r>
          </a:p>
        </p:txBody>
      </p:sp>
      <p:pic>
        <p:nvPicPr>
          <p:cNvPr id="16" name="Picture 22" descr="HES 3 bio tre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00" y="3352800"/>
            <a:ext cx="453664" cy="931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2" descr="HES 3 bio tre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3276600"/>
            <a:ext cx="453664" cy="931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2" descr="HES 3 bio tre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0" y="3352800"/>
            <a:ext cx="453664" cy="931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2" descr="HES 3 bio tre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2400" y="3200400"/>
            <a:ext cx="453664" cy="931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400" y="2590800"/>
            <a:ext cx="914400" cy="609600"/>
          </a:xfrm>
          <a:prstGeom prst="rect">
            <a:avLst/>
          </a:prstGeom>
        </p:spPr>
      </p:pic>
      <p:pic>
        <p:nvPicPr>
          <p:cNvPr id="20" name="Picture 7" descr="HES 3 fossil airplane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0" y="1447800"/>
            <a:ext cx="985838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7" descr="HES 3 fossil car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3886200"/>
            <a:ext cx="468313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0" descr="HES 3 fossil ship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6700" y="2933700"/>
            <a:ext cx="4953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eft Arrow 3"/>
          <p:cNvSpPr/>
          <p:nvPr/>
        </p:nvSpPr>
        <p:spPr>
          <a:xfrm rot="718953">
            <a:off x="1730158" y="1645179"/>
            <a:ext cx="1066800" cy="3048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Left Arrow 23"/>
          <p:cNvSpPr/>
          <p:nvPr/>
        </p:nvSpPr>
        <p:spPr>
          <a:xfrm rot="3921475">
            <a:off x="3561322" y="2453366"/>
            <a:ext cx="1066800" cy="3048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eft Arrow 24"/>
          <p:cNvSpPr/>
          <p:nvPr/>
        </p:nvSpPr>
        <p:spPr>
          <a:xfrm rot="6833822">
            <a:off x="5520555" y="2007920"/>
            <a:ext cx="1066800" cy="268798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eft Arrow 25"/>
          <p:cNvSpPr/>
          <p:nvPr/>
        </p:nvSpPr>
        <p:spPr>
          <a:xfrm rot="5070163">
            <a:off x="3772701" y="2531094"/>
            <a:ext cx="2329624" cy="35709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7400" y="3276600"/>
            <a:ext cx="847165" cy="533400"/>
          </a:xfrm>
          <a:prstGeom prst="rect">
            <a:avLst/>
          </a:prstGeom>
        </p:spPr>
      </p:pic>
      <p:sp>
        <p:nvSpPr>
          <p:cNvPr id="27" name="Left Arrow 26"/>
          <p:cNvSpPr/>
          <p:nvPr/>
        </p:nvSpPr>
        <p:spPr>
          <a:xfrm rot="6833822">
            <a:off x="6130155" y="2846119"/>
            <a:ext cx="1066800" cy="268798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304800" y="2796594"/>
            <a:ext cx="2392697" cy="369332"/>
            <a:chOff x="611638" y="1981200"/>
            <a:chExt cx="2392697" cy="369332"/>
          </a:xfrm>
        </p:grpSpPr>
        <p:sp>
          <p:nvSpPr>
            <p:cNvPr id="30" name="TextBox 29"/>
            <p:cNvSpPr txBox="1"/>
            <p:nvPr/>
          </p:nvSpPr>
          <p:spPr>
            <a:xfrm>
              <a:off x="914400" y="1981200"/>
              <a:ext cx="20899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= Carbon (inorganic)</a:t>
              </a:r>
              <a:endParaRPr lang="en-US" dirty="0"/>
            </a:p>
          </p:txBody>
        </p:sp>
        <p:sp>
          <p:nvSpPr>
            <p:cNvPr id="31" name="Left Arrow 30"/>
            <p:cNvSpPr/>
            <p:nvPr/>
          </p:nvSpPr>
          <p:spPr>
            <a:xfrm rot="18990582">
              <a:off x="611638" y="2111508"/>
              <a:ext cx="453123" cy="186656"/>
            </a:xfrm>
            <a:prstGeom prst="lef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1465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3" descr="Human Energy Systems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519803"/>
            <a:ext cx="7965298" cy="5201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304800" y="152400"/>
            <a:ext cx="861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/>
              <a:t>How would you determine if the production and use of a particular biofuel would actually help with the global climate change problem?</a:t>
            </a:r>
          </a:p>
        </p:txBody>
      </p:sp>
      <p:pic>
        <p:nvPicPr>
          <p:cNvPr id="16" name="Picture 22" descr="HES 3 bio tre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6968" y="3773966"/>
            <a:ext cx="453664" cy="931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2" descr="HES 3 bio tre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4805" y="3773967"/>
            <a:ext cx="453664" cy="931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2" descr="HES 3 bio tre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6757" y="3886200"/>
            <a:ext cx="453664" cy="931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2" descr="HES 3 bio tre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5568" y="3886200"/>
            <a:ext cx="453664" cy="931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400" y="3195436"/>
            <a:ext cx="914400" cy="609600"/>
          </a:xfrm>
          <a:prstGeom prst="rect">
            <a:avLst/>
          </a:prstGeom>
        </p:spPr>
      </p:pic>
      <p:pic>
        <p:nvPicPr>
          <p:cNvPr id="20" name="Picture 7" descr="HES 3 fossil airplane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6394" y="1994680"/>
            <a:ext cx="985838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7" descr="HES 3 fossil car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8513" y="4308542"/>
            <a:ext cx="468313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0" descr="HES 3 fossil ship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8380" y="3390900"/>
            <a:ext cx="4953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eft Arrow 3"/>
          <p:cNvSpPr/>
          <p:nvPr/>
        </p:nvSpPr>
        <p:spPr>
          <a:xfrm rot="718953">
            <a:off x="1694642" y="2266198"/>
            <a:ext cx="1066800" cy="3048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Left Arrow 23"/>
          <p:cNvSpPr/>
          <p:nvPr/>
        </p:nvSpPr>
        <p:spPr>
          <a:xfrm rot="3921475">
            <a:off x="3561322" y="2799469"/>
            <a:ext cx="1066800" cy="3048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eft Arrow 24"/>
          <p:cNvSpPr/>
          <p:nvPr/>
        </p:nvSpPr>
        <p:spPr>
          <a:xfrm rot="6833822">
            <a:off x="5699538" y="2518918"/>
            <a:ext cx="1066800" cy="268798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eft Arrow 25"/>
          <p:cNvSpPr/>
          <p:nvPr/>
        </p:nvSpPr>
        <p:spPr>
          <a:xfrm rot="5070163">
            <a:off x="3772701" y="2884576"/>
            <a:ext cx="2329624" cy="35709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1017" y="3818515"/>
            <a:ext cx="847165" cy="533400"/>
          </a:xfrm>
          <a:prstGeom prst="rect">
            <a:avLst/>
          </a:prstGeom>
        </p:spPr>
      </p:pic>
      <p:sp>
        <p:nvSpPr>
          <p:cNvPr id="27" name="Left Arrow 26"/>
          <p:cNvSpPr/>
          <p:nvPr/>
        </p:nvSpPr>
        <p:spPr>
          <a:xfrm rot="6833822">
            <a:off x="6038493" y="3022067"/>
            <a:ext cx="1066800" cy="268798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326896" y="2971800"/>
            <a:ext cx="2392697" cy="369332"/>
            <a:chOff x="611638" y="1981200"/>
            <a:chExt cx="2392697" cy="369332"/>
          </a:xfrm>
        </p:grpSpPr>
        <p:sp>
          <p:nvSpPr>
            <p:cNvPr id="30" name="TextBox 29"/>
            <p:cNvSpPr txBox="1"/>
            <p:nvPr/>
          </p:nvSpPr>
          <p:spPr>
            <a:xfrm>
              <a:off x="914400" y="1981200"/>
              <a:ext cx="20899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= Carbon (inorganic)</a:t>
              </a:r>
              <a:endParaRPr lang="en-US" dirty="0"/>
            </a:p>
          </p:txBody>
        </p:sp>
        <p:sp>
          <p:nvSpPr>
            <p:cNvPr id="31" name="Left Arrow 30"/>
            <p:cNvSpPr/>
            <p:nvPr/>
          </p:nvSpPr>
          <p:spPr>
            <a:xfrm rot="18990582">
              <a:off x="611638" y="2111508"/>
              <a:ext cx="453123" cy="186656"/>
            </a:xfrm>
            <a:prstGeom prst="lef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6928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00686"/>
          </a:xfrm>
        </p:spPr>
        <p:txBody>
          <a:bodyPr>
            <a:normAutofit fontScale="90000"/>
          </a:bodyPr>
          <a:lstStyle/>
          <a:p>
            <a:pPr lvl="0"/>
            <a:r>
              <a:rPr lang="en-US" sz="2400" dirty="0"/>
              <a:t>What other biofuels have you heard about?  Where do they come from and what are they used for?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Picture 17" descr="HES 3 fossil c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46" y="1991926"/>
            <a:ext cx="4129088" cy="4129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7252" y="2413696"/>
            <a:ext cx="3295748" cy="2234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5026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460</Words>
  <Application>Microsoft Macintosh PowerPoint</Application>
  <PresentationFormat>On-screen Show (4:3)</PresentationFormat>
  <Paragraphs>44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Lesson 1 Activity 1</vt:lpstr>
      <vt:lpstr>Biofuels</vt:lpstr>
      <vt:lpstr>Fuels</vt:lpstr>
      <vt:lpstr>Biofuels Pretest</vt:lpstr>
      <vt:lpstr>Where does gasoline come from?   What happens to it when it is burned in a car?</vt:lpstr>
      <vt:lpstr>Where does ethanol come from?   What happens to it when it is burned in a car?</vt:lpstr>
      <vt:lpstr>PowerPoint Presentation</vt:lpstr>
      <vt:lpstr>PowerPoint Presentation</vt:lpstr>
      <vt:lpstr>What other biofuels have you heard about?  Where do they come from and what are they used for?</vt:lpstr>
    </vt:vector>
  </TitlesOfParts>
  <Company>Michigan State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Dauer</dc:creator>
  <cp:lastModifiedBy>James Runde</cp:lastModifiedBy>
  <cp:revision>53</cp:revision>
  <dcterms:created xsi:type="dcterms:W3CDTF">2013-03-07T17:02:19Z</dcterms:created>
  <dcterms:modified xsi:type="dcterms:W3CDTF">2016-11-28T20:33:38Z</dcterms:modified>
</cp:coreProperties>
</file>