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60" r:id="rId4"/>
    <p:sldId id="261" r:id="rId5"/>
    <p:sldId id="262" r:id="rId6"/>
    <p:sldId id="259" r:id="rId7"/>
    <p:sldId id="264" r:id="rId8"/>
    <p:sldId id="263" r:id="rId9"/>
    <p:sldId id="265" r:id="rId10"/>
    <p:sldId id="266" r:id="rId11"/>
    <p:sldId id="268"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4917" autoAdjust="0"/>
  </p:normalViewPr>
  <p:slideViewPr>
    <p:cSldViewPr>
      <p:cViewPr varScale="1">
        <p:scale>
          <a:sx n="79" d="100"/>
          <a:sy n="79" d="100"/>
        </p:scale>
        <p:origin x="2600" y="2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655420-FA13-4106-8C35-D42B59E64CC0}" type="datetimeFigureOut">
              <a:rPr lang="en-US" smtClean="0"/>
              <a:t>11/28/16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BBB3CB-1F74-49DE-B6B2-763DFC3374C9}" type="slidenum">
              <a:rPr lang="en-US" smtClean="0"/>
              <a:t>‹#›</a:t>
            </a:fld>
            <a:endParaRPr lang="en-US"/>
          </a:p>
        </p:txBody>
      </p:sp>
    </p:spTree>
    <p:extLst>
      <p:ext uri="{BB962C8B-B14F-4D97-AF65-F5344CB8AC3E}">
        <p14:creationId xmlns:p14="http://schemas.microsoft.com/office/powerpoint/2010/main" val="3056924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Worksheet 1.3 Investigating Combustion</a:t>
            </a:r>
          </a:p>
          <a:p>
            <a:r>
              <a:rPr lang="en-US" dirty="0" smtClean="0"/>
              <a:t>We are going to look more closely at the process of burning, also known</a:t>
            </a:r>
            <a:r>
              <a:rPr lang="en-US" baseline="0" dirty="0" smtClean="0"/>
              <a:t> as </a:t>
            </a:r>
            <a:r>
              <a:rPr lang="en-US" dirty="0" smtClean="0"/>
              <a:t>combustion.  Because they are dangerous, we aren’t going to burn gasoline, jet fuel, or diesel fuel.  But we will burn paraffin, another petroleum product</a:t>
            </a:r>
            <a:r>
              <a:rPr lang="en-US" baseline="0" dirty="0" smtClean="0"/>
              <a:t> which is the main ingredient in candles.  We will also look at wood and ethanol.</a:t>
            </a:r>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3265776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help students visualize the combustion at the atomic level, have the class collectively build with your guidance molecular models of the reactants and products for the combustion reaction of paraffin.  Because they include so many atoms, it is best to have reactant paraffin prepared ahead of time.  Each group can contribute CO2 molecules to the product side until the number of carbons is the same on both sides.  Students will find that there is oxygen in the products, but not in the reactants.  Also, there is hydrogen in the reactants, but not in the products.  Ask them what simple substances might be invisible reactants and products that would help balance the equation for the reaction so that there are the same number of all atoms on both side?  Many students will know that the burning reaction needs oxygen.  It may be more difficult for them to realize that water is produced.  Careful observation of the foil that was used to cover the reaction will show condensation.</a:t>
            </a:r>
          </a:p>
          <a:p>
            <a:r>
              <a:rPr lang="en-US" baseline="0" dirty="0" smtClean="0"/>
              <a:t>Have students build enough water molecules to account for all of the hydrogen in the reactants.  Have them count up the number of oxygen atoms in the reactants and make enough oxygen molecules to balance the equation.</a:t>
            </a:r>
          </a:p>
          <a:p>
            <a:r>
              <a:rPr lang="en-US" baseline="0" dirty="0" smtClean="0"/>
              <a:t>C13H28 + 20O2 </a:t>
            </a:r>
            <a:r>
              <a:rPr lang="en-US" baseline="0" dirty="0" smtClean="0">
                <a:sym typeface="Wingdings" panose="05000000000000000000" pitchFamily="2" charset="2"/>
              </a:rPr>
              <a:t> 13CO2 + 14H2O</a:t>
            </a:r>
            <a:r>
              <a:rPr lang="en-US" baseline="0" dirty="0" smtClean="0"/>
              <a:t> </a:t>
            </a:r>
          </a:p>
          <a:p>
            <a:r>
              <a:rPr lang="en-US" baseline="0" dirty="0" smtClean="0"/>
              <a:t>Have them put twist ties around each C-C and C-H bond in the paraffin.  They should put an equal number of free twist ties on the reactant side to represent the heat and light produced.</a:t>
            </a:r>
          </a:p>
          <a:p>
            <a:r>
              <a:rPr lang="en-US" baseline="0" dirty="0" smtClean="0"/>
              <a:t>Students should put twist ties around each C-C and C-H bond in the paraffin molecule and an equal number of twist ties loose on the product side.  The latter represent the light and heat of the reaction.</a:t>
            </a:r>
          </a:p>
        </p:txBody>
      </p:sp>
      <p:sp>
        <p:nvSpPr>
          <p:cNvPr id="4" name="Slide Number Placeholder 3"/>
          <p:cNvSpPr>
            <a:spLocks noGrp="1"/>
          </p:cNvSpPr>
          <p:nvPr>
            <p:ph type="sldNum" sz="quarter" idx="10"/>
          </p:nvPr>
        </p:nvSpPr>
        <p:spPr/>
        <p:txBody>
          <a:bodyPr/>
          <a:lstStyle/>
          <a:p>
            <a:fld id="{26BBB3CB-1F74-49DE-B6B2-763DFC3374C9}" type="slidenum">
              <a:rPr lang="en-US" smtClean="0"/>
              <a:t>11</a:t>
            </a:fld>
            <a:endParaRPr lang="en-US"/>
          </a:p>
        </p:txBody>
      </p:sp>
    </p:spTree>
    <p:extLst>
      <p:ext uri="{BB962C8B-B14F-4D97-AF65-F5344CB8AC3E}">
        <p14:creationId xmlns:p14="http://schemas.microsoft.com/office/powerpoint/2010/main" val="3659341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lvl="0"/>
            <a:r>
              <a:rPr lang="en-US" sz="1200" kern="1200" dirty="0" smtClean="0">
                <a:solidFill>
                  <a:schemeClr val="tx1"/>
                </a:solidFill>
                <a:effectLst/>
                <a:latin typeface="+mn-lt"/>
                <a:ea typeface="+mn-ea"/>
                <a:cs typeface="+mn-cs"/>
              </a:rPr>
              <a:t>Use this animation to have students compare the combustion of ethanol to the combustion of paraffin. They should notice that ethanol does have oxygen in it, but that additional oxygen</a:t>
            </a:r>
            <a:r>
              <a:rPr lang="en-US" sz="1200" kern="1200" baseline="0" dirty="0" smtClean="0">
                <a:solidFill>
                  <a:schemeClr val="tx1"/>
                </a:solidFill>
                <a:effectLst/>
                <a:latin typeface="+mn-lt"/>
                <a:ea typeface="+mn-ea"/>
                <a:cs typeface="+mn-cs"/>
              </a:rPr>
              <a:t> gas is also a reactant.  The matter and energy products are the same for the combustion of ethanol and paraffin.</a:t>
            </a:r>
            <a:endParaRPr lang="en-US" sz="1200" kern="1200" dirty="0">
              <a:solidFill>
                <a:schemeClr val="tx1"/>
              </a:solidFill>
              <a:effectLst/>
              <a:latin typeface="+mn-lt"/>
              <a:ea typeface="+mn-ea"/>
              <a:cs typeface="+mn-cs"/>
            </a:endParaRPr>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87D93A-C588-4C71-AC47-FB6172C6A9CD}" type="slidenum">
              <a:rPr lang="en-US" smtClean="0"/>
              <a:pPr fontAlgn="base">
                <a:spcBef>
                  <a:spcPct val="0"/>
                </a:spcBef>
                <a:spcAft>
                  <a:spcPct val="0"/>
                </a:spcAft>
                <a:defRPr/>
              </a:pPr>
              <a:t>12</a:t>
            </a:fld>
            <a:endParaRPr lang="en-US" smtClean="0"/>
          </a:p>
        </p:txBody>
      </p:sp>
    </p:spTree>
    <p:extLst>
      <p:ext uri="{BB962C8B-B14F-4D97-AF65-F5344CB8AC3E}">
        <p14:creationId xmlns:p14="http://schemas.microsoft.com/office/powerpoint/2010/main" val="21984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Have students work in groups to model the matter and energy changes during the combustion of gasoline (octane).  </a:t>
            </a:r>
          </a:p>
          <a:p>
            <a:r>
              <a:rPr lang="en-US" baseline="0" dirty="0" smtClean="0"/>
              <a:t>C8H18 + 8O2 </a:t>
            </a:r>
            <a:r>
              <a:rPr lang="en-US" baseline="0" dirty="0" smtClean="0">
                <a:sym typeface="Wingdings" panose="05000000000000000000" pitchFamily="2" charset="2"/>
              </a:rPr>
              <a:t> 8CO2 + 9H2O</a:t>
            </a:r>
          </a:p>
          <a:p>
            <a:r>
              <a:rPr lang="en-US" baseline="0" dirty="0" smtClean="0">
                <a:sym typeface="Wingdings" panose="05000000000000000000" pitchFamily="2" charset="2"/>
              </a:rPr>
              <a:t>You can give them equation or have them work it out.</a:t>
            </a:r>
            <a:endParaRPr lang="en-US" dirty="0"/>
          </a:p>
        </p:txBody>
      </p:sp>
      <p:sp>
        <p:nvSpPr>
          <p:cNvPr id="4" name="Slide Number Placeholder 3"/>
          <p:cNvSpPr>
            <a:spLocks noGrp="1"/>
          </p:cNvSpPr>
          <p:nvPr>
            <p:ph type="sldNum" sz="quarter" idx="10"/>
          </p:nvPr>
        </p:nvSpPr>
        <p:spPr/>
        <p:txBody>
          <a:bodyPr/>
          <a:lstStyle/>
          <a:p>
            <a:fld id="{26BBB3CB-1F74-49DE-B6B2-763DFC3374C9}" type="slidenum">
              <a:rPr lang="en-US" smtClean="0"/>
              <a:t>13</a:t>
            </a:fld>
            <a:endParaRPr lang="en-US"/>
          </a:p>
        </p:txBody>
      </p:sp>
    </p:spTree>
    <p:extLst>
      <p:ext uri="{BB962C8B-B14F-4D97-AF65-F5344CB8AC3E}">
        <p14:creationId xmlns:p14="http://schemas.microsoft.com/office/powerpoint/2010/main" val="3659341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 class discussion, have students use this model of the combustion</a:t>
            </a:r>
            <a:r>
              <a:rPr lang="en-US" sz="1200" kern="1200" baseline="0" dirty="0" smtClean="0">
                <a:solidFill>
                  <a:schemeClr val="tx1"/>
                </a:solidFill>
                <a:effectLst/>
                <a:latin typeface="+mn-lt"/>
                <a:ea typeface="+mn-ea"/>
                <a:cs typeface="+mn-cs"/>
              </a:rPr>
              <a:t> of ethanol and their own models of the combustion of gasoline to revisit the 3 Qs.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Where are atoms moving?  (From the fuel in the petri dish to the air)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Where are carbon atoms moving?  (From the fuel to the air)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What is happening to the energy?  (Chemical potential energy in the fuel (and oxygen) is transformed into heat and light.)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14</a:t>
            </a:fld>
            <a:endParaRPr lang="en-US"/>
          </a:p>
        </p:txBody>
      </p:sp>
    </p:spTree>
    <p:extLst>
      <p:ext uri="{BB962C8B-B14F-4D97-AF65-F5344CB8AC3E}">
        <p14:creationId xmlns:p14="http://schemas.microsoft.com/office/powerpoint/2010/main" val="3378425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of the tools we are going to use to answer our questions about what happens</a:t>
            </a:r>
            <a:r>
              <a:rPr lang="en-US" baseline="0" dirty="0" smtClean="0"/>
              <a:t> to the matter and the energy in these substances when they are burned.</a:t>
            </a:r>
          </a:p>
          <a:p>
            <a:r>
              <a:rPr lang="en-US" baseline="0" dirty="0" smtClean="0"/>
              <a:t>The scales will allow us to tell if atoms are leaving or entering the system.  If the mass goes up, atoms are entering.  If the mass goes down, atoms are leaving.</a:t>
            </a:r>
            <a:endParaRPr lang="en-US" dirty="0"/>
          </a:p>
        </p:txBody>
      </p:sp>
      <p:sp>
        <p:nvSpPr>
          <p:cNvPr id="4" name="Slide Number Placeholder 3"/>
          <p:cNvSpPr>
            <a:spLocks noGrp="1"/>
          </p:cNvSpPr>
          <p:nvPr>
            <p:ph type="sldNum" sz="quarter" idx="10"/>
          </p:nvPr>
        </p:nvSpPr>
        <p:spPr/>
        <p:txBody>
          <a:bodyPr/>
          <a:lstStyle/>
          <a:p>
            <a:fld id="{26BBB3CB-1F74-49DE-B6B2-763DFC3374C9}" type="slidenum">
              <a:rPr lang="en-US" smtClean="0"/>
              <a:t>3</a:t>
            </a:fld>
            <a:endParaRPr lang="en-US"/>
          </a:p>
        </p:txBody>
      </p:sp>
    </p:spTree>
    <p:extLst>
      <p:ext uri="{BB962C8B-B14F-4D97-AF65-F5344CB8AC3E}">
        <p14:creationId xmlns:p14="http://schemas.microsoft.com/office/powerpoint/2010/main" val="3479806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Bromthymol</a:t>
            </a:r>
            <a:r>
              <a:rPr lang="en-US" dirty="0" smtClean="0"/>
              <a:t> blue or BTB is a color indicator.  It’s blue when it’s fresh and turns green and then yellow as it absorbs carbon dioxide.  If yellow BTB</a:t>
            </a:r>
            <a:r>
              <a:rPr lang="en-US" baseline="0" dirty="0" smtClean="0"/>
              <a:t> is left in an environment with little carbon dioxide, it will slowly loose the carbon dioxide that is in solution, becoming more blue as it does.</a:t>
            </a:r>
            <a:endParaRPr lang="en-US" dirty="0"/>
          </a:p>
        </p:txBody>
      </p:sp>
      <p:sp>
        <p:nvSpPr>
          <p:cNvPr id="4" name="Slide Number Placeholder 3"/>
          <p:cNvSpPr>
            <a:spLocks noGrp="1"/>
          </p:cNvSpPr>
          <p:nvPr>
            <p:ph type="sldNum" sz="quarter" idx="10"/>
          </p:nvPr>
        </p:nvSpPr>
        <p:spPr/>
        <p:txBody>
          <a:bodyPr/>
          <a:lstStyle/>
          <a:p>
            <a:fld id="{26BBB3CB-1F74-49DE-B6B2-763DFC3374C9}" type="slidenum">
              <a:rPr lang="en-US" smtClean="0"/>
              <a:t>4</a:t>
            </a:fld>
            <a:endParaRPr lang="en-US"/>
          </a:p>
        </p:txBody>
      </p:sp>
    </p:spTree>
    <p:extLst>
      <p:ext uri="{BB962C8B-B14F-4D97-AF65-F5344CB8AC3E}">
        <p14:creationId xmlns:p14="http://schemas.microsoft.com/office/powerpoint/2010/main" val="3479806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Have students work in groups of 4.</a:t>
            </a:r>
            <a:r>
              <a:rPr lang="en-US" sz="1200" kern="1200" baseline="0" dirty="0" smtClean="0">
                <a:solidFill>
                  <a:schemeClr val="tx1"/>
                </a:solidFill>
                <a:effectLst/>
                <a:latin typeface="+mn-lt"/>
                <a:ea typeface="+mn-ea"/>
                <a:cs typeface="+mn-cs"/>
              </a:rPr>
              <a:t>  Give each group one of the 3 flammable substances.</a:t>
            </a:r>
            <a:r>
              <a:rPr lang="en-US" sz="1200" kern="1200" dirty="0" smtClean="0">
                <a:solidFill>
                  <a:schemeClr val="tx1"/>
                </a:solidFill>
                <a:effectLst/>
                <a:latin typeface="+mn-lt"/>
                <a:ea typeface="+mn-ea"/>
                <a:cs typeface="+mn-cs"/>
              </a:rPr>
              <a:t> Have them set up their investigation, using the instructions on the worksheet as a guide. They will need to wait 20 minutes for results.   During that time, hav</a:t>
            </a:r>
            <a:r>
              <a:rPr lang="en-US" sz="1200" kern="1200" baseline="0" dirty="0" smtClean="0">
                <a:solidFill>
                  <a:schemeClr val="tx1"/>
                </a:solidFill>
                <a:effectLst/>
                <a:latin typeface="+mn-lt"/>
                <a:ea typeface="+mn-ea"/>
                <a:cs typeface="+mn-cs"/>
              </a:rPr>
              <a:t>e them write their predictions about what will happen to the matter and energy on the worksheet, section C.  Then show them the matter and energy rules on the next slide and let them revise their answers. </a:t>
            </a:r>
            <a:endParaRPr lang="en-US" sz="1200" kern="1200" dirty="0">
              <a:solidFill>
                <a:schemeClr val="tx1"/>
              </a:solidFill>
              <a:effectLst/>
              <a:latin typeface="+mn-lt"/>
              <a:ea typeface="+mn-ea"/>
              <a:cs typeface="+mn-cs"/>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1C0AE3A0-7AD9-1E4D-88A3-56C1CC73E778}" type="slidenum">
              <a:rPr lang="en-US" smtClean="0"/>
              <a:pPr/>
              <a:t>5</a:t>
            </a:fld>
            <a:endParaRPr lang="en-US" smtClean="0"/>
          </a:p>
        </p:txBody>
      </p:sp>
    </p:spTree>
    <p:extLst>
      <p:ext uri="{BB962C8B-B14F-4D97-AF65-F5344CB8AC3E}">
        <p14:creationId xmlns:p14="http://schemas.microsoft.com/office/powerpoint/2010/main" val="29733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Answering</a:t>
            </a:r>
            <a:r>
              <a:rPr lang="en-US" sz="1200" kern="1200" baseline="0" dirty="0" smtClean="0">
                <a:solidFill>
                  <a:schemeClr val="tx1"/>
                </a:solidFill>
                <a:effectLst/>
                <a:latin typeface="+mn-lt"/>
                <a:ea typeface="+mn-ea"/>
                <a:cs typeface="+mn-cs"/>
              </a:rPr>
              <a:t> these questions helps us understand any chemical reaction, whether it happens in a living organism or is part of the physical world.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are particularly interested in carbon because of the pattern that we saw – materials made of molecules containing carbon can be used as fuels.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 rules help us answer the questions.  They apply to all chemical reactions.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The last column lists some evidence that can help us figure out what is going 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Do your answers to the questions follow the rules?  Do they fit the evidence?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Cross out and revise any parts of your answers that don’t fit the evidence. </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1923549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0" kern="1200" dirty="0" smtClean="0">
                <a:solidFill>
                  <a:schemeClr val="tx1"/>
                </a:solidFill>
                <a:effectLst/>
                <a:latin typeface="+mn-lt"/>
                <a:ea typeface="+mn-ea"/>
                <a:cs typeface="+mn-cs"/>
              </a:rPr>
              <a:t>Have students collect and compare data from different groups working on each fuel.</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p:txBody>
      </p:sp>
      <p:sp>
        <p:nvSpPr>
          <p:cNvPr id="41988" name="Slide Number Placeholder 3"/>
          <p:cNvSpPr>
            <a:spLocks noGrp="1"/>
          </p:cNvSpPr>
          <p:nvPr>
            <p:ph type="sldNum" sz="quarter" idx="5"/>
          </p:nvPr>
        </p:nvSpPr>
        <p:spPr bwMode="auto">
          <a:noFill/>
          <a:ln>
            <a:miter lim="800000"/>
            <a:headEnd/>
            <a:tailEnd/>
          </a:ln>
        </p:spPr>
        <p:txBody>
          <a:bodyPr/>
          <a:lstStyle/>
          <a:p>
            <a:fld id="{FC7D2ADE-D58B-124E-9645-E3CE48289AEE}" type="slidenum">
              <a:rPr lang="en-US" smtClean="0"/>
              <a:pPr/>
              <a:t>7</a:t>
            </a:fld>
            <a:endParaRPr lang="en-US" smtClean="0"/>
          </a:p>
        </p:txBody>
      </p:sp>
    </p:spTree>
    <p:extLst>
      <p:ext uri="{BB962C8B-B14F-4D97-AF65-F5344CB8AC3E}">
        <p14:creationId xmlns:p14="http://schemas.microsoft.com/office/powerpoint/2010/main" val="2066195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Have students discuss their answers to each of the 3 Qs.  Ask</a:t>
            </a:r>
            <a:r>
              <a:rPr lang="en-US" sz="1200" kern="1200" baseline="0" dirty="0" smtClean="0">
                <a:solidFill>
                  <a:schemeClr val="tx1"/>
                </a:solidFill>
                <a:effectLst/>
                <a:latin typeface="+mn-lt"/>
                <a:ea typeface="+mn-ea"/>
                <a:cs typeface="+mn-cs"/>
              </a:rPr>
              <a:t> each respondent to give for his/her explanation.</a:t>
            </a:r>
          </a:p>
          <a:p>
            <a:r>
              <a:rPr lang="en-US" sz="1200" kern="1200" baseline="0" dirty="0" smtClean="0">
                <a:solidFill>
                  <a:schemeClr val="tx1"/>
                </a:solidFill>
                <a:effectLst/>
                <a:latin typeface="+mn-lt"/>
                <a:ea typeface="+mn-ea"/>
                <a:cs typeface="+mn-cs"/>
              </a:rPr>
              <a:t>Answer:  atoms are moving from the burning substance to the air.  The evidence for this is the decreasing mass.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6B7EDE-1D34-AF43-A72F-F106018D4F39}" type="slidenum">
              <a:rPr lang="en-US" smtClean="0"/>
              <a:pPr/>
              <a:t>8</a:t>
            </a:fld>
            <a:endParaRPr lang="en-US"/>
          </a:p>
        </p:txBody>
      </p:sp>
    </p:spTree>
    <p:extLst>
      <p:ext uri="{BB962C8B-B14F-4D97-AF65-F5344CB8AC3E}">
        <p14:creationId xmlns:p14="http://schemas.microsoft.com/office/powerpoint/2010/main" val="1861249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Have students discuss their answers to each of the 3 Qs.  Ask</a:t>
            </a:r>
            <a:r>
              <a:rPr lang="en-US" sz="1200" kern="1200" baseline="0" dirty="0" smtClean="0">
                <a:solidFill>
                  <a:schemeClr val="tx1"/>
                </a:solidFill>
                <a:effectLst/>
                <a:latin typeface="+mn-lt"/>
                <a:ea typeface="+mn-ea"/>
                <a:cs typeface="+mn-cs"/>
              </a:rPr>
              <a:t> each respondent to give for his/her explanation.</a:t>
            </a:r>
          </a:p>
          <a:p>
            <a:r>
              <a:rPr lang="en-US" sz="1200" kern="1200" baseline="0" dirty="0" smtClean="0">
                <a:solidFill>
                  <a:schemeClr val="tx1"/>
                </a:solidFill>
                <a:effectLst/>
                <a:latin typeface="+mn-lt"/>
                <a:ea typeface="+mn-ea"/>
                <a:cs typeface="+mn-cs"/>
              </a:rPr>
              <a:t>Answer:  Carbon atoms are moving from the burning substance to the air.  The evidence for this is BTB turning green which means that there is additional carbon dioxide in the air.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6B7EDE-1D34-AF43-A72F-F106018D4F39}" type="slidenum">
              <a:rPr lang="en-US" smtClean="0"/>
              <a:pPr/>
              <a:t>9</a:t>
            </a:fld>
            <a:endParaRPr lang="en-US"/>
          </a:p>
        </p:txBody>
      </p:sp>
    </p:spTree>
    <p:extLst>
      <p:ext uri="{BB962C8B-B14F-4D97-AF65-F5344CB8AC3E}">
        <p14:creationId xmlns:p14="http://schemas.microsoft.com/office/powerpoint/2010/main" val="1771393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Have students discuss their answers to each of the 3 Qs.  Ask</a:t>
            </a:r>
            <a:r>
              <a:rPr lang="en-US" sz="1200" kern="1200" baseline="0" dirty="0" smtClean="0">
                <a:solidFill>
                  <a:schemeClr val="tx1"/>
                </a:solidFill>
                <a:effectLst/>
                <a:latin typeface="+mn-lt"/>
                <a:ea typeface="+mn-ea"/>
                <a:cs typeface="+mn-cs"/>
              </a:rPr>
              <a:t> each respondent to give for his/her explanation.</a:t>
            </a:r>
          </a:p>
          <a:p>
            <a:r>
              <a:rPr lang="en-US" sz="1200" kern="1200" baseline="0" dirty="0" smtClean="0">
                <a:solidFill>
                  <a:schemeClr val="tx1"/>
                </a:solidFill>
                <a:effectLst/>
                <a:latin typeface="+mn-lt"/>
                <a:ea typeface="+mn-ea"/>
                <a:cs typeface="+mn-cs"/>
              </a:rPr>
              <a:t>Answer:  The chemical potential energy in the C-C and C-H bonds (see rule) is transformed into heat and light (which we can observe).The CO2 produced doesn’t have much chemical potential energy in it, because it has only C-O bonds (see rule).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46B7EDE-1D34-AF43-A72F-F106018D4F39}" type="slidenum">
              <a:rPr lang="en-US" smtClean="0"/>
              <a:pPr/>
              <a:t>10</a:t>
            </a:fld>
            <a:endParaRPr lang="en-US"/>
          </a:p>
        </p:txBody>
      </p:sp>
    </p:spTree>
    <p:extLst>
      <p:ext uri="{BB962C8B-B14F-4D97-AF65-F5344CB8AC3E}">
        <p14:creationId xmlns:p14="http://schemas.microsoft.com/office/powerpoint/2010/main" val="1236386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704E7B-F5E2-454D-8412-D0937F5B5531}" type="datetimeFigureOut">
              <a:rPr lang="en-US" smtClean="0"/>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208602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04E7B-F5E2-454D-8412-D0937F5B5531}" type="datetimeFigureOut">
              <a:rPr lang="en-US" smtClean="0"/>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2086390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04E7B-F5E2-454D-8412-D0937F5B5531}" type="datetimeFigureOut">
              <a:rPr lang="en-US" smtClean="0"/>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2540046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704E7B-F5E2-454D-8412-D0937F5B5531}" type="datetimeFigureOut">
              <a:rPr lang="en-US" smtClean="0"/>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69617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704E7B-F5E2-454D-8412-D0937F5B5531}" type="datetimeFigureOut">
              <a:rPr lang="en-US" smtClean="0"/>
              <a:t>11/28/16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424094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704E7B-F5E2-454D-8412-D0937F5B5531}" type="datetimeFigureOut">
              <a:rPr lang="en-US" smtClean="0"/>
              <a:t>11/28/16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1608837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704E7B-F5E2-454D-8412-D0937F5B5531}" type="datetimeFigureOut">
              <a:rPr lang="en-US" smtClean="0"/>
              <a:t>11/28/16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3818782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704E7B-F5E2-454D-8412-D0937F5B5531}" type="datetimeFigureOut">
              <a:rPr lang="en-US" smtClean="0"/>
              <a:t>11/28/16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4076619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704E7B-F5E2-454D-8412-D0937F5B5531}" type="datetimeFigureOut">
              <a:rPr lang="en-US" smtClean="0"/>
              <a:t>11/28/16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235532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04E7B-F5E2-454D-8412-D0937F5B5531}" type="datetimeFigureOut">
              <a:rPr lang="en-US" smtClean="0"/>
              <a:t>11/28/16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1286251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704E7B-F5E2-454D-8412-D0937F5B5531}" type="datetimeFigureOut">
              <a:rPr lang="en-US" smtClean="0"/>
              <a:t>11/28/16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60703E-7639-4B99-A147-2095AD23C73D}" type="slidenum">
              <a:rPr lang="en-US" smtClean="0"/>
              <a:t>‹#›</a:t>
            </a:fld>
            <a:endParaRPr lang="en-US"/>
          </a:p>
        </p:txBody>
      </p:sp>
    </p:spTree>
    <p:extLst>
      <p:ext uri="{BB962C8B-B14F-4D97-AF65-F5344CB8AC3E}">
        <p14:creationId xmlns:p14="http://schemas.microsoft.com/office/powerpoint/2010/main" val="22552125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704E7B-F5E2-454D-8412-D0937F5B5531}" type="datetimeFigureOut">
              <a:rPr lang="en-US" smtClean="0"/>
              <a:t>11/28/16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60703E-7639-4B99-A147-2095AD23C73D}" type="slidenum">
              <a:rPr lang="en-US" smtClean="0"/>
              <a:t>‹#›</a:t>
            </a:fld>
            <a:endParaRPr lang="en-US"/>
          </a:p>
        </p:txBody>
      </p:sp>
    </p:spTree>
    <p:extLst>
      <p:ext uri="{BB962C8B-B14F-4D97-AF65-F5344CB8AC3E}">
        <p14:creationId xmlns:p14="http://schemas.microsoft.com/office/powerpoint/2010/main" val="1353963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1" Type="http://schemas.openxmlformats.org/officeDocument/2006/relationships/image" Target="../media/image18.png"/><Relationship Id="rId12" Type="http://schemas.openxmlformats.org/officeDocument/2006/relationships/image" Target="../media/image19.png"/><Relationship Id="rId13" Type="http://schemas.openxmlformats.org/officeDocument/2006/relationships/image" Target="../media/image20.png"/><Relationship Id="rId14" Type="http://schemas.openxmlformats.org/officeDocument/2006/relationships/image" Target="../media/image21.png"/><Relationship Id="rId15" Type="http://schemas.openxmlformats.org/officeDocument/2006/relationships/image" Target="../media/image22.png"/><Relationship Id="rId16" Type="http://schemas.openxmlformats.org/officeDocument/2006/relationships/image" Target="../media/image23.png"/><Relationship Id="rId17" Type="http://schemas.openxmlformats.org/officeDocument/2006/relationships/image" Target="../media/image24.png"/><Relationship Id="rId18" Type="http://schemas.openxmlformats.org/officeDocument/2006/relationships/image" Target="../media/image25.png"/><Relationship Id="rId19"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9" Type="http://schemas.openxmlformats.org/officeDocument/2006/relationships/image" Target="../media/image16.png"/><Relationship Id="rId10"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6" Type="http://schemas.openxmlformats.org/officeDocument/2006/relationships/image" Target="../media/image30.jpeg"/><Relationship Id="rId7" Type="http://schemas.openxmlformats.org/officeDocument/2006/relationships/image" Target="../media/image31.jpeg"/><Relationship Id="rId8"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514600"/>
            <a:ext cx="7772400" cy="1470025"/>
          </a:xfrm>
        </p:spPr>
        <p:txBody>
          <a:bodyPr/>
          <a:lstStyle/>
          <a:p>
            <a:r>
              <a:rPr lang="en-US" dirty="0" smtClean="0"/>
              <a:t>Lesson 1 Activity 3</a:t>
            </a:r>
            <a:endParaRPr lang="en-US" dirty="0"/>
          </a:p>
        </p:txBody>
      </p:sp>
      <p:sp>
        <p:nvSpPr>
          <p:cNvPr id="3" name="Subtitle 2"/>
          <p:cNvSpPr>
            <a:spLocks noGrp="1"/>
          </p:cNvSpPr>
          <p:nvPr>
            <p:ph type="subTitle" idx="1"/>
          </p:nvPr>
        </p:nvSpPr>
        <p:spPr/>
        <p:txBody>
          <a:bodyPr/>
          <a:lstStyle/>
          <a:p>
            <a:r>
              <a:rPr lang="en-US" dirty="0" smtClean="0">
                <a:solidFill>
                  <a:schemeClr val="tx1"/>
                </a:solidFill>
              </a:rPr>
              <a:t>Investigating Combustion/Burning</a:t>
            </a:r>
            <a:endParaRPr lang="en-US" dirty="0">
              <a:solidFill>
                <a:schemeClr val="tx1"/>
              </a:solidFill>
            </a:endParaRPr>
          </a:p>
        </p:txBody>
      </p:sp>
      <p:sp>
        <p:nvSpPr>
          <p:cNvPr id="5" name="TextBox 4"/>
          <p:cNvSpPr txBox="1"/>
          <p:nvPr/>
        </p:nvSpPr>
        <p:spPr>
          <a:xfrm>
            <a:off x="5562600" y="6439956"/>
            <a:ext cx="3460553" cy="369332"/>
          </a:xfrm>
          <a:prstGeom prst="rect">
            <a:avLst/>
          </a:prstGeom>
          <a:noFill/>
        </p:spPr>
        <p:txBody>
          <a:bodyPr wrap="square" rtlCol="0">
            <a:spAutoFit/>
          </a:bodyPr>
          <a:lstStyle/>
          <a:p>
            <a:pPr algn="ctr"/>
            <a:r>
              <a:rPr lang="en-US" dirty="0" err="1" smtClean="0"/>
              <a:t>www.energy.wisc.edu</a:t>
            </a:r>
            <a:r>
              <a:rPr lang="en-US" dirty="0" smtClean="0"/>
              <a:t>/education</a:t>
            </a:r>
            <a:endParaRPr lang="en-US" dirty="0"/>
          </a:p>
        </p:txBody>
      </p:sp>
      <p:pic>
        <p:nvPicPr>
          <p:cNvPr id="6" name="Picture 5" descr="WI-Energy-Institute_4c_C copy.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91200" y="4876800"/>
            <a:ext cx="3048000" cy="1509853"/>
          </a:xfrm>
          <a:prstGeom prst="rect">
            <a:avLst/>
          </a:prstGeom>
        </p:spPr>
      </p:pic>
    </p:spTree>
    <p:extLst>
      <p:ext uri="{BB962C8B-B14F-4D97-AF65-F5344CB8AC3E}">
        <p14:creationId xmlns:p14="http://schemas.microsoft.com/office/powerpoint/2010/main" val="23466836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Explaining Group Results</a:t>
            </a:r>
            <a:endParaRPr lang="en-US" dirty="0"/>
          </a:p>
        </p:txBody>
      </p:sp>
      <p:sp>
        <p:nvSpPr>
          <p:cNvPr id="3" name="Content Placeholder 2"/>
          <p:cNvSpPr>
            <a:spLocks noGrp="1"/>
          </p:cNvSpPr>
          <p:nvPr>
            <p:ph idx="1"/>
          </p:nvPr>
        </p:nvSpPr>
        <p:spPr>
          <a:xfrm>
            <a:off x="533400" y="1447800"/>
            <a:ext cx="8229600" cy="4525963"/>
          </a:xfrm>
        </p:spPr>
        <p:txBody>
          <a:bodyPr>
            <a:normAutofit/>
          </a:bodyPr>
          <a:lstStyle/>
          <a:p>
            <a:pPr marL="0" indent="0" fontAlgn="t">
              <a:buNone/>
            </a:pPr>
            <a:endParaRPr lang="en-US" dirty="0"/>
          </a:p>
          <a:p>
            <a:pPr>
              <a:buNone/>
            </a:pP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10</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061315545"/>
              </p:ext>
            </p:extLst>
          </p:nvPr>
        </p:nvGraphicFramePr>
        <p:xfrm>
          <a:off x="533400" y="1371600"/>
          <a:ext cx="8153400" cy="4572000"/>
        </p:xfrm>
        <a:graphic>
          <a:graphicData uri="http://schemas.openxmlformats.org/drawingml/2006/table">
            <a:tbl>
              <a:tblPr firstRow="1" bandRow="1">
                <a:tableStyleId>{5C22544A-7EE6-4342-B048-85BDC9FD1C3A}</a:tableStyleId>
              </a:tblPr>
              <a:tblGrid>
                <a:gridCol w="2717800"/>
                <a:gridCol w="2717800"/>
                <a:gridCol w="2717800"/>
              </a:tblGrid>
              <a:tr h="373029">
                <a:tc>
                  <a:txBody>
                    <a:bodyPr/>
                    <a:lstStyle/>
                    <a:p>
                      <a:r>
                        <a:rPr lang="en-US" sz="2400" dirty="0" smtClean="0">
                          <a:solidFill>
                            <a:schemeClr val="tx1"/>
                          </a:solidFill>
                        </a:rPr>
                        <a:t>Questions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dirty="0" smtClean="0">
                          <a:solidFill>
                            <a:schemeClr val="tx1"/>
                          </a:solidFill>
                        </a:rPr>
                        <a:t>Rules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dirty="0" smtClean="0">
                          <a:solidFill>
                            <a:schemeClr val="tx1"/>
                          </a:solidFill>
                        </a:rPr>
                        <a:t>Evidence</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55131">
                <a:tc>
                  <a:txBody>
                    <a:bodyPr/>
                    <a:lstStyle/>
                    <a:p>
                      <a:pPr marL="117475" indent="-117475"/>
                      <a:r>
                        <a:rPr lang="en-US" sz="2400" b="1" dirty="0" smtClean="0"/>
                        <a:t>The Energy Question:</a:t>
                      </a:r>
                      <a:r>
                        <a:rPr lang="en-US" sz="2400" b="1" baseline="0" dirty="0" smtClean="0"/>
                        <a:t> </a:t>
                      </a:r>
                      <a:r>
                        <a:rPr lang="en-US" sz="2400" b="1" dirty="0" smtClean="0"/>
                        <a:t>What is happening to chemical energy?</a:t>
                      </a:r>
                    </a:p>
                    <a:p>
                      <a:pPr marL="117475" indent="-117475"/>
                      <a:r>
                        <a:rPr lang="en-US" sz="2400" b="0" dirty="0" smtClean="0"/>
                        <a:t>What</a:t>
                      </a:r>
                      <a:r>
                        <a:rPr lang="en-US" sz="2400" b="0" baseline="0" dirty="0" smtClean="0"/>
                        <a:t> forms of energy are involved?</a:t>
                      </a:r>
                    </a:p>
                    <a:p>
                      <a:pPr marL="117475" indent="-117475"/>
                      <a:r>
                        <a:rPr lang="en-US" sz="2400" b="0" dirty="0" smtClean="0"/>
                        <a:t>How is energy changing from one form to another?</a:t>
                      </a:r>
                    </a:p>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7475" indent="-117475"/>
                      <a:r>
                        <a:rPr lang="en-US" sz="2400" b="1" dirty="0" smtClean="0"/>
                        <a:t>Energy lasts forever</a:t>
                      </a:r>
                      <a:r>
                        <a:rPr lang="en-US" sz="2400" b="0" dirty="0" smtClean="0"/>
                        <a:t> (in combustion and living systems)</a:t>
                      </a:r>
                    </a:p>
                    <a:p>
                      <a:pPr marL="117475" indent="-117475"/>
                      <a:r>
                        <a:rPr lang="en-US" sz="2400" b="0" dirty="0" smtClean="0"/>
                        <a:t>C-C and C-H</a:t>
                      </a:r>
                      <a:r>
                        <a:rPr lang="en-US" sz="2400" b="0" baseline="0" dirty="0" smtClean="0"/>
                        <a:t> bonds have more stored chemical energy than C-O and H-O bonds</a:t>
                      </a:r>
                      <a:endParaRPr lang="en-US"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907281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152"/>
            <a:ext cx="7772400" cy="367005"/>
          </a:xfrm>
        </p:spPr>
        <p:txBody>
          <a:bodyPr>
            <a:normAutofit fontScale="90000"/>
          </a:bodyPr>
          <a:lstStyle/>
          <a:p>
            <a:r>
              <a:rPr lang="en-US" sz="1100" b="1" dirty="0"/>
              <a:t>Process Tool for Molecular Models</a:t>
            </a:r>
            <a:br>
              <a:rPr lang="en-US" sz="1100" b="1" dirty="0"/>
            </a:br>
            <a:r>
              <a:rPr lang="en-US" sz="800" dirty="0"/>
              <a:t>Start by making the molecules and </a:t>
            </a:r>
            <a:r>
              <a:rPr lang="en-US" sz="800"/>
              <a:t>energy units </a:t>
            </a:r>
            <a:r>
              <a:rPr lang="en-US" sz="800" dirty="0"/>
              <a:t>of the reactants and putting them on the reactants side, then rearrange the atoms and energy units to show the products.</a:t>
            </a:r>
            <a:endParaRPr lang="en-US" sz="1100" b="1" dirty="0"/>
          </a:p>
        </p:txBody>
      </p:sp>
      <p:sp>
        <p:nvSpPr>
          <p:cNvPr id="3" name="Subtitle 2"/>
          <p:cNvSpPr>
            <a:spLocks noGrp="1"/>
          </p:cNvSpPr>
          <p:nvPr>
            <p:ph type="subTitle" idx="1"/>
          </p:nvPr>
        </p:nvSpPr>
        <p:spPr>
          <a:xfrm>
            <a:off x="1371601" y="6326843"/>
            <a:ext cx="6400800" cy="404840"/>
          </a:xfrm>
        </p:spPr>
        <p:txBody>
          <a:bodyPr>
            <a:normAutofit/>
          </a:bodyPr>
          <a:lstStyle/>
          <a:p>
            <a:r>
              <a:rPr lang="en-US" sz="800" dirty="0">
                <a:solidFill>
                  <a:schemeClr val="tx1"/>
                </a:solidFill>
              </a:rPr>
              <a:t>Remember: </a:t>
            </a:r>
            <a:r>
              <a:rPr lang="en-US" sz="800" b="1" dirty="0">
                <a:solidFill>
                  <a:schemeClr val="tx1"/>
                </a:solidFill>
              </a:rPr>
              <a:t>Atoms last foreve</a:t>
            </a:r>
            <a:r>
              <a:rPr lang="en-US" sz="800" dirty="0">
                <a:solidFill>
                  <a:schemeClr val="tx1"/>
                </a:solidFill>
              </a:rPr>
              <a:t>r (so you can rearrange atoms into new molecules, but can’t add or subtract atoms)</a:t>
            </a:r>
          </a:p>
          <a:p>
            <a:r>
              <a:rPr lang="en-US" sz="800" b="1" dirty="0">
                <a:solidFill>
                  <a:schemeClr val="tx1"/>
                </a:solidFill>
              </a:rPr>
              <a:t>Energy lasts forever </a:t>
            </a:r>
            <a:r>
              <a:rPr lang="en-US" sz="800" dirty="0">
                <a:solidFill>
                  <a:schemeClr val="tx1"/>
                </a:solidFill>
              </a:rPr>
              <a:t>(so you can change forms of energy, but energy units can’t appear or go away)</a:t>
            </a:r>
            <a:endParaRPr lang="en-US" sz="800" b="1" dirty="0">
              <a:solidFill>
                <a:schemeClr val="tx1"/>
              </a:solidFill>
            </a:endParaRPr>
          </a:p>
        </p:txBody>
      </p:sp>
      <p:sp>
        <p:nvSpPr>
          <p:cNvPr id="4" name="Rounded Rectangle 3"/>
          <p:cNvSpPr/>
          <p:nvPr/>
        </p:nvSpPr>
        <p:spPr>
          <a:xfrm>
            <a:off x="287059" y="488157"/>
            <a:ext cx="4124069" cy="5838686"/>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5" name="Rounded Rectangle 4"/>
          <p:cNvSpPr/>
          <p:nvPr/>
        </p:nvSpPr>
        <p:spPr>
          <a:xfrm>
            <a:off x="4736461" y="488157"/>
            <a:ext cx="4124069" cy="5838686"/>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6" name="TextBox 5"/>
          <p:cNvSpPr txBox="1"/>
          <p:nvPr/>
        </p:nvSpPr>
        <p:spPr>
          <a:xfrm>
            <a:off x="1999839" y="6016539"/>
            <a:ext cx="687950" cy="231925"/>
          </a:xfrm>
          <a:prstGeom prst="rect">
            <a:avLst/>
          </a:prstGeom>
          <a:noFill/>
        </p:spPr>
        <p:txBody>
          <a:bodyPr wrap="none" lIns="62042" tIns="31021" rIns="62042" bIns="31021" rtlCol="0">
            <a:spAutoFit/>
          </a:bodyPr>
          <a:lstStyle/>
          <a:p>
            <a:r>
              <a:rPr lang="en-US" sz="1100" dirty="0"/>
              <a:t>Reactants</a:t>
            </a:r>
          </a:p>
        </p:txBody>
      </p:sp>
      <p:sp>
        <p:nvSpPr>
          <p:cNvPr id="7" name="TextBox 6"/>
          <p:cNvSpPr txBox="1"/>
          <p:nvPr/>
        </p:nvSpPr>
        <p:spPr>
          <a:xfrm>
            <a:off x="6535359" y="6016539"/>
            <a:ext cx="628639" cy="231925"/>
          </a:xfrm>
          <a:prstGeom prst="rect">
            <a:avLst/>
          </a:prstGeom>
          <a:noFill/>
        </p:spPr>
        <p:txBody>
          <a:bodyPr wrap="none" lIns="62042" tIns="31021" rIns="62042" bIns="31021" rtlCol="0">
            <a:spAutoFit/>
          </a:bodyPr>
          <a:lstStyle/>
          <a:p>
            <a:r>
              <a:rPr lang="en-US" sz="1100" dirty="0"/>
              <a:t>Products</a:t>
            </a:r>
          </a:p>
        </p:txBody>
      </p:sp>
      <p:sp>
        <p:nvSpPr>
          <p:cNvPr id="8" name="AutoShape 2"/>
          <p:cNvSpPr>
            <a:spLocks noChangeArrowheads="1"/>
          </p:cNvSpPr>
          <p:nvPr/>
        </p:nvSpPr>
        <p:spPr bwMode="auto">
          <a:xfrm>
            <a:off x="4044782" y="2369700"/>
            <a:ext cx="1140453" cy="1688702"/>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9" name="TextBox 8"/>
          <p:cNvSpPr txBox="1"/>
          <p:nvPr/>
        </p:nvSpPr>
        <p:spPr>
          <a:xfrm>
            <a:off x="4038600" y="3200400"/>
            <a:ext cx="1090304" cy="231925"/>
          </a:xfrm>
          <a:prstGeom prst="rect">
            <a:avLst/>
          </a:prstGeom>
          <a:noFill/>
        </p:spPr>
        <p:txBody>
          <a:bodyPr wrap="none" lIns="62042" tIns="31021" rIns="62042" bIns="31021" rtlCol="0">
            <a:spAutoFit/>
          </a:bodyPr>
          <a:lstStyle/>
          <a:p>
            <a:r>
              <a:rPr lang="en-US" sz="1100" dirty="0"/>
              <a:t>Chemical change</a:t>
            </a:r>
          </a:p>
        </p:txBody>
      </p:sp>
    </p:spTree>
    <p:extLst>
      <p:ext uri="{BB962C8B-B14F-4D97-AF65-F5344CB8AC3E}">
        <p14:creationId xmlns:p14="http://schemas.microsoft.com/office/powerpoint/2010/main" val="1927564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ounded Rectangle 88"/>
          <p:cNvSpPr/>
          <p:nvPr/>
        </p:nvSpPr>
        <p:spPr>
          <a:xfrm>
            <a:off x="5257800" y="5029199"/>
            <a:ext cx="3429000" cy="1371600"/>
          </a:xfrm>
          <a:prstGeom prst="roundRect">
            <a:avLst/>
          </a:prstGeom>
          <a:gradFill>
            <a:gsLst>
              <a:gs pos="0">
                <a:srgbClr val="FF0000">
                  <a:alpha val="50000"/>
                </a:srgbClr>
              </a:gs>
              <a:gs pos="50000">
                <a:schemeClr val="bg1"/>
              </a:gs>
            </a:gsLst>
            <a:lin ang="0" scaled="0"/>
          </a:grad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Rounded Rectangle 40"/>
          <p:cNvSpPr/>
          <p:nvPr/>
        </p:nvSpPr>
        <p:spPr bwMode="auto">
          <a:xfrm>
            <a:off x="5260904" y="460304"/>
            <a:ext cx="3429000" cy="2057400"/>
          </a:xfrm>
          <a:prstGeom prst="roundRect">
            <a:avLst/>
          </a:prstGeom>
          <a:gradFill>
            <a:gsLst>
              <a:gs pos="0">
                <a:srgbClr val="FF0000">
                  <a:alpha val="50000"/>
                </a:srgbClr>
              </a:gs>
              <a:gs pos="50000">
                <a:schemeClr val="bg1"/>
              </a:gs>
            </a:gsLst>
            <a:lin ang="0" scaled="0"/>
          </a:grad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Rounded Rectangle 41"/>
          <p:cNvSpPr/>
          <p:nvPr/>
        </p:nvSpPr>
        <p:spPr bwMode="auto">
          <a:xfrm>
            <a:off x="5260904" y="2746304"/>
            <a:ext cx="3429000" cy="2057400"/>
          </a:xfrm>
          <a:prstGeom prst="roundRect">
            <a:avLst/>
          </a:prstGeom>
          <a:gradFill>
            <a:gsLst>
              <a:gs pos="0">
                <a:srgbClr val="FF0000">
                  <a:alpha val="50000"/>
                </a:srgbClr>
              </a:gs>
              <a:gs pos="50000">
                <a:schemeClr val="bg1"/>
              </a:gs>
            </a:gsLst>
            <a:lin ang="0" scaled="0"/>
          </a:grad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ounded Rectangle 38"/>
          <p:cNvSpPr/>
          <p:nvPr/>
        </p:nvSpPr>
        <p:spPr>
          <a:xfrm>
            <a:off x="5260904" y="5032303"/>
            <a:ext cx="3429000" cy="1371600"/>
          </a:xfrm>
          <a:prstGeom prst="round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Rounded Rectangle 83"/>
          <p:cNvSpPr/>
          <p:nvPr/>
        </p:nvSpPr>
        <p:spPr bwMode="auto">
          <a:xfrm>
            <a:off x="5257800" y="457200"/>
            <a:ext cx="3429000" cy="2057400"/>
          </a:xfrm>
          <a:prstGeom prst="round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Rounded Rectangle 91"/>
          <p:cNvSpPr/>
          <p:nvPr/>
        </p:nvSpPr>
        <p:spPr bwMode="auto">
          <a:xfrm>
            <a:off x="5257800" y="2743200"/>
            <a:ext cx="3429000" cy="2057400"/>
          </a:xfrm>
          <a:prstGeom prst="round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Rounded Rectangle 93"/>
          <p:cNvSpPr/>
          <p:nvPr/>
        </p:nvSpPr>
        <p:spPr bwMode="auto">
          <a:xfrm>
            <a:off x="455699" y="3546371"/>
            <a:ext cx="3429000" cy="2862072"/>
          </a:xfrm>
          <a:prstGeom prst="round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Rounded Rectangle 90"/>
          <p:cNvSpPr/>
          <p:nvPr/>
        </p:nvSpPr>
        <p:spPr bwMode="auto">
          <a:xfrm>
            <a:off x="457200" y="3547872"/>
            <a:ext cx="3429001" cy="2862072"/>
          </a:xfrm>
          <a:prstGeom prst="roundRect">
            <a:avLst/>
          </a:prstGeom>
          <a:gradFill>
            <a:gsLst>
              <a:gs pos="0">
                <a:srgbClr val="0070C0">
                  <a:alpha val="50000"/>
                </a:srgbClr>
              </a:gs>
              <a:gs pos="50000">
                <a:schemeClr val="bg1"/>
              </a:gs>
            </a:gsLst>
            <a:lin ang="10800000" scaled="0"/>
          </a:grad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Rounded Rectangle 92"/>
          <p:cNvSpPr/>
          <p:nvPr/>
        </p:nvSpPr>
        <p:spPr bwMode="auto">
          <a:xfrm>
            <a:off x="455698" y="455699"/>
            <a:ext cx="3429001" cy="2862072"/>
          </a:xfrm>
          <a:prstGeom prst="round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Rounded Rectangle 77"/>
          <p:cNvSpPr/>
          <p:nvPr/>
        </p:nvSpPr>
        <p:spPr bwMode="auto">
          <a:xfrm>
            <a:off x="457199" y="457200"/>
            <a:ext cx="3429000" cy="2862072"/>
          </a:xfrm>
          <a:prstGeom prst="roundRect">
            <a:avLst/>
          </a:prstGeom>
          <a:gradFill>
            <a:gsLst>
              <a:gs pos="0">
                <a:srgbClr val="0070C0">
                  <a:alpha val="50000"/>
                </a:srgbClr>
              </a:gs>
              <a:gs pos="50000">
                <a:schemeClr val="bg1"/>
              </a:gs>
            </a:gsLst>
            <a:lin ang="10800000" scaled="0"/>
          </a:grad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78" name="TextBox 5"/>
          <p:cNvSpPr txBox="1">
            <a:spLocks noChangeArrowheads="1"/>
          </p:cNvSpPr>
          <p:nvPr/>
        </p:nvSpPr>
        <p:spPr bwMode="auto">
          <a:xfrm>
            <a:off x="1720533" y="3271869"/>
            <a:ext cx="939621" cy="3088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2042" tIns="31021" rIns="62042" bIns="31021">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en-US" sz="1600" dirty="0">
                <a:latin typeface="Calibri" pitchFamily="34" charset="0"/>
              </a:rPr>
              <a:t>Reactants</a:t>
            </a:r>
          </a:p>
        </p:txBody>
      </p:sp>
      <p:sp>
        <p:nvSpPr>
          <p:cNvPr id="3079" name="TextBox 6"/>
          <p:cNvSpPr txBox="1">
            <a:spLocks noChangeArrowheads="1"/>
          </p:cNvSpPr>
          <p:nvPr/>
        </p:nvSpPr>
        <p:spPr bwMode="auto">
          <a:xfrm>
            <a:off x="6446214" y="4793810"/>
            <a:ext cx="859343" cy="30886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62042" tIns="31021" rIns="62042" bIns="31021">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en-US" sz="1600" dirty="0">
                <a:latin typeface="Calibri" pitchFamily="34" charset="0"/>
              </a:rPr>
              <a:t>Products</a:t>
            </a:r>
          </a:p>
        </p:txBody>
      </p:sp>
      <p:sp>
        <p:nvSpPr>
          <p:cNvPr id="3080" name="AutoShape 2"/>
          <p:cNvSpPr>
            <a:spLocks noChangeArrowheads="1"/>
          </p:cNvSpPr>
          <p:nvPr/>
        </p:nvSpPr>
        <p:spPr bwMode="auto">
          <a:xfrm>
            <a:off x="3962499" y="2350322"/>
            <a:ext cx="1143000" cy="1691640"/>
          </a:xfrm>
          <a:prstGeom prst="rightArrow">
            <a:avLst>
              <a:gd name="adj1" fmla="val 65889"/>
              <a:gd name="adj2" fmla="val 38319"/>
            </a:avLst>
          </a:prstGeom>
          <a:solidFill>
            <a:schemeClr val="bg1"/>
          </a:solidFill>
          <a:ln w="76200">
            <a:solidFill>
              <a:schemeClr val="tx1"/>
            </a:solidFill>
            <a:round/>
            <a:headEnd/>
            <a:tailEnd/>
          </a:ln>
        </p:spPr>
        <p:txBody>
          <a:bodyPr lIns="62042" tIns="31021" rIns="62042" bIns="31021"/>
          <a:lstStyle/>
          <a:p>
            <a:endParaRPr lang="en-US">
              <a:solidFill>
                <a:srgbClr val="000000"/>
              </a:solidFill>
              <a:latin typeface="Calibri" pitchFamily="34" charset="0"/>
            </a:endParaRPr>
          </a:p>
        </p:txBody>
      </p:sp>
      <p:sp>
        <p:nvSpPr>
          <p:cNvPr id="3081" name="TextBox 8"/>
          <p:cNvSpPr txBox="1">
            <a:spLocks noChangeArrowheads="1"/>
          </p:cNvSpPr>
          <p:nvPr/>
        </p:nvSpPr>
        <p:spPr bwMode="auto">
          <a:xfrm>
            <a:off x="4003417" y="3515468"/>
            <a:ext cx="832221" cy="185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2042" tIns="31021" rIns="62042" bIns="31021">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en-US" sz="800" dirty="0">
                <a:latin typeface="Calibri" pitchFamily="34" charset="0"/>
              </a:rPr>
              <a:t>Chemical change</a:t>
            </a:r>
          </a:p>
        </p:txBody>
      </p:sp>
      <p:pic>
        <p:nvPicPr>
          <p:cNvPr id="50" name="Picture 3" descr="C:\Documents and Settings\Craig Douglas\My Documents\for JJ\Systems &amp; Scale\chemical change animations\water.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 r="-2824"/>
          <a:stretch/>
        </p:blipFill>
        <p:spPr bwMode="auto">
          <a:xfrm>
            <a:off x="3500220" y="2735008"/>
            <a:ext cx="1268630" cy="576000"/>
          </a:xfrm>
          <a:prstGeom prst="rect">
            <a:avLst/>
          </a:prstGeom>
          <a:noFill/>
          <a:extLst>
            <a:ext uri="{909E8E84-426E-40dd-AFC4-6F175D3DCCD1}">
              <a14:hiddenFill xmlns:a14="http://schemas.microsoft.com/office/drawing/2010/main" xmlns="">
                <a:solidFill>
                  <a:srgbClr val="FFFFFF"/>
                </a:solidFill>
              </a14:hiddenFill>
            </a:ext>
          </a:extLst>
        </p:spPr>
      </p:pic>
      <p:pic>
        <p:nvPicPr>
          <p:cNvPr id="61" name="Picture 3" descr="C:\Documents and Settings\Craig Douglas\My Documents\for JJ\Systems &amp; Scale\chemical change animations\water.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 r="-3219"/>
          <a:stretch/>
        </p:blipFill>
        <p:spPr bwMode="auto">
          <a:xfrm>
            <a:off x="3308052" y="3196142"/>
            <a:ext cx="1273522" cy="576000"/>
          </a:xfrm>
          <a:prstGeom prst="rect">
            <a:avLst/>
          </a:prstGeom>
          <a:noFill/>
          <a:extLst>
            <a:ext uri="{909E8E84-426E-40dd-AFC4-6F175D3DCCD1}">
              <a14:hiddenFill xmlns:a14="http://schemas.microsoft.com/office/drawing/2010/main" xmlns="">
                <a:solidFill>
                  <a:srgbClr val="FFFFFF"/>
                </a:solidFill>
              </a14:hiddenFill>
            </a:ext>
          </a:extLst>
        </p:spPr>
      </p:pic>
      <p:pic>
        <p:nvPicPr>
          <p:cNvPr id="65" name="Picture 3" descr="C:\Documents and Settings\Craig Douglas\My Documents\for JJ\Systems &amp; Scale\chemical change animations\water.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r="-2014"/>
          <a:stretch/>
        </p:blipFill>
        <p:spPr bwMode="auto">
          <a:xfrm>
            <a:off x="3275363" y="3683894"/>
            <a:ext cx="1258636" cy="576000"/>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C:\Documents and Settings\Craig Douglas\My Documents\for JJ\Systems &amp; Scale\chemical change animations\carbon dioxide.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r="-1812"/>
          <a:stretch/>
        </p:blipFill>
        <p:spPr bwMode="auto">
          <a:xfrm>
            <a:off x="3188723" y="1809880"/>
            <a:ext cx="1916776" cy="554667"/>
          </a:xfrm>
          <a:prstGeom prst="rect">
            <a:avLst/>
          </a:prstGeom>
          <a:noFill/>
          <a:ln>
            <a:noFill/>
          </a:ln>
          <a:extLst>
            <a:ext uri="{909E8E84-426E-40dd-AFC4-6F175D3DCCD1}">
              <a14:hiddenFill xmlns:a14="http://schemas.microsoft.com/office/drawing/2010/main" xmlns="">
                <a:solidFill>
                  <a:srgbClr val="FFFFFF"/>
                </a:solidFill>
              </a14:hiddenFill>
            </a:ext>
          </a:extLst>
        </p:spPr>
      </p:pic>
      <p:pic>
        <p:nvPicPr>
          <p:cNvPr id="46" name="Picture 2" descr="C:\Documents and Settings\Craig Douglas\My Documents\for JJ\Systems &amp; Scale\chemical change animations\carbon dioxide.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r="-3930"/>
          <a:stretch/>
        </p:blipFill>
        <p:spPr bwMode="auto">
          <a:xfrm>
            <a:off x="3534377" y="2293079"/>
            <a:ext cx="1956618" cy="554667"/>
          </a:xfrm>
          <a:prstGeom prst="rect">
            <a:avLst/>
          </a:prstGeom>
          <a:noFill/>
          <a:extLst>
            <a:ext uri="{909E8E84-426E-40dd-AFC4-6F175D3DCCD1}">
              <a14:hiddenFill xmlns:a14="http://schemas.microsoft.com/office/drawing/2010/main" xmlns="">
                <a:solidFill>
                  <a:srgbClr val="FFFFFF"/>
                </a:solidFill>
              </a14:hiddenFill>
            </a:ext>
          </a:extLst>
        </p:spPr>
      </p:pic>
      <p:pic>
        <p:nvPicPr>
          <p:cNvPr id="3088" name="Picture 24" descr="ethanol"/>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16937" y="1278940"/>
            <a:ext cx="2251075" cy="1373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89" name="Picture 25" descr="oxygen"/>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30352" y="4098272"/>
            <a:ext cx="556029" cy="10536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90" name="Picture 26" descr="oxygen"/>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349173" y="4527175"/>
            <a:ext cx="556029" cy="10536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91" name="Picture 27" descr="oxygen"/>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958571" y="4372742"/>
            <a:ext cx="556029" cy="10536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4" name="Title 1"/>
          <p:cNvSpPr>
            <a:spLocks noGrp="1"/>
          </p:cNvSpPr>
          <p:nvPr>
            <p:ph type="ctrTitle" idx="4294967295"/>
          </p:nvPr>
        </p:nvSpPr>
        <p:spPr>
          <a:xfrm>
            <a:off x="2959607" y="595851"/>
            <a:ext cx="2879725" cy="1095375"/>
          </a:xfrm>
          <a:gradFill>
            <a:gsLst>
              <a:gs pos="0">
                <a:srgbClr val="4C6D65">
                  <a:alpha val="75000"/>
                </a:srgbClr>
              </a:gs>
              <a:gs pos="100000">
                <a:schemeClr val="bg1">
                  <a:lumMod val="85000"/>
                </a:schemeClr>
              </a:gs>
            </a:gsLst>
            <a:lin ang="5400000" scaled="0"/>
          </a:gradFill>
          <a:ln>
            <a:solidFill>
              <a:srgbClr val="18453B"/>
            </a:solidFill>
          </a:ln>
        </p:spPr>
        <p:txBody>
          <a:bodyPr/>
          <a:lstStyle/>
          <a:p>
            <a:pPr eaLnBrk="1" hangingPunct="1"/>
            <a:r>
              <a:rPr lang="en-US" sz="2000" b="1" dirty="0" smtClean="0">
                <a:latin typeface="Arial" charset="0"/>
                <a:cs typeface="Arial" charset="0"/>
              </a:rPr>
              <a:t>What happens </a:t>
            </a:r>
            <a:br>
              <a:rPr lang="en-US" sz="2000" b="1" dirty="0" smtClean="0">
                <a:latin typeface="Arial" charset="0"/>
                <a:cs typeface="Arial" charset="0"/>
              </a:rPr>
            </a:br>
            <a:r>
              <a:rPr lang="en-US" sz="2000" b="1" dirty="0" smtClean="0">
                <a:latin typeface="Arial" charset="0"/>
                <a:cs typeface="Arial" charset="0"/>
              </a:rPr>
              <a:t>to atoms and energy </a:t>
            </a:r>
            <a:br>
              <a:rPr lang="en-US" sz="2000" b="1" dirty="0" smtClean="0">
                <a:latin typeface="Arial" charset="0"/>
                <a:cs typeface="Arial" charset="0"/>
              </a:rPr>
            </a:br>
            <a:r>
              <a:rPr lang="en-US" sz="2000" b="1" dirty="0" smtClean="0">
                <a:latin typeface="Arial" charset="0"/>
                <a:cs typeface="Arial" charset="0"/>
              </a:rPr>
              <a:t>when ethanol burns?</a:t>
            </a:r>
          </a:p>
        </p:txBody>
      </p:sp>
      <p:pic>
        <p:nvPicPr>
          <p:cNvPr id="52" name="Picture 44" descr="water H 1" hidden="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163395" y="2180149"/>
            <a:ext cx="278257" cy="2449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3" name="Picture 45" descr="water H 1" hidden="1"/>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042716" y="2968273"/>
            <a:ext cx="315051" cy="2759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4" name="Picture 46" descr="water H 1" hidden="1"/>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514949" y="2676218"/>
            <a:ext cx="232264" cy="2046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5" name="Picture 47" descr="water H 1" hidden="1"/>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110865" y="1861648"/>
            <a:ext cx="288605" cy="254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7" name="Picture 49" descr="water H 1" hidden="1"/>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168012" y="2350322"/>
            <a:ext cx="369092" cy="324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 name="Picture 43" descr="ethanol C 1" hidden="1"/>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639782" y="2398615"/>
            <a:ext cx="563412" cy="508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0" name="Picture 32" descr="ethanol C 1" hidden="1"/>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4183303" y="2111159"/>
            <a:ext cx="614004" cy="556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3" name="Picture 38" descr="carbon dioxide O 1" hidden="1"/>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3431586" y="3827505"/>
            <a:ext cx="525108" cy="4581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7" name="Picture 38" descr="carbon dioxide O 1" hidden="1"/>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139131" y="3819885"/>
            <a:ext cx="525108" cy="4581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0" name="Picture 38" descr="carbon dioxide O 1" hidden="1"/>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057359" y="3886030"/>
            <a:ext cx="525108" cy="4581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6" name="Picture 48" descr="water H 1" hidden="1"/>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627134" y="1928338"/>
            <a:ext cx="382891" cy="3368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9" name="TextBox 10"/>
          <p:cNvSpPr txBox="1">
            <a:spLocks noChangeArrowheads="1"/>
          </p:cNvSpPr>
          <p:nvPr/>
        </p:nvSpPr>
        <p:spPr bwMode="auto">
          <a:xfrm>
            <a:off x="1720533" y="3023186"/>
            <a:ext cx="902334" cy="36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Ethanol</a:t>
            </a:r>
          </a:p>
        </p:txBody>
      </p:sp>
      <p:sp>
        <p:nvSpPr>
          <p:cNvPr id="82" name="TextBox 15"/>
          <p:cNvSpPr txBox="1">
            <a:spLocks noChangeArrowheads="1"/>
          </p:cNvSpPr>
          <p:nvPr/>
        </p:nvSpPr>
        <p:spPr bwMode="auto">
          <a:xfrm>
            <a:off x="1599195" y="6123028"/>
            <a:ext cx="886558" cy="36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eaLnBrk="1" hangingPunct="1"/>
            <a:r>
              <a:rPr lang="en-US" dirty="0">
                <a:latin typeface="Calibri" pitchFamily="34" charset="0"/>
              </a:rPr>
              <a:t>Oxygen</a:t>
            </a:r>
          </a:p>
        </p:txBody>
      </p:sp>
      <p:sp>
        <p:nvSpPr>
          <p:cNvPr id="88" name="TextBox 23"/>
          <p:cNvSpPr txBox="1">
            <a:spLocks noChangeArrowheads="1"/>
          </p:cNvSpPr>
          <p:nvPr/>
        </p:nvSpPr>
        <p:spPr bwMode="auto">
          <a:xfrm>
            <a:off x="6488500" y="4530301"/>
            <a:ext cx="774773" cy="369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ctr" eaLnBrk="1" hangingPunct="1"/>
            <a:r>
              <a:rPr lang="en-US" dirty="0">
                <a:latin typeface="Calibri" pitchFamily="34" charset="0"/>
              </a:rPr>
              <a:t>Water</a:t>
            </a:r>
          </a:p>
        </p:txBody>
      </p:sp>
      <p:sp>
        <p:nvSpPr>
          <p:cNvPr id="90" name="TextBox 26"/>
          <p:cNvSpPr txBox="1">
            <a:spLocks noChangeArrowheads="1"/>
          </p:cNvSpPr>
          <p:nvPr/>
        </p:nvSpPr>
        <p:spPr bwMode="auto">
          <a:xfrm>
            <a:off x="5776542" y="6124040"/>
            <a:ext cx="2198687"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ctr" eaLnBrk="1" hangingPunct="1"/>
            <a:r>
              <a:rPr lang="en-US" dirty="0">
                <a:latin typeface="Calibri" pitchFamily="34" charset="0"/>
              </a:rPr>
              <a:t>Heat and light energy</a:t>
            </a:r>
          </a:p>
        </p:txBody>
      </p:sp>
      <p:sp>
        <p:nvSpPr>
          <p:cNvPr id="85" name="TextBox 18"/>
          <p:cNvSpPr txBox="1">
            <a:spLocks noChangeArrowheads="1"/>
          </p:cNvSpPr>
          <p:nvPr/>
        </p:nvSpPr>
        <p:spPr bwMode="auto">
          <a:xfrm>
            <a:off x="6065146" y="2232875"/>
            <a:ext cx="1621480" cy="340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ctr" eaLnBrk="1" hangingPunct="1"/>
            <a:r>
              <a:rPr lang="en-US">
                <a:latin typeface="Calibri" pitchFamily="34" charset="0"/>
              </a:rPr>
              <a:t>Carbon Dioxide</a:t>
            </a:r>
          </a:p>
        </p:txBody>
      </p:sp>
      <p:pic>
        <p:nvPicPr>
          <p:cNvPr id="58" name="Picture 36" descr="carbon dioxide O 1" hidden="1"/>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3703828" y="2553840"/>
            <a:ext cx="556513" cy="4852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2" name="Picture 37" descr="carbon dioxide O 1" hidden="1"/>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3403888" y="3208916"/>
            <a:ext cx="578196" cy="5043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6" name="Picture 37" descr="carbon dioxide O 1" hidden="1"/>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4111433" y="3201296"/>
            <a:ext cx="578196" cy="5043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9" name="Picture 37" descr="carbon dioxide O 1" hidden="1"/>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5029661" y="3267441"/>
            <a:ext cx="578196" cy="5043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8" name="Picture 51" descr="ethanol energy"/>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581574" y="2664360"/>
            <a:ext cx="6858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 name="Picture 51" descr="ethanol energy"/>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5148095" y="3043716"/>
            <a:ext cx="6858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2" name="Picture 51" descr="ethanol energy"/>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492738" y="3147913"/>
            <a:ext cx="6858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3" name="Picture 51" descr="ethanol energy"/>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711951" y="3515468"/>
            <a:ext cx="6858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4" name="Picture 51" descr="ethanol energy"/>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267350" y="3641694"/>
            <a:ext cx="6858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5" name="Picture 51" descr="ethanol energy"/>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5049580" y="2641301"/>
            <a:ext cx="685800" cy="66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057422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07 0.00162 L 0.24879 0.08535 " pathEditMode="relative" rAng="0" ptsTypes="AA">
                                      <p:cBhvr>
                                        <p:cTn id="6" dur="2000" fill="hold"/>
                                        <p:tgtEl>
                                          <p:spTgt spid="3088"/>
                                        </p:tgtEl>
                                        <p:attrNameLst>
                                          <p:attrName>ppt_x</p:attrName>
                                          <p:attrName>ppt_y</p:attrName>
                                        </p:attrNameLst>
                                      </p:cBhvr>
                                      <p:rCtr x="12396" y="4187"/>
                                    </p:animMotion>
                                  </p:childTnLst>
                                </p:cTn>
                              </p:par>
                              <p:par>
                                <p:cTn id="7" presetID="42" presetClass="path" presetSubtype="0" accel="50000" decel="50000" fill="hold" nodeType="withEffect">
                                  <p:stCondLst>
                                    <p:cond delay="0"/>
                                  </p:stCondLst>
                                  <p:childTnLst>
                                    <p:animMotion origin="layout" path="M -1.38889E-6 4.44444E-6 L 0.3033 -0.19237 " pathEditMode="relative" rAng="0" ptsTypes="AA">
                                      <p:cBhvr>
                                        <p:cTn id="8" dur="2000" fill="hold"/>
                                        <p:tgtEl>
                                          <p:spTgt spid="3090"/>
                                        </p:tgtEl>
                                        <p:attrNameLst>
                                          <p:attrName>ppt_x</p:attrName>
                                          <p:attrName>ppt_y</p:attrName>
                                        </p:attrNameLst>
                                      </p:cBhvr>
                                      <p:rCtr x="15156" y="-9630"/>
                                    </p:animMotion>
                                  </p:childTnLst>
                                </p:cTn>
                              </p:par>
                              <p:par>
                                <p:cTn id="9" presetID="42" presetClass="path" presetSubtype="0" accel="50000" decel="50000" fill="hold" nodeType="withEffect">
                                  <p:stCondLst>
                                    <p:cond delay="0"/>
                                  </p:stCondLst>
                                  <p:childTnLst>
                                    <p:animMotion origin="layout" path="M 1.94444E-6 -1.85185E-6 L 0.33871 -0.16134 " pathEditMode="relative" rAng="0" ptsTypes="AA">
                                      <p:cBhvr>
                                        <p:cTn id="10" dur="2000" fill="hold"/>
                                        <p:tgtEl>
                                          <p:spTgt spid="3091"/>
                                        </p:tgtEl>
                                        <p:attrNameLst>
                                          <p:attrName>ppt_x</p:attrName>
                                          <p:attrName>ppt_y</p:attrName>
                                        </p:attrNameLst>
                                      </p:cBhvr>
                                      <p:rCtr x="16927" y="-8079"/>
                                    </p:animMotion>
                                  </p:childTnLst>
                                </p:cTn>
                              </p:par>
                              <p:par>
                                <p:cTn id="11" presetID="0" presetClass="path" presetSubtype="0" accel="50000" decel="50000" fill="hold" nodeType="withEffect">
                                  <p:stCondLst>
                                    <p:cond delay="0"/>
                                  </p:stCondLst>
                                  <p:childTnLst>
                                    <p:animMotion origin="layout" path="M 0 0 L 0.30591 -0.12662 " pathEditMode="relative" ptsTypes="AA">
                                      <p:cBhvr>
                                        <p:cTn id="12" dur="2000" fill="hold"/>
                                        <p:tgtEl>
                                          <p:spTgt spid="3089"/>
                                        </p:tgtEl>
                                        <p:attrNameLst>
                                          <p:attrName>ppt_x</p:attrName>
                                          <p:attrName>ppt_y</p:attrName>
                                        </p:attrNameLst>
                                      </p:cBhvr>
                                    </p:animMotion>
                                  </p:childTnLst>
                                </p:cTn>
                              </p:par>
                              <p:par>
                                <p:cTn id="13" presetID="10" presetClass="entr" presetSubtype="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2000"/>
                                        <p:tgtEl>
                                          <p:spTgt spid="7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2000"/>
                                        <p:tgtEl>
                                          <p:spTgt spid="9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2000"/>
                                        <p:tgtEl>
                                          <p:spTgt spid="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9"/>
                                        </p:tgtEl>
                                        <p:attrNameLst>
                                          <p:attrName>style.visibility</p:attrName>
                                        </p:attrNameLst>
                                      </p:cBhvr>
                                      <p:to>
                                        <p:strVal val="visible"/>
                                      </p:to>
                                    </p:set>
                                    <p:animEffect transition="in" filter="fade">
                                      <p:cBhvr>
                                        <p:cTn id="24" dur="2000"/>
                                        <p:tgtEl>
                                          <p:spTgt spid="8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2000"/>
                                        <p:tgtEl>
                                          <p:spTgt spid="41"/>
                                        </p:tgtEl>
                                      </p:cBhvr>
                                    </p:animEffect>
                                  </p:childTnLst>
                                </p:cTn>
                              </p:par>
                              <p:par>
                                <p:cTn id="28" presetID="6" presetClass="emph" presetSubtype="0" fill="hold" grpId="0" nodeType="withEffect">
                                  <p:stCondLst>
                                    <p:cond delay="0"/>
                                  </p:stCondLst>
                                  <p:childTnLst>
                                    <p:animScale>
                                      <p:cBhvr>
                                        <p:cTn id="29" dur="2000" fill="hold"/>
                                        <p:tgtEl>
                                          <p:spTgt spid="3080"/>
                                        </p:tgtEl>
                                      </p:cBhvr>
                                      <p:by x="240000" y="240000"/>
                                    </p:animScale>
                                  </p:childTnLst>
                                </p:cTn>
                              </p:par>
                              <p:par>
                                <p:cTn id="30" presetID="7" presetClass="emph" presetSubtype="2" fill="hold" nodeType="withEffect">
                                  <p:stCondLst>
                                    <p:cond delay="0"/>
                                  </p:stCondLst>
                                  <p:childTnLst>
                                    <p:animClr clrSpc="rgb" dir="cw">
                                      <p:cBhvr>
                                        <p:cTn id="31" dur="2000" fill="hold"/>
                                        <p:tgtEl>
                                          <p:spTgt spid="3080"/>
                                        </p:tgtEl>
                                        <p:attrNameLst>
                                          <p:attrName>stroke.color</p:attrName>
                                        </p:attrNameLst>
                                      </p:cBhvr>
                                      <p:to>
                                        <a:srgbClr val="00FF00"/>
                                      </p:to>
                                    </p:animClr>
                                    <p:set>
                                      <p:cBhvr>
                                        <p:cTn id="32" dur="2000" fill="hold"/>
                                        <p:tgtEl>
                                          <p:spTgt spid="3080"/>
                                        </p:tgtEl>
                                        <p:attrNameLst>
                                          <p:attrName>stroke.on</p:attrName>
                                        </p:attrNameLst>
                                      </p:cBhvr>
                                      <p:to>
                                        <p:strVal val="true"/>
                                      </p:to>
                                    </p:set>
                                  </p:childTnLst>
                                </p:cTn>
                              </p:par>
                              <p:par>
                                <p:cTn id="33" presetID="3" presetClass="emph" presetSubtype="2" fill="hold" grpId="0" nodeType="withEffect">
                                  <p:stCondLst>
                                    <p:cond delay="0"/>
                                  </p:stCondLst>
                                  <p:childTnLst>
                                    <p:animClr clrSpc="rgb" dir="cw">
                                      <p:cBhvr override="childStyle">
                                        <p:cTn id="34" dur="2000" fill="hold"/>
                                        <p:tgtEl>
                                          <p:spTgt spid="3078"/>
                                        </p:tgtEl>
                                        <p:attrNameLst>
                                          <p:attrName>style.color</p:attrName>
                                        </p:attrNameLst>
                                      </p:cBhvr>
                                      <p:to>
                                        <a:srgbClr val="0070C0"/>
                                      </p:to>
                                    </p:animClr>
                                  </p:childTnLst>
                                </p:cTn>
                              </p:par>
                              <p:par>
                                <p:cTn id="35" presetID="3" presetClass="emph" presetSubtype="2" fill="hold" grpId="0" nodeType="withEffect">
                                  <p:stCondLst>
                                    <p:cond delay="0"/>
                                  </p:stCondLst>
                                  <p:childTnLst>
                                    <p:animClr clrSpc="rgb" dir="cw">
                                      <p:cBhvr override="childStyle">
                                        <p:cTn id="36" dur="2000" fill="hold"/>
                                        <p:tgtEl>
                                          <p:spTgt spid="3079"/>
                                        </p:tgtEl>
                                        <p:attrNameLst>
                                          <p:attrName>style.color</p:attrName>
                                        </p:attrNameLst>
                                      </p:cBhvr>
                                      <p:to>
                                        <a:srgbClr val="FF0000"/>
                                      </p:to>
                                    </p:animClr>
                                  </p:childTnLst>
                                </p:cTn>
                              </p:par>
                              <p:par>
                                <p:cTn id="37" presetID="6" presetClass="emph" presetSubtype="0" fill="hold" nodeType="withEffect">
                                  <p:stCondLst>
                                    <p:cond delay="0"/>
                                  </p:stCondLst>
                                  <p:childTnLst>
                                    <p:animScale>
                                      <p:cBhvr>
                                        <p:cTn id="38" dur="2000" fill="hold"/>
                                        <p:tgtEl>
                                          <p:spTgt spid="3081">
                                            <p:txEl>
                                              <p:pRg st="0" end="0"/>
                                            </p:txEl>
                                          </p:spTgt>
                                        </p:tgtEl>
                                      </p:cBhvr>
                                      <p:by x="200000" y="200000"/>
                                    </p:animScale>
                                  </p:childTnLst>
                                </p:cTn>
                              </p:par>
                              <p:par>
                                <p:cTn id="39" presetID="0" presetClass="path" presetSubtype="0" fill="hold" grpId="0" nodeType="withEffect">
                                  <p:stCondLst>
                                    <p:cond delay="0"/>
                                  </p:stCondLst>
                                  <p:childTnLst>
                                    <p:animMotion origin="layout" path="M 2.22222E-6 4.07407E-6 L 2.22222E-6 0.09976 " pathEditMode="relative" rAng="0" ptsTypes="AA">
                                      <p:cBhvr>
                                        <p:cTn id="40" dur="2000" fill="hold"/>
                                        <p:tgtEl>
                                          <p:spTgt spid="3081">
                                            <p:txEl>
                                              <p:pRg st="0" end="0"/>
                                            </p:txEl>
                                          </p:spTgt>
                                        </p:tgtEl>
                                        <p:attrNameLst>
                                          <p:attrName>ppt_x</p:attrName>
                                          <p:attrName>ppt_y</p:attrName>
                                        </p:attrNameLst>
                                      </p:cBhvr>
                                      <p:rCtr x="0" y="4977"/>
                                    </p:animMotion>
                                  </p:childTnLst>
                                </p:cTn>
                              </p:par>
                              <p:par>
                                <p:cTn id="41" presetID="3" presetClass="emph" presetSubtype="2" fill="hold" grpId="1" nodeType="withEffect">
                                  <p:stCondLst>
                                    <p:cond delay="0"/>
                                  </p:stCondLst>
                                  <p:childTnLst>
                                    <p:animClr clrSpc="rgb" dir="cw">
                                      <p:cBhvr override="childStyle">
                                        <p:cTn id="42" dur="2000" fill="hold"/>
                                        <p:tgtEl>
                                          <p:spTgt spid="3081">
                                            <p:txEl>
                                              <p:pRg st="0" end="0"/>
                                            </p:txEl>
                                          </p:spTgt>
                                        </p:tgtEl>
                                        <p:attrNameLst>
                                          <p:attrName>style.color</p:attrName>
                                        </p:attrNameLst>
                                      </p:cBhvr>
                                      <p:to>
                                        <a:srgbClr val="00FF00"/>
                                      </p:to>
                                    </p:animClr>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500"/>
                                        <p:tgtEl>
                                          <p:spTgt spid="59"/>
                                        </p:tgtEl>
                                      </p:cBhvr>
                                    </p:animEffect>
                                  </p:childTnLst>
                                </p:cTn>
                              </p:par>
                              <p:par>
                                <p:cTn id="47" presetID="10" presetClass="entr" presetSubtype="0"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500"/>
                                        <p:tgtEl>
                                          <p:spTgt spid="56"/>
                                        </p:tgtEl>
                                      </p:cBhvr>
                                    </p:animEffect>
                                  </p:childTnLst>
                                </p:cTn>
                              </p:par>
                              <p:par>
                                <p:cTn id="50" presetID="10" presetClass="entr" presetSubtype="0" fill="hold"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par>
                                <p:cTn id="56" presetID="10" presetClass="entr" presetSubtype="0" fill="hold"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500"/>
                                        <p:tgtEl>
                                          <p:spTgt spid="60"/>
                                        </p:tgtEl>
                                      </p:cBhvr>
                                    </p:animEffect>
                                  </p:childTnLst>
                                </p:cTn>
                              </p:par>
                              <p:par>
                                <p:cTn id="59" presetID="10"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10" presetClass="entr" presetSubtype="0" fill="hold"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500"/>
                                        <p:tgtEl>
                                          <p:spTgt spid="58"/>
                                        </p:tgtEl>
                                      </p:cBhvr>
                                    </p:animEffect>
                                  </p:childTnLst>
                                </p:cTn>
                              </p:par>
                              <p:par>
                                <p:cTn id="65" presetID="10" presetClass="entr" presetSubtype="0" fill="hold" nodeType="with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fade">
                                      <p:cBhvr>
                                        <p:cTn id="67" dur="500"/>
                                        <p:tgtEl>
                                          <p:spTgt spid="57"/>
                                        </p:tgtEl>
                                      </p:cBhvr>
                                    </p:animEffect>
                                  </p:childTnLst>
                                </p:cTn>
                              </p:par>
                              <p:par>
                                <p:cTn id="68" presetID="10" presetClass="entr" presetSubtype="0" fill="hold"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childTnLst>
                          </p:cTn>
                        </p:par>
                        <p:par>
                          <p:cTn id="71" fill="hold">
                            <p:stCondLst>
                              <p:cond delay="2500"/>
                            </p:stCondLst>
                            <p:childTnLst>
                              <p:par>
                                <p:cTn id="72" presetID="10" presetClass="exit" presetSubtype="0" fill="hold" nodeType="afterEffect">
                                  <p:stCondLst>
                                    <p:cond delay="1000"/>
                                  </p:stCondLst>
                                  <p:childTnLst>
                                    <p:animEffect transition="out" filter="fade">
                                      <p:cBhvr>
                                        <p:cTn id="73" dur="1000"/>
                                        <p:tgtEl>
                                          <p:spTgt spid="3088"/>
                                        </p:tgtEl>
                                      </p:cBhvr>
                                    </p:animEffect>
                                    <p:set>
                                      <p:cBhvr>
                                        <p:cTn id="74" dur="1" fill="hold">
                                          <p:stCondLst>
                                            <p:cond delay="999"/>
                                          </p:stCondLst>
                                        </p:cTn>
                                        <p:tgtEl>
                                          <p:spTgt spid="3088"/>
                                        </p:tgtEl>
                                        <p:attrNameLst>
                                          <p:attrName>style.visibility</p:attrName>
                                        </p:attrNameLst>
                                      </p:cBhvr>
                                      <p:to>
                                        <p:strVal val="hidden"/>
                                      </p:to>
                                    </p:set>
                                  </p:childTnLst>
                                </p:cTn>
                              </p:par>
                              <p:par>
                                <p:cTn id="75" presetID="10" presetClass="exit" presetSubtype="0" fill="hold" nodeType="withEffect">
                                  <p:stCondLst>
                                    <p:cond delay="1000"/>
                                  </p:stCondLst>
                                  <p:childTnLst>
                                    <p:animEffect transition="out" filter="fade">
                                      <p:cBhvr>
                                        <p:cTn id="76" dur="1000"/>
                                        <p:tgtEl>
                                          <p:spTgt spid="3090"/>
                                        </p:tgtEl>
                                      </p:cBhvr>
                                    </p:animEffect>
                                    <p:set>
                                      <p:cBhvr>
                                        <p:cTn id="77" dur="1" fill="hold">
                                          <p:stCondLst>
                                            <p:cond delay="999"/>
                                          </p:stCondLst>
                                        </p:cTn>
                                        <p:tgtEl>
                                          <p:spTgt spid="3090"/>
                                        </p:tgtEl>
                                        <p:attrNameLst>
                                          <p:attrName>style.visibility</p:attrName>
                                        </p:attrNameLst>
                                      </p:cBhvr>
                                      <p:to>
                                        <p:strVal val="hidden"/>
                                      </p:to>
                                    </p:set>
                                  </p:childTnLst>
                                </p:cTn>
                              </p:par>
                              <p:par>
                                <p:cTn id="78" presetID="10" presetClass="exit" presetSubtype="0" fill="hold" nodeType="withEffect">
                                  <p:stCondLst>
                                    <p:cond delay="1000"/>
                                  </p:stCondLst>
                                  <p:childTnLst>
                                    <p:animEffect transition="out" filter="fade">
                                      <p:cBhvr>
                                        <p:cTn id="79" dur="1000"/>
                                        <p:tgtEl>
                                          <p:spTgt spid="3091"/>
                                        </p:tgtEl>
                                      </p:cBhvr>
                                    </p:animEffect>
                                    <p:set>
                                      <p:cBhvr>
                                        <p:cTn id="80" dur="1" fill="hold">
                                          <p:stCondLst>
                                            <p:cond delay="999"/>
                                          </p:stCondLst>
                                        </p:cTn>
                                        <p:tgtEl>
                                          <p:spTgt spid="3091"/>
                                        </p:tgtEl>
                                        <p:attrNameLst>
                                          <p:attrName>style.visibility</p:attrName>
                                        </p:attrNameLst>
                                      </p:cBhvr>
                                      <p:to>
                                        <p:strVal val="hidden"/>
                                      </p:to>
                                    </p:set>
                                  </p:childTnLst>
                                </p:cTn>
                              </p:par>
                              <p:par>
                                <p:cTn id="81" presetID="10" presetClass="exit" presetSubtype="0" fill="hold" nodeType="withEffect">
                                  <p:stCondLst>
                                    <p:cond delay="1000"/>
                                  </p:stCondLst>
                                  <p:childTnLst>
                                    <p:animEffect transition="out" filter="fade">
                                      <p:cBhvr>
                                        <p:cTn id="82" dur="1000"/>
                                        <p:tgtEl>
                                          <p:spTgt spid="3089"/>
                                        </p:tgtEl>
                                      </p:cBhvr>
                                    </p:animEffect>
                                    <p:set>
                                      <p:cBhvr>
                                        <p:cTn id="83" dur="1" fill="hold">
                                          <p:stCondLst>
                                            <p:cond delay="999"/>
                                          </p:stCondLst>
                                        </p:cTn>
                                        <p:tgtEl>
                                          <p:spTgt spid="3089"/>
                                        </p:tgtEl>
                                        <p:attrNameLst>
                                          <p:attrName>style.visibility</p:attrName>
                                        </p:attrNameLst>
                                      </p:cBhvr>
                                      <p:to>
                                        <p:strVal val="hidden"/>
                                      </p:to>
                                    </p:set>
                                  </p:childTnLst>
                                </p:cTn>
                              </p:par>
                              <p:par>
                                <p:cTn id="84" presetID="10" presetClass="entr" presetSubtype="0" fill="hold" nodeType="withEffect">
                                  <p:stCondLst>
                                    <p:cond delay="2000"/>
                                  </p:stCondLst>
                                  <p:childTnLst>
                                    <p:set>
                                      <p:cBhvr>
                                        <p:cTn id="85" dur="1" fill="hold">
                                          <p:stCondLst>
                                            <p:cond delay="0"/>
                                          </p:stCondLst>
                                        </p:cTn>
                                        <p:tgtEl>
                                          <p:spTgt spid="65"/>
                                        </p:tgtEl>
                                        <p:attrNameLst>
                                          <p:attrName>style.visibility</p:attrName>
                                        </p:attrNameLst>
                                      </p:cBhvr>
                                      <p:to>
                                        <p:strVal val="visible"/>
                                      </p:to>
                                    </p:set>
                                    <p:animEffect transition="in" filter="fade">
                                      <p:cBhvr>
                                        <p:cTn id="86" dur="1000"/>
                                        <p:tgtEl>
                                          <p:spTgt spid="65"/>
                                        </p:tgtEl>
                                      </p:cBhvr>
                                    </p:animEffect>
                                  </p:childTnLst>
                                </p:cTn>
                              </p:par>
                              <p:par>
                                <p:cTn id="87" presetID="10" presetClass="entr" presetSubtype="0" fill="hold" nodeType="withEffect">
                                  <p:stCondLst>
                                    <p:cond delay="2000"/>
                                  </p:stCondLst>
                                  <p:childTnLst>
                                    <p:set>
                                      <p:cBhvr>
                                        <p:cTn id="88" dur="1" fill="hold">
                                          <p:stCondLst>
                                            <p:cond delay="0"/>
                                          </p:stCondLst>
                                        </p:cTn>
                                        <p:tgtEl>
                                          <p:spTgt spid="61"/>
                                        </p:tgtEl>
                                        <p:attrNameLst>
                                          <p:attrName>style.visibility</p:attrName>
                                        </p:attrNameLst>
                                      </p:cBhvr>
                                      <p:to>
                                        <p:strVal val="visible"/>
                                      </p:to>
                                    </p:set>
                                    <p:animEffect transition="in" filter="fade">
                                      <p:cBhvr>
                                        <p:cTn id="89" dur="1000"/>
                                        <p:tgtEl>
                                          <p:spTgt spid="61"/>
                                        </p:tgtEl>
                                      </p:cBhvr>
                                    </p:animEffect>
                                  </p:childTnLst>
                                </p:cTn>
                              </p:par>
                              <p:par>
                                <p:cTn id="90" presetID="10" presetClass="entr" presetSubtype="0" fill="hold" nodeType="withEffect">
                                  <p:stCondLst>
                                    <p:cond delay="200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1000"/>
                                        <p:tgtEl>
                                          <p:spTgt spid="50"/>
                                        </p:tgtEl>
                                      </p:cBhvr>
                                    </p:animEffect>
                                  </p:childTnLst>
                                </p:cTn>
                              </p:par>
                              <p:par>
                                <p:cTn id="93" presetID="10" presetClass="entr" presetSubtype="0" fill="hold" nodeType="withEffect">
                                  <p:stCondLst>
                                    <p:cond delay="200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1000"/>
                                        <p:tgtEl>
                                          <p:spTgt spid="46"/>
                                        </p:tgtEl>
                                      </p:cBhvr>
                                    </p:animEffect>
                                  </p:childTnLst>
                                </p:cTn>
                              </p:par>
                              <p:par>
                                <p:cTn id="96" presetID="10" presetClass="entr" presetSubtype="0" fill="hold" nodeType="withEffect">
                                  <p:stCondLst>
                                    <p:cond delay="2000"/>
                                  </p:stCondLst>
                                  <p:childTnLst>
                                    <p:set>
                                      <p:cBhvr>
                                        <p:cTn id="97" dur="1" fill="hold">
                                          <p:stCondLst>
                                            <p:cond delay="0"/>
                                          </p:stCondLst>
                                        </p:cTn>
                                        <p:tgtEl>
                                          <p:spTgt spid="1026"/>
                                        </p:tgtEl>
                                        <p:attrNameLst>
                                          <p:attrName>style.visibility</p:attrName>
                                        </p:attrNameLst>
                                      </p:cBhvr>
                                      <p:to>
                                        <p:strVal val="visible"/>
                                      </p:to>
                                    </p:set>
                                    <p:animEffect transition="in" filter="fade">
                                      <p:cBhvr>
                                        <p:cTn id="98" dur="1000"/>
                                        <p:tgtEl>
                                          <p:spTgt spid="1026"/>
                                        </p:tgtEl>
                                      </p:cBhvr>
                                    </p:animEffect>
                                  </p:childTnLst>
                                </p:cTn>
                              </p:par>
                              <p:par>
                                <p:cTn id="99" presetID="10" presetClass="entr" presetSubtype="0" fill="hold" nodeType="withEffect">
                                  <p:stCondLst>
                                    <p:cond delay="200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1000"/>
                                        <p:tgtEl>
                                          <p:spTgt spid="68"/>
                                        </p:tgtEl>
                                      </p:cBhvr>
                                    </p:animEffect>
                                  </p:childTnLst>
                                </p:cTn>
                              </p:par>
                              <p:par>
                                <p:cTn id="102" presetID="10" presetClass="entr" presetSubtype="0" fill="hold" nodeType="withEffect">
                                  <p:stCondLst>
                                    <p:cond delay="2000"/>
                                  </p:stCondLst>
                                  <p:childTnLst>
                                    <p:set>
                                      <p:cBhvr>
                                        <p:cTn id="103" dur="1" fill="hold">
                                          <p:stCondLst>
                                            <p:cond delay="0"/>
                                          </p:stCondLst>
                                        </p:cTn>
                                        <p:tgtEl>
                                          <p:spTgt spid="75"/>
                                        </p:tgtEl>
                                        <p:attrNameLst>
                                          <p:attrName>style.visibility</p:attrName>
                                        </p:attrNameLst>
                                      </p:cBhvr>
                                      <p:to>
                                        <p:strVal val="visible"/>
                                      </p:to>
                                    </p:set>
                                    <p:animEffect transition="in" filter="fade">
                                      <p:cBhvr>
                                        <p:cTn id="104" dur="1000"/>
                                        <p:tgtEl>
                                          <p:spTgt spid="75"/>
                                        </p:tgtEl>
                                      </p:cBhvr>
                                    </p:animEffect>
                                  </p:childTnLst>
                                </p:cTn>
                              </p:par>
                              <p:par>
                                <p:cTn id="105" presetID="10" presetClass="entr" presetSubtype="0" fill="hold" nodeType="withEffect">
                                  <p:stCondLst>
                                    <p:cond delay="2000"/>
                                  </p:stCondLst>
                                  <p:childTnLst>
                                    <p:set>
                                      <p:cBhvr>
                                        <p:cTn id="106" dur="1" fill="hold">
                                          <p:stCondLst>
                                            <p:cond delay="0"/>
                                          </p:stCondLst>
                                        </p:cTn>
                                        <p:tgtEl>
                                          <p:spTgt spid="71"/>
                                        </p:tgtEl>
                                        <p:attrNameLst>
                                          <p:attrName>style.visibility</p:attrName>
                                        </p:attrNameLst>
                                      </p:cBhvr>
                                      <p:to>
                                        <p:strVal val="visible"/>
                                      </p:to>
                                    </p:set>
                                    <p:animEffect transition="in" filter="fade">
                                      <p:cBhvr>
                                        <p:cTn id="107" dur="1000"/>
                                        <p:tgtEl>
                                          <p:spTgt spid="71"/>
                                        </p:tgtEl>
                                      </p:cBhvr>
                                    </p:animEffect>
                                  </p:childTnLst>
                                </p:cTn>
                              </p:par>
                              <p:par>
                                <p:cTn id="108" presetID="10" presetClass="entr" presetSubtype="0" fill="hold" nodeType="withEffect">
                                  <p:stCondLst>
                                    <p:cond delay="2000"/>
                                  </p:stCondLst>
                                  <p:childTnLst>
                                    <p:set>
                                      <p:cBhvr>
                                        <p:cTn id="109" dur="1" fill="hold">
                                          <p:stCondLst>
                                            <p:cond delay="0"/>
                                          </p:stCondLst>
                                        </p:cTn>
                                        <p:tgtEl>
                                          <p:spTgt spid="72"/>
                                        </p:tgtEl>
                                        <p:attrNameLst>
                                          <p:attrName>style.visibility</p:attrName>
                                        </p:attrNameLst>
                                      </p:cBhvr>
                                      <p:to>
                                        <p:strVal val="visible"/>
                                      </p:to>
                                    </p:set>
                                    <p:animEffect transition="in" filter="fade">
                                      <p:cBhvr>
                                        <p:cTn id="110" dur="1000"/>
                                        <p:tgtEl>
                                          <p:spTgt spid="72"/>
                                        </p:tgtEl>
                                      </p:cBhvr>
                                    </p:animEffect>
                                  </p:childTnLst>
                                </p:cTn>
                              </p:par>
                              <p:par>
                                <p:cTn id="111" presetID="10" presetClass="entr" presetSubtype="0" fill="hold" nodeType="withEffect">
                                  <p:stCondLst>
                                    <p:cond delay="200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1000"/>
                                        <p:tgtEl>
                                          <p:spTgt spid="73"/>
                                        </p:tgtEl>
                                      </p:cBhvr>
                                    </p:animEffect>
                                  </p:childTnLst>
                                </p:cTn>
                              </p:par>
                              <p:par>
                                <p:cTn id="114" presetID="10" presetClass="entr" presetSubtype="0" fill="hold" nodeType="withEffect">
                                  <p:stCondLst>
                                    <p:cond delay="2000"/>
                                  </p:stCondLst>
                                  <p:childTnLst>
                                    <p:set>
                                      <p:cBhvr>
                                        <p:cTn id="115" dur="1" fill="hold">
                                          <p:stCondLst>
                                            <p:cond delay="0"/>
                                          </p:stCondLst>
                                        </p:cTn>
                                        <p:tgtEl>
                                          <p:spTgt spid="74"/>
                                        </p:tgtEl>
                                        <p:attrNameLst>
                                          <p:attrName>style.visibility</p:attrName>
                                        </p:attrNameLst>
                                      </p:cBhvr>
                                      <p:to>
                                        <p:strVal val="visible"/>
                                      </p:to>
                                    </p:set>
                                    <p:animEffect transition="in" filter="fade">
                                      <p:cBhvr>
                                        <p:cTn id="116" dur="1000"/>
                                        <p:tgtEl>
                                          <p:spTgt spid="74"/>
                                        </p:tgtEl>
                                      </p:cBhvr>
                                    </p:animEffect>
                                  </p:childTnLst>
                                </p:cTn>
                              </p:par>
                              <p:par>
                                <p:cTn id="117" presetID="0" presetClass="path" presetSubtype="0" repeatCount="2000" fill="hold" nodeType="withEffect">
                                  <p:stCondLst>
                                    <p:cond delay="0"/>
                                  </p:stCondLst>
                                  <p:childTnLst>
                                    <p:animMotion origin="layout" path="M 0.24878 0.08542 C 0.25086 0.08357 0.25121 0.08357 0.25294 0.08079 C 0.25347 0.07987 0.25433 0.07686 0.25433 0.07802 C 0.25433 0.08103 0.25294 0.08357 0.25225 0.08635 C 0.25208 0.08728 0.25156 0.08913 0.25156 0.08913 C 0.25086 0.0882 0.25034 0.08704 0.24947 0.08635 C 0.24826 0.08542 0.24409 0.08334 0.24531 0.0845 C 0.24669 0.08566 0.24808 0.08704 0.24947 0.0882 C 0.25121 0.08982 0.24583 0.08566 0.24392 0.0845 C 0.24114 0.08265 0.24999 0.08519 0.25294 0.08542 C 0.25051 0.09538 0.25051 0.0889 0.24739 0.08265 C 0.24704 0.08172 0.24756 0.08473 0.24808 0.08542 C 0.2486 0.08635 0.24947 0.08658 0.25017 0.08728 C 0.25034 0.0882 0.25138 0.08936 0.25086 0.09005 C 0.24808 0.09376 0.24947 0.08635 0.24878 0.08542 Z " pathEditMode="relative" ptsTypes="fffffffffffffff">
                                      <p:cBhvr>
                                        <p:cTn id="118" dur="2000" fill="hold"/>
                                        <p:tgtEl>
                                          <p:spTgt spid="3088"/>
                                        </p:tgtEl>
                                        <p:attrNameLst>
                                          <p:attrName>ppt_x</p:attrName>
                                          <p:attrName>ppt_y</p:attrName>
                                        </p:attrNameLst>
                                      </p:cBhvr>
                                    </p:animMotion>
                                  </p:childTnLst>
                                </p:cTn>
                              </p:par>
                              <p:par>
                                <p:cTn id="119" presetID="0" presetClass="path" presetSubtype="0" repeatCount="2000" fill="hold" nodeType="withEffect">
                                  <p:stCondLst>
                                    <p:cond delay="0"/>
                                  </p:stCondLst>
                                  <p:childTnLst>
                                    <p:animMotion origin="layout" path="M 0.3059 -0.12663 C 0.30521 -0.12941 0.30521 -0.13797 0.3066 -0.12663 C 0.30538 -0.11991 0.3066 -0.12431 0.30312 -0.12755 C 0.30052 -0.12246 0.30365 -0.12385 0.30729 -0.12292 C 0.30573 -0.12269 0.30295 -0.12408 0.30243 -0.122 C 0.30208 -0.12084 0.31076 -0.11922 0.31076 -0.11922 C 0.31007 -0.11853 0.30955 -0.11714 0.30868 -0.11737 C 0.30851 -0.11737 0.30694 -0.12454 0.3059 -0.12663 Z " pathEditMode="relative" ptsTypes="ffffffff">
                                      <p:cBhvr>
                                        <p:cTn id="120" dur="2000" fill="hold"/>
                                        <p:tgtEl>
                                          <p:spTgt spid="3089"/>
                                        </p:tgtEl>
                                        <p:attrNameLst>
                                          <p:attrName>ppt_x</p:attrName>
                                          <p:attrName>ppt_y</p:attrName>
                                        </p:attrNameLst>
                                      </p:cBhvr>
                                    </p:animMotion>
                                  </p:childTnLst>
                                </p:cTn>
                              </p:par>
                              <p:par>
                                <p:cTn id="121" presetID="0" presetClass="path" presetSubtype="0" repeatCount="2000" fill="hold" nodeType="withEffect">
                                  <p:stCondLst>
                                    <p:cond delay="0"/>
                                  </p:stCondLst>
                                  <p:childTnLst>
                                    <p:animMotion origin="layout" path="M 0.3033 -0.1926 C 0.30417 -0.19445 0.30521 -0.1963 0.30608 -0.19815 C 0.3066 -0.19908 0.30746 -0.20093 0.30746 -0.20093 C 0.30851 -0.18797 0.30816 -0.19121 0.29774 -0.19352 C 0.29705 -0.19375 0.29913 -0.19283 0.29983 -0.1926 C 0.30069 -0.19213 0.30174 -0.19213 0.3026 -0.19167 C 0.3033 -0.19144 0.30469 -0.18982 0.30469 -0.19074 C 0.30469 -0.19375 0.29844 -0.19445 0.29844 -0.19445 C 0.2974 -0.19005 0.29878 -0.18704 0.30052 -0.18334 C 0.30069 -0.18426 0.30139 -0.18519 0.30121 -0.18611 C 0.30069 -0.1882 0.29844 -0.19167 0.29844 -0.19167 C 0.30121 -0.19723 0.3026 -0.1919 0.3026 -0.18797 C 0.3026 -0.18704 0.30174 -0.18982 0.30191 -0.19074 C 0.30208 -0.19167 0.30278 -0.1919 0.3033 -0.1926 Z " pathEditMode="relative" ptsTypes="ffffffffffffff">
                                      <p:cBhvr>
                                        <p:cTn id="122" dur="2000" fill="hold"/>
                                        <p:tgtEl>
                                          <p:spTgt spid="3090"/>
                                        </p:tgtEl>
                                        <p:attrNameLst>
                                          <p:attrName>ppt_x</p:attrName>
                                          <p:attrName>ppt_y</p:attrName>
                                        </p:attrNameLst>
                                      </p:cBhvr>
                                    </p:animMotion>
                                  </p:childTnLst>
                                </p:cTn>
                              </p:par>
                              <p:par>
                                <p:cTn id="123" presetID="0" presetClass="path" presetSubtype="0" repeatCount="2000" fill="hold" nodeType="withEffect">
                                  <p:stCondLst>
                                    <p:cond delay="0"/>
                                  </p:stCondLst>
                                  <p:childTnLst>
                                    <p:animMotion origin="layout" path="M 0.33872 -0.16134 C 0.3382 -0.16342 0.33646 -0.17245 0.34011 -0.16504 C 0.33907 -0.1611 0.33837 -0.15902 0.33525 -0.16041 C 0.33525 -0.16041 0.33716 -0.15833 0.33663 -0.15763 C 0.33611 -0.15694 0.33525 -0.15879 0.33455 -0.15948 C 0.33802 -0.1611 0.34393 -0.15578 0.33872 -0.16041 C 0.3382 -0.16134 0.33716 -0.16203 0.33733 -0.16319 C 0.3382 -0.16944 0.3408 -0.16226 0.3408 -0.16226 C 0.34063 -0.16134 0.33941 -0.16157 0.33872 -0.16134 Z " pathEditMode="relative" ptsTypes="fffffffff">
                                      <p:cBhvr>
                                        <p:cTn id="124" dur="2000" fill="hold"/>
                                        <p:tgtEl>
                                          <p:spTgt spid="3091"/>
                                        </p:tgtEl>
                                        <p:attrNameLst>
                                          <p:attrName>ppt_x</p:attrName>
                                          <p:attrName>ppt_y</p:attrName>
                                        </p:attrNameLst>
                                      </p:cBhvr>
                                    </p:animMotion>
                                  </p:childTnLst>
                                </p:cTn>
                              </p:par>
                              <p:par>
                                <p:cTn id="125" presetID="0" presetClass="path" presetSubtype="0" repeatCount="2000" fill="hold" nodeType="withEffect">
                                  <p:stCondLst>
                                    <p:cond delay="0"/>
                                  </p:stCondLst>
                                  <p:childTnLst>
                                    <p:animMotion origin="layout" path="M 1.11111E-6 -2.96296E-6 C -0.00017 -0.00093 -0.00069 -0.00185 -0.00069 -0.00278 C -0.00069 -0.01157 0.00226 -0.00023 0.00278 0.00185 C 0.00313 0.00301 0.00417 0.00486 0.00347 0.00556 C 0.00261 0.00648 0.00122 0.00486 1.11111E-6 0.00463 C -0.00069 0.0037 -0.00139 0.00278 -0.00208 0.00185 C -0.0026 0.00093 -0.00434 -0.00069 -0.00347 -0.00093 C -0.00208 -0.00139 0.0007 0.00093 0.0007 0.00093 C 0.00017 0.00185 -0.00017 0.0044 -0.00069 0.0037 C -0.00139 0.00278 -0.00087 0.00046 1.11111E-6 -2.96296E-6 C 0.0007 -0.00046 0.0007 0.00278 0.0007 0.00278 C 0.0007 0.00278 0.00017 0.00093 1.11111E-6 -2.96296E-6 Z " pathEditMode="relative" ptsTypes="ffffffffffff">
                                      <p:cBhvr>
                                        <p:cTn id="126" dur="2000" fill="hold"/>
                                        <p:tgtEl>
                                          <p:spTgt spid="1026"/>
                                        </p:tgtEl>
                                        <p:attrNameLst>
                                          <p:attrName>ppt_x</p:attrName>
                                          <p:attrName>ppt_y</p:attrName>
                                        </p:attrNameLst>
                                      </p:cBhvr>
                                    </p:animMotion>
                                  </p:childTnLst>
                                </p:cTn>
                              </p:par>
                              <p:par>
                                <p:cTn id="127" presetID="0" presetClass="path" presetSubtype="0" repeatCount="2000" fill="hold" nodeType="withEffect">
                                  <p:stCondLst>
                                    <p:cond delay="0"/>
                                  </p:stCondLst>
                                  <p:childTnLst>
                                    <p:animMotion origin="layout" path="M 5E-6 -5.55556E-6 C -0.00417 -0.00278 -0.00243 -0.00047 -0.00417 -0.00741 C -0.00452 -0.00857 -0.00226 -0.00695 -0.00139 -0.00649 C 0.00088 -0.00556 0.00331 -0.00464 0.00556 -0.00371 C 0.00209 -0.00278 -0.00764 0.00161 -0.00556 -0.00649 C -0.00086 -0.00579 0.00244 -0.00602 -0.00069 -5.55556E-6 C -0.00278 -0.00093 -0.0059 -0.00602 -0.00139 -0.00186 C 0.00018 0.00115 5E-6 0.00208 5E-6 -5.55556E-6 Z " pathEditMode="relative" ptsTypes="ffffffff">
                                      <p:cBhvr>
                                        <p:cTn id="128" dur="2000" fill="hold"/>
                                        <p:tgtEl>
                                          <p:spTgt spid="46"/>
                                        </p:tgtEl>
                                        <p:attrNameLst>
                                          <p:attrName>ppt_x</p:attrName>
                                          <p:attrName>ppt_y</p:attrName>
                                        </p:attrNameLst>
                                      </p:cBhvr>
                                    </p:animMotion>
                                  </p:childTnLst>
                                </p:cTn>
                              </p:par>
                              <p:par>
                                <p:cTn id="129" presetID="0" presetClass="path" presetSubtype="0" repeatCount="2000" fill="hold" nodeType="withEffect">
                                  <p:stCondLst>
                                    <p:cond delay="0"/>
                                  </p:stCondLst>
                                  <p:childTnLst>
                                    <p:animMotion origin="layout" path="M 6.66667E-6 -7.40741E-7 C -0.00051 -0.00231 -0.00017 -0.00903 0.0014 -0.00278 C -0.00034 0.00417 -0.00451 -0.00093 -0.00763 -0.0037 C -0.00902 -0.00486 -0.00347 -7.40741E-7 -0.00347 -7.40741E-7 C -0.00468 0.00486 -0.00624 0.00185 -0.00833 -0.00093 C -0.00815 -0.00208 -0.0085 -0.00417 -0.00763 -0.00463 C -0.00572 -0.00532 -0.00121 -0.00093 0.0007 -7.40741E-7 C -0.0019 0.00232 -0.0019 0.00255 6.66667E-6 -7.40741E-7 Z " pathEditMode="relative" ptsTypes="ffffffff">
                                      <p:cBhvr>
                                        <p:cTn id="130" dur="2000" fill="hold"/>
                                        <p:tgtEl>
                                          <p:spTgt spid="50"/>
                                        </p:tgtEl>
                                        <p:attrNameLst>
                                          <p:attrName>ppt_x</p:attrName>
                                          <p:attrName>ppt_y</p:attrName>
                                        </p:attrNameLst>
                                      </p:cBhvr>
                                    </p:animMotion>
                                  </p:childTnLst>
                                </p:cTn>
                              </p:par>
                              <p:par>
                                <p:cTn id="131" presetID="0" presetClass="path" presetSubtype="0" repeatCount="2000" fill="hold" nodeType="withEffect">
                                  <p:stCondLst>
                                    <p:cond delay="0"/>
                                  </p:stCondLst>
                                  <p:childTnLst>
                                    <p:animMotion origin="layout" path="M 4.72222E-6 2.96296E-6 C -0.00052 -0.00093 -0.0007 -0.00209 -0.00139 -0.00278 C -0.00261 -0.00371 -0.00677 -0.00579 -0.00556 -0.00463 C -0.00417 -0.00347 0.00069 0.00046 0.00069 0.00185 C 0.00069 0.00278 -0.0007 0.00115 -0.00139 0.00092 C -0.00382 -0.00232 -0.00469 -0.00556 -0.0007 -0.00741 C 0.00243 -0.00324 0.00434 -0.00023 4.72222E-6 0.0037 C -0.00504 0.00208 -0.0059 -0.00255 4.72222E-6 2.96296E-6 Z " pathEditMode="relative" ptsTypes="ffffffff">
                                      <p:cBhvr>
                                        <p:cTn id="132" dur="2000" fill="hold"/>
                                        <p:tgtEl>
                                          <p:spTgt spid="61"/>
                                        </p:tgtEl>
                                        <p:attrNameLst>
                                          <p:attrName>ppt_x</p:attrName>
                                          <p:attrName>ppt_y</p:attrName>
                                        </p:attrNameLst>
                                      </p:cBhvr>
                                    </p:animMotion>
                                  </p:childTnLst>
                                </p:cTn>
                              </p:par>
                              <p:par>
                                <p:cTn id="133" presetID="0" presetClass="path" presetSubtype="0" repeatCount="2000" fill="hold" nodeType="withEffect">
                                  <p:stCondLst>
                                    <p:cond delay="0"/>
                                  </p:stCondLst>
                                  <p:childTnLst>
                                    <p:animMotion origin="layout" path="M -2.5E-6 -2.96296E-6 C -0.00017 -0.00347 0.00018 -0.00694 -0.00069 -0.01019 C -0.00104 -0.01111 -0.0026 -0.01019 -0.00278 -0.00926 C -0.00312 -0.00718 -0.00278 -0.00463 -0.00208 -0.00278 C -0.00173 -0.00185 0.00052 -0.00116 -2.5E-6 -0.00185 C -0.00087 -0.00301 -0.00364 -0.00417 -0.00486 -0.00463 C -0.00156 -0.00602 0.0007 -0.00532 0.00347 -0.00278 C 0.00261 0.00093 0.00209 0.00255 -0.00069 0.0037 C -0.00087 0.00324 -0.00538 -0.00509 -0.00347 -0.00463 C -0.00069 -0.00394 0.00486 -0.00278 0.00486 -0.00278 C 0.00191 -0.00023 0.00365 -0.00116 -2.5E-6 -2.96296E-6 Z " pathEditMode="relative" ptsTypes="fffffffffff">
                                      <p:cBhvr>
                                        <p:cTn id="134" dur="2000" fill="hold"/>
                                        <p:tgtEl>
                                          <p:spTgt spid="65"/>
                                        </p:tgtEl>
                                        <p:attrNameLst>
                                          <p:attrName>ppt_x</p:attrName>
                                          <p:attrName>ppt_y</p:attrName>
                                        </p:attrNameLst>
                                      </p:cBhvr>
                                    </p:animMotion>
                                  </p:childTnLst>
                                </p:cTn>
                              </p:par>
                              <p:par>
                                <p:cTn id="135" presetID="0" presetClass="path" presetSubtype="0" repeatCount="2000" fill="hold" nodeType="withEffect">
                                  <p:stCondLst>
                                    <p:cond delay="0"/>
                                  </p:stCondLst>
                                  <p:childTnLst>
                                    <p:animMotion origin="layout" path="M -1.66667E-6 2.96296E-6 C -0.00017 -0.00092 -0.00086 -0.00185 -0.00069 -0.00278 C -0.00034 -0.00579 0.00278 -0.00648 -0.00139 -0.00463 C -0.0026 -0.00301 -0.00955 0.00764 -0.00416 0.00278 C -0.0026 -0.00324 -0.0052 -0.00162 -0.00694 0.00185 C -0.00382 0.00324 -0.00191 0.00232 0.0007 2.96296E-6 C 0.00087 0.00093 0.00209 0.00232 0.00139 0.00278 C 0.0007 0.00324 -0.00017 0.00185 -0.00069 0.00093 C -0.00086 0.00046 -0.00017 0.00023 -1.66667E-6 2.96296E-6 Z " pathEditMode="relative" ptsTypes="fffffffff">
                                      <p:cBhvr>
                                        <p:cTn id="136" dur="2000" fill="hold"/>
                                        <p:tgtEl>
                                          <p:spTgt spid="68"/>
                                        </p:tgtEl>
                                        <p:attrNameLst>
                                          <p:attrName>ppt_x</p:attrName>
                                          <p:attrName>ppt_y</p:attrName>
                                        </p:attrNameLst>
                                      </p:cBhvr>
                                    </p:animMotion>
                                  </p:childTnLst>
                                </p:cTn>
                              </p:par>
                              <p:par>
                                <p:cTn id="137" presetID="0" presetClass="path" presetSubtype="0" repeatCount="2000" fill="hold" nodeType="withEffect">
                                  <p:stCondLst>
                                    <p:cond delay="0"/>
                                  </p:stCondLst>
                                  <p:childTnLst>
                                    <p:animMotion origin="layout" path="M -6.38889E-6 6.2963E-6 C 0.00121 -0.00485 0.00104 -0.00184 -0.00209 -0.00184 C -0.00226 -0.00184 0.00277 -0.00371 0.00208 -0.00462 C 0.00138 -0.00555 0.00018 -0.00393 -0.0007 -0.00371 C -0.00556 0.00278 -0.00087 0.00047 0.00069 -0.00277 C -6.38889E-6 -0.00347 -0.00087 -0.00532 -0.0014 -0.00462 C -0.00209 -0.00371 -0.00157 -0.00138 -0.0007 -0.00092 C 0.00018 -0.00046 0.00034 -0.00277 0.00069 -0.00371 C 0.00104 -0.00462 0.00156 -0.0074 0.00138 -0.00647 C 0.00104 -0.00439 0.00051 -0.00208 -6.38889E-6 6.2963E-6 Z " pathEditMode="relative" ptsTypes="ffffffffff">
                                      <p:cBhvr>
                                        <p:cTn id="138" dur="2000" fill="hold"/>
                                        <p:tgtEl>
                                          <p:spTgt spid="75"/>
                                        </p:tgtEl>
                                        <p:attrNameLst>
                                          <p:attrName>ppt_x</p:attrName>
                                          <p:attrName>ppt_y</p:attrName>
                                        </p:attrNameLst>
                                      </p:cBhvr>
                                    </p:animMotion>
                                  </p:childTnLst>
                                </p:cTn>
                              </p:par>
                              <p:par>
                                <p:cTn id="139" presetID="0" presetClass="path" presetSubtype="0" repeatCount="2000" fill="hold" nodeType="withEffect">
                                  <p:stCondLst>
                                    <p:cond delay="0"/>
                                  </p:stCondLst>
                                  <p:childTnLst>
                                    <p:animMotion origin="layout" path="M -1.66667E-6 -1.48148E-6 C -0.00017 -0.00278 -0.00121 -0.00556 -0.00069 -0.00834 C -0.00052 -0.00926 0.00087 -0.0081 0.00139 -0.00741 C 0.00261 -0.00602 0.00295 -0.00371 0.00347 -0.00185 C -0.00121 0.00023 -0.00173 -1.48148E-6 -0.00069 -0.00648 C 0.00399 -0.00556 0.00521 -0.00579 0.00764 -0.00093 C 0.00504 0.00416 0.00208 0.00185 -0.00069 -0.00185 C -0.00087 -0.00278 -0.00191 -0.00394 -0.00139 -0.00463 C -0.00087 -0.00533 0.00035 -0.00463 0.0007 -0.00371 C 0.00104 -0.00255 0.00017 -0.00116 -1.66667E-6 -1.48148E-6 Z " pathEditMode="relative" ptsTypes="ffffffffff">
                                      <p:cBhvr>
                                        <p:cTn id="140" dur="2000" fill="hold"/>
                                        <p:tgtEl>
                                          <p:spTgt spid="72"/>
                                        </p:tgtEl>
                                        <p:attrNameLst>
                                          <p:attrName>ppt_x</p:attrName>
                                          <p:attrName>ppt_y</p:attrName>
                                        </p:attrNameLst>
                                      </p:cBhvr>
                                    </p:animMotion>
                                  </p:childTnLst>
                                </p:cTn>
                              </p:par>
                              <p:par>
                                <p:cTn id="141" presetID="0" presetClass="path" presetSubtype="0" repeatCount="2000" fill="hold" nodeType="withEffect">
                                  <p:stCondLst>
                                    <p:cond delay="0"/>
                                  </p:stCondLst>
                                  <p:childTnLst>
                                    <p:animMotion origin="layout" path="M 1.94444E-6 -6.2963E-6 C 0.00017 -0.00209 -0.00052 -0.00487 0.00069 -0.00649 C 0.00243 -0.0088 0.00417 0.00185 0.00417 0.00185 C 0.00208 0.00601 0.00121 0.00462 -0.0007 0.00092 C -0.00087 -0.00024 -0.00191 -0.00163 -0.00139 -0.00278 C -0.00104 -0.00371 1.94444E-6 -0.00209 0.00069 -0.00186 C 0.00156 -0.00139 0.00434 -0.00093 0.00347 -0.00093 C 0.00174 -0.00093 -0.00052 -0.00209 -0.00208 -0.00278 C -0.00052 0.00023 -0.00156 -6.2963E-6 1.94444E-6 -6.2963E-6 Z " pathEditMode="relative" ptsTypes="fffffffff">
                                      <p:cBhvr>
                                        <p:cTn id="142" dur="2000" fill="hold"/>
                                        <p:tgtEl>
                                          <p:spTgt spid="71"/>
                                        </p:tgtEl>
                                        <p:attrNameLst>
                                          <p:attrName>ppt_x</p:attrName>
                                          <p:attrName>ppt_y</p:attrName>
                                        </p:attrNameLst>
                                      </p:cBhvr>
                                    </p:animMotion>
                                  </p:childTnLst>
                                </p:cTn>
                              </p:par>
                              <p:par>
                                <p:cTn id="143" presetID="0" presetClass="path" presetSubtype="0" repeatCount="2000" fill="hold" nodeType="withEffect">
                                  <p:stCondLst>
                                    <p:cond delay="0"/>
                                  </p:stCondLst>
                                  <p:childTnLst>
                                    <p:animMotion origin="layout" path="M -4.44444E-6 -2.96296E-6 C -4.44444E-6 -0.00046 -0.00087 -0.00648 -0.00208 -0.00648 C -0.00278 -0.00648 -0.00156 -0.00463 -0.00139 -0.0037 C -0.00104 -0.00185 0.00035 0.0007 -0.00069 0.00185 C -0.00191 0.00301 -0.00486 -2.96296E-6 -0.00486 -2.96296E-6 C -0.0033 -0.00602 0.00122 -0.00255 0.00486 -0.00092 C 0.00243 0.00394 -0.00382 0.0037 0.00139 -0.00092 C 0.00417 0.00023 0.00625 0.00185 0.00209 0.0037 C 0.00191 0.00162 0.00139 -0.00069 0.00139 -0.00278 C 0.00139 -0.0037 0.00243 -0.00092 0.00209 -2.96296E-6 C 0.00174 0.0007 0.0007 -2.96296E-6 -4.44444E-6 -2.96296E-6 Z " pathEditMode="relative" ptsTypes="fffffffffff">
                                      <p:cBhvr>
                                        <p:cTn id="144" dur="2000" fill="hold"/>
                                        <p:tgtEl>
                                          <p:spTgt spid="73"/>
                                        </p:tgtEl>
                                        <p:attrNameLst>
                                          <p:attrName>ppt_x</p:attrName>
                                          <p:attrName>ppt_y</p:attrName>
                                        </p:attrNameLst>
                                      </p:cBhvr>
                                    </p:animMotion>
                                  </p:childTnLst>
                                </p:cTn>
                              </p:par>
                              <p:par>
                                <p:cTn id="145" presetID="0" presetClass="path" presetSubtype="0" repeatCount="2000" fill="hold" nodeType="withEffect">
                                  <p:stCondLst>
                                    <p:cond delay="0"/>
                                  </p:stCondLst>
                                  <p:childTnLst>
                                    <p:animMotion origin="layout" path="M 3.33333E-6 -4.81481E-6 C 0.00173 -0.00671 0.00034 -0.00417 0.00347 -0.00833 C 0.00555 -0.00417 0.00555 -0.00231 0.00486 0.00278 C 0.00416 0.00255 0.00347 0.00232 0.00277 0.00185 C -0.00452 -0.00347 -0.00174 -0.00185 0.00139 -0.00092 C 0.0026 -0.00069 0.00364 -0.00023 0.00486 -4.81481E-6 C 0.00034 -0.00602 0.00399 0.00023 0.00694 -0.0037 C 0.00764 -0.00463 0.00468 -0.00555 0.00277 -0.00648 C 0.00017 -0.00139 0.00399 -0.00185 3.33333E-6 -4.81481E-6 Z " pathEditMode="relative" ptsTypes="fffffffff">
                                      <p:cBhvr>
                                        <p:cTn id="146" dur="2000" fill="hold"/>
                                        <p:tgtEl>
                                          <p:spTgt spid="74"/>
                                        </p:tgtEl>
                                        <p:attrNameLst>
                                          <p:attrName>ppt_x</p:attrName>
                                          <p:attrName>ppt_y</p:attrName>
                                        </p:attrNameLst>
                                      </p:cBhvr>
                                    </p:animMotion>
                                  </p:childTnLst>
                                </p:cTn>
                              </p:par>
                              <p:par>
                                <p:cTn id="147" presetID="0" presetClass="path" presetSubtype="0" accel="50000" decel="50000" fill="hold" nodeType="withEffect">
                                  <p:stCondLst>
                                    <p:cond delay="0"/>
                                  </p:stCondLst>
                                  <p:childTnLst>
                                    <p:animMotion origin="layout" path="M 6.38889E-6 1.85185E-6 C 0.00017 -0.00093 0.00087 -0.00371 0.00052 -0.00278 C 6.38889E-6 -0.00139 -0.00052 0.00138 -0.00052 0.00162 C -0.00174 -0.00324 -0.00052 0.00092 -0.00052 0.00347 C -0.00052 0.00416 -0.00122 0.00208 -0.00104 0.00138 C -0.00087 0.00069 -0.00035 0.00046 6.38889E-6 1.85185E-6 Z " pathEditMode="fixed" rAng="0" ptsTypes="ffffff">
                                      <p:cBhvr>
                                        <p:cTn id="148" dur="2000" fill="hold"/>
                                        <p:tgtEl>
                                          <p:spTgt spid="59"/>
                                        </p:tgtEl>
                                        <p:attrNameLst>
                                          <p:attrName>ppt_x</p:attrName>
                                          <p:attrName>ppt_y</p:attrName>
                                        </p:attrNameLst>
                                      </p:cBhvr>
                                      <p:rCtr x="-52" y="23"/>
                                    </p:animMotion>
                                  </p:childTnLst>
                                </p:cTn>
                              </p:par>
                              <p:par>
                                <p:cTn id="149" presetID="0" presetClass="path" presetSubtype="0" accel="50000" decel="50000" fill="hold" nodeType="withEffect">
                                  <p:stCondLst>
                                    <p:cond delay="0"/>
                                  </p:stCondLst>
                                  <p:childTnLst>
                                    <p:animMotion origin="layout" path="M 2.77778E-6 4.07407E-6 C 0.00017 -0.00093 0.00087 -0.00371 0.00052 -0.00278 C 2.77778E-6 -0.00139 -0.00052 0.00138 -0.00052 0.00162 C -0.00174 -0.00324 -0.00052 0.00092 -0.00052 0.00347 C -0.00052 0.00416 -0.00122 0.00208 -0.00104 0.00138 C -0.00087 0.00069 -0.00035 0.00046 2.77778E-6 4.07407E-6 Z " pathEditMode="fixed" rAng="0" ptsTypes="ffffff">
                                      <p:cBhvr>
                                        <p:cTn id="150" dur="2000" fill="hold"/>
                                        <p:tgtEl>
                                          <p:spTgt spid="56"/>
                                        </p:tgtEl>
                                        <p:attrNameLst>
                                          <p:attrName>ppt_x</p:attrName>
                                          <p:attrName>ppt_y</p:attrName>
                                        </p:attrNameLst>
                                      </p:cBhvr>
                                      <p:rCtr x="-52" y="23"/>
                                    </p:animMotion>
                                  </p:childTnLst>
                                </p:cTn>
                              </p:par>
                              <p:par>
                                <p:cTn id="151" presetID="0" presetClass="path" presetSubtype="0" accel="50000" decel="50000" fill="hold" nodeType="withEffect">
                                  <p:stCondLst>
                                    <p:cond delay="0"/>
                                  </p:stCondLst>
                                  <p:childTnLst>
                                    <p:animMotion origin="layout" path="M 0 1.85185E-6 C 0.00017 -0.00093 0.00087 -0.00371 0.00052 -0.00278 C 0 -0.00139 -0.00052 0.00139 -0.00052 0.00162 C -0.00174 -0.00324 -0.00052 0.00092 -0.00052 0.00347 C -0.00052 0.00416 -0.00122 0.00208 -0.00104 0.00139 C -0.00087 0.00069 -0.00035 0.00046 0 1.85185E-6 Z " pathEditMode="fixed" rAng="0" ptsTypes="ffffff">
                                      <p:cBhvr>
                                        <p:cTn id="152" dur="2000" fill="hold"/>
                                        <p:tgtEl>
                                          <p:spTgt spid="52"/>
                                        </p:tgtEl>
                                        <p:attrNameLst>
                                          <p:attrName>ppt_x</p:attrName>
                                          <p:attrName>ppt_y</p:attrName>
                                        </p:attrNameLst>
                                      </p:cBhvr>
                                      <p:rCtr x="-52" y="23"/>
                                    </p:animMotion>
                                  </p:childTnLst>
                                </p:cTn>
                              </p:par>
                              <p:par>
                                <p:cTn id="153" presetID="0" presetClass="path" presetSubtype="0" accel="50000" decel="50000" fill="hold" nodeType="withEffect">
                                  <p:stCondLst>
                                    <p:cond delay="0"/>
                                  </p:stCondLst>
                                  <p:childTnLst>
                                    <p:animMotion origin="layout" path="M 2.77778E-6 4.07407E-6 C 0.00017 -0.00093 0.00087 -0.00371 0.00052 -0.00278 C 2.77778E-6 -0.00139 -0.00052 0.00138 -0.00052 0.00162 C -0.00174 -0.00324 -0.00052 0.00092 -0.00052 0.00347 C -0.00052 0.00416 -0.00122 0.00208 -0.00104 0.00138 C -0.00087 0.00069 -0.00035 0.00046 2.77778E-6 4.07407E-6 Z " pathEditMode="fixed" rAng="0" ptsTypes="ffffff">
                                      <p:cBhvr>
                                        <p:cTn id="154" dur="2000" fill="hold"/>
                                        <p:tgtEl>
                                          <p:spTgt spid="55"/>
                                        </p:tgtEl>
                                        <p:attrNameLst>
                                          <p:attrName>ppt_x</p:attrName>
                                          <p:attrName>ppt_y</p:attrName>
                                        </p:attrNameLst>
                                      </p:cBhvr>
                                      <p:rCtr x="-52" y="23"/>
                                    </p:animMotion>
                                  </p:childTnLst>
                                </p:cTn>
                              </p:par>
                              <p:par>
                                <p:cTn id="155" presetID="0" presetClass="path" presetSubtype="0" accel="50000" decel="50000" fill="hold" nodeType="withEffect">
                                  <p:stCondLst>
                                    <p:cond delay="0"/>
                                  </p:stCondLst>
                                  <p:childTnLst>
                                    <p:animMotion origin="layout" path="M 2.77778E-6 4.07407E-6 C 0.00017 -0.00093 0.00087 -0.00371 0.00052 -0.00278 C 2.77778E-6 -0.00139 -0.00052 0.00138 -0.00052 0.00162 C -0.00174 -0.00324 -0.00052 0.00092 -0.00052 0.00347 C -0.00052 0.00416 -0.00122 0.00208 -0.00104 0.00138 C -0.00087 0.00069 -0.00035 0.00046 2.77778E-6 4.07407E-6 Z " pathEditMode="fixed" rAng="0" ptsTypes="ffffff">
                                      <p:cBhvr>
                                        <p:cTn id="156" dur="2000" fill="hold"/>
                                        <p:tgtEl>
                                          <p:spTgt spid="60"/>
                                        </p:tgtEl>
                                        <p:attrNameLst>
                                          <p:attrName>ppt_x</p:attrName>
                                          <p:attrName>ppt_y</p:attrName>
                                        </p:attrNameLst>
                                      </p:cBhvr>
                                      <p:rCtr x="-52" y="23"/>
                                    </p:animMotion>
                                  </p:childTnLst>
                                </p:cTn>
                              </p:par>
                              <p:par>
                                <p:cTn id="157" presetID="0" presetClass="path" presetSubtype="0" accel="50000" decel="50000" fill="hold" nodeType="withEffect">
                                  <p:stCondLst>
                                    <p:cond delay="0"/>
                                  </p:stCondLst>
                                  <p:childTnLst>
                                    <p:animMotion origin="layout" path="M -4.72222E-6 1.11111E-6 C 0.00018 -0.00093 0.00087 -0.0037 0.00053 -0.00278 C -4.72222E-6 -0.00139 -0.00052 0.00139 -0.00052 0.00162 C -0.00173 -0.00324 -0.00052 0.00092 -0.00052 0.00347 C -0.00052 0.00417 -0.00121 0.00208 -0.00104 0.00139 C -0.00086 0.00069 -0.00034 0.00046 -4.72222E-6 1.11111E-6 Z " pathEditMode="fixed" rAng="0" ptsTypes="ffffff">
                                      <p:cBhvr>
                                        <p:cTn id="158" dur="2000" fill="hold"/>
                                        <p:tgtEl>
                                          <p:spTgt spid="54"/>
                                        </p:tgtEl>
                                        <p:attrNameLst>
                                          <p:attrName>ppt_x</p:attrName>
                                          <p:attrName>ppt_y</p:attrName>
                                        </p:attrNameLst>
                                      </p:cBhvr>
                                      <p:rCtr x="-52" y="23"/>
                                    </p:animMotion>
                                  </p:childTnLst>
                                </p:cTn>
                              </p:par>
                              <p:par>
                                <p:cTn id="159" presetID="0" presetClass="path" presetSubtype="0" accel="50000" decel="50000" fill="hold" nodeType="withEffect">
                                  <p:stCondLst>
                                    <p:cond delay="0"/>
                                  </p:stCondLst>
                                  <p:childTnLst>
                                    <p:animMotion origin="layout" path="M 2.77778E-6 4.07407E-6 C 0.00017 -0.00093 0.00087 -0.00371 0.00052 -0.00278 C 2.77778E-6 -0.00139 -0.00052 0.00138 -0.00052 0.00162 C -0.00174 -0.00324 -0.00052 0.00092 -0.00052 0.00347 C -0.00052 0.00416 -0.00122 0.00208 -0.00104 0.00138 C -0.00087 0.00069 -0.00035 0.00046 2.77778E-6 4.07407E-6 Z " pathEditMode="fixed" rAng="0" ptsTypes="ffffff">
                                      <p:cBhvr>
                                        <p:cTn id="160" dur="2000" fill="hold"/>
                                        <p:tgtEl>
                                          <p:spTgt spid="58"/>
                                        </p:tgtEl>
                                        <p:attrNameLst>
                                          <p:attrName>ppt_x</p:attrName>
                                          <p:attrName>ppt_y</p:attrName>
                                        </p:attrNameLst>
                                      </p:cBhvr>
                                      <p:rCtr x="-52" y="23"/>
                                    </p:animMotion>
                                  </p:childTnLst>
                                </p:cTn>
                              </p:par>
                              <p:par>
                                <p:cTn id="161" presetID="0" presetClass="path" presetSubtype="0" accel="50000" decel="50000" fill="hold" nodeType="withEffect">
                                  <p:stCondLst>
                                    <p:cond delay="0"/>
                                  </p:stCondLst>
                                  <p:childTnLst>
                                    <p:animMotion origin="layout" path="M 2.77778E-6 4.07407E-6 C 0.00017 -0.00093 0.00087 -0.00371 0.00052 -0.00278 C 2.77778E-6 -0.00139 -0.00052 0.00138 -0.00052 0.00162 C -0.00174 -0.00324 -0.00052 0.00092 -0.00052 0.00347 C -0.00052 0.00416 -0.00122 0.00208 -0.00104 0.00138 C -0.00087 0.00069 -0.00035 0.00046 2.77778E-6 4.07407E-6 Z " pathEditMode="fixed" rAng="0" ptsTypes="ffffff">
                                      <p:cBhvr>
                                        <p:cTn id="162" dur="2000" fill="hold"/>
                                        <p:tgtEl>
                                          <p:spTgt spid="57"/>
                                        </p:tgtEl>
                                        <p:attrNameLst>
                                          <p:attrName>ppt_x</p:attrName>
                                          <p:attrName>ppt_y</p:attrName>
                                        </p:attrNameLst>
                                      </p:cBhvr>
                                      <p:rCtr x="-52" y="23"/>
                                    </p:animMotion>
                                  </p:childTnLst>
                                </p:cTn>
                              </p:par>
                              <p:par>
                                <p:cTn id="163" presetID="0" presetClass="path" presetSubtype="0" accel="50000" decel="50000" fill="hold" nodeType="withEffect">
                                  <p:stCondLst>
                                    <p:cond delay="0"/>
                                  </p:stCondLst>
                                  <p:childTnLst>
                                    <p:animMotion origin="layout" path="M 4.44444E-6 4.07407E-6 C 0.00017 -0.00093 0.00086 -0.00371 0.00052 -0.00278 C 4.44444E-6 -0.00139 -0.00053 0.00138 -0.00053 0.00162 C -0.00174 -0.00324 -0.00053 0.00092 -0.00053 0.00347 C -0.00053 0.00416 -0.00122 0.00208 -0.00105 0.00138 C -0.00087 0.00069 -0.00035 0.00046 4.44444E-6 4.07407E-6 Z " pathEditMode="fixed" rAng="0" ptsTypes="ffffff">
                                      <p:cBhvr>
                                        <p:cTn id="164" dur="2000" fill="hold"/>
                                        <p:tgtEl>
                                          <p:spTgt spid="53"/>
                                        </p:tgtEl>
                                        <p:attrNameLst>
                                          <p:attrName>ppt_x</p:attrName>
                                          <p:attrName>ppt_y</p:attrName>
                                        </p:attrNameLst>
                                      </p:cBhvr>
                                      <p:rCtr x="-52" y="23"/>
                                    </p:animMotion>
                                  </p:childTnLst>
                                </p:cTn>
                              </p:par>
                              <p:par>
                                <p:cTn id="165" presetID="10" presetClass="entr" presetSubtype="0" fill="hold" nodeType="withEffect">
                                  <p:stCondLst>
                                    <p:cond delay="0"/>
                                  </p:stCondLst>
                                  <p:childTnLst>
                                    <p:set>
                                      <p:cBhvr>
                                        <p:cTn id="166" dur="1" fill="hold">
                                          <p:stCondLst>
                                            <p:cond delay="0"/>
                                          </p:stCondLst>
                                        </p:cTn>
                                        <p:tgtEl>
                                          <p:spTgt spid="62"/>
                                        </p:tgtEl>
                                        <p:attrNameLst>
                                          <p:attrName>style.visibility</p:attrName>
                                        </p:attrNameLst>
                                      </p:cBhvr>
                                      <p:to>
                                        <p:strVal val="visible"/>
                                      </p:to>
                                    </p:set>
                                    <p:animEffect transition="in" filter="fade">
                                      <p:cBhvr>
                                        <p:cTn id="167" dur="500"/>
                                        <p:tgtEl>
                                          <p:spTgt spid="62"/>
                                        </p:tgtEl>
                                      </p:cBhvr>
                                    </p:animEffect>
                                  </p:childTnLst>
                                </p:cTn>
                              </p:par>
                              <p:par>
                                <p:cTn id="168" presetID="10" presetClass="entr" presetSubtype="0" fill="hold" nodeType="withEffect">
                                  <p:stCondLst>
                                    <p:cond delay="0"/>
                                  </p:stCondLst>
                                  <p:childTnLst>
                                    <p:set>
                                      <p:cBhvr>
                                        <p:cTn id="169" dur="1" fill="hold">
                                          <p:stCondLst>
                                            <p:cond delay="0"/>
                                          </p:stCondLst>
                                        </p:cTn>
                                        <p:tgtEl>
                                          <p:spTgt spid="63"/>
                                        </p:tgtEl>
                                        <p:attrNameLst>
                                          <p:attrName>style.visibility</p:attrName>
                                        </p:attrNameLst>
                                      </p:cBhvr>
                                      <p:to>
                                        <p:strVal val="visible"/>
                                      </p:to>
                                    </p:set>
                                    <p:animEffect transition="in" filter="fade">
                                      <p:cBhvr>
                                        <p:cTn id="170" dur="500"/>
                                        <p:tgtEl>
                                          <p:spTgt spid="63"/>
                                        </p:tgtEl>
                                      </p:cBhvr>
                                    </p:animEffect>
                                  </p:childTnLst>
                                </p:cTn>
                              </p:par>
                              <p:par>
                                <p:cTn id="171" presetID="0" presetClass="path" presetSubtype="0" accel="50000" decel="50000" fill="hold" nodeType="withEffect">
                                  <p:stCondLst>
                                    <p:cond delay="0"/>
                                  </p:stCondLst>
                                  <p:childTnLst>
                                    <p:animMotion origin="layout" path="M -2.77778E-6 -3.5901E-6 C 0.00104 -0.00162 0.00139 -0.00509 0.00295 -0.00509 C 0.00434 -0.00509 0.00521 -3.5901E-6 0.00382 -3.5901E-6 C 0.00157 -3.5901E-6 -0.00208 -0.00509 -0.00208 -0.00485 C -0.00277 -0.00647 -0.00364 -0.01087 -0.00399 -0.00925 C -0.00468 -0.0067 -0.00416 -0.00347 -0.00312 -0.00115 C -0.00243 0.00047 -0.00034 0.00023 0.00087 0.00139 C 0.00174 0.00209 0.00295 0.00509 0.00295 0.00394 C 0.00295 0.00255 -0.0059 -0.0111 -2.77778E-6 -3.5901E-6 Z " pathEditMode="relative" rAng="0" ptsTypes="fffffffff">
                                      <p:cBhvr>
                                        <p:cTn id="172" dur="2000" fill="hold"/>
                                        <p:tgtEl>
                                          <p:spTgt spid="62"/>
                                        </p:tgtEl>
                                        <p:attrNameLst>
                                          <p:attrName>ppt_x</p:attrName>
                                          <p:attrName>ppt_y</p:attrName>
                                        </p:attrNameLst>
                                      </p:cBhvr>
                                      <p:rCtr x="-35" y="-301"/>
                                    </p:animMotion>
                                  </p:childTnLst>
                                </p:cTn>
                              </p:par>
                              <p:par>
                                <p:cTn id="173" presetID="0" presetClass="path" presetSubtype="0" accel="50000" decel="50000" fill="hold" nodeType="withEffect">
                                  <p:stCondLst>
                                    <p:cond delay="0"/>
                                  </p:stCondLst>
                                  <p:childTnLst>
                                    <p:animMotion origin="layout" path="M -2.77778E-6 -3.5901E-6 C 0.00104 -0.00162 0.00139 -0.00509 0.00295 -0.00509 C 0.00434 -0.00509 0.00521 -3.5901E-6 0.00382 -3.5901E-6 C 0.00157 -3.5901E-6 -0.00208 -0.00509 -0.00208 -0.00485 C -0.00277 -0.00647 -0.00364 -0.01087 -0.00399 -0.00925 C -0.00468 -0.0067 -0.00416 -0.00347 -0.00312 -0.00115 C -0.00243 0.00047 -0.00034 0.00023 0.00087 0.00139 C 0.00174 0.00209 0.00295 0.00509 0.00295 0.00394 C 0.00295 0.00255 -0.0059 -0.0111 -2.77778E-6 -3.5901E-6 Z " pathEditMode="relative" rAng="0" ptsTypes="fffffffff">
                                      <p:cBhvr>
                                        <p:cTn id="174" dur="2000" fill="hold"/>
                                        <p:tgtEl>
                                          <p:spTgt spid="63"/>
                                        </p:tgtEl>
                                        <p:attrNameLst>
                                          <p:attrName>ppt_x</p:attrName>
                                          <p:attrName>ppt_y</p:attrName>
                                        </p:attrNameLst>
                                      </p:cBhvr>
                                      <p:rCtr x="-35" y="-301"/>
                                    </p:animMotion>
                                  </p:childTnLst>
                                </p:cTn>
                              </p:par>
                              <p:par>
                                <p:cTn id="175" presetID="10" presetClass="entr" presetSubtype="0" fill="hold" nodeType="withEffect">
                                  <p:stCondLst>
                                    <p:cond delay="0"/>
                                  </p:stCondLst>
                                  <p:childTnLst>
                                    <p:set>
                                      <p:cBhvr>
                                        <p:cTn id="176" dur="1" fill="hold">
                                          <p:stCondLst>
                                            <p:cond delay="0"/>
                                          </p:stCondLst>
                                        </p:cTn>
                                        <p:tgtEl>
                                          <p:spTgt spid="67"/>
                                        </p:tgtEl>
                                        <p:attrNameLst>
                                          <p:attrName>style.visibility</p:attrName>
                                        </p:attrNameLst>
                                      </p:cBhvr>
                                      <p:to>
                                        <p:strVal val="visible"/>
                                      </p:to>
                                    </p:set>
                                    <p:animEffect transition="in" filter="fade">
                                      <p:cBhvr>
                                        <p:cTn id="177" dur="500"/>
                                        <p:tgtEl>
                                          <p:spTgt spid="67"/>
                                        </p:tgtEl>
                                      </p:cBhvr>
                                    </p:animEffect>
                                  </p:childTnLst>
                                </p:cTn>
                              </p:par>
                              <p:par>
                                <p:cTn id="178" presetID="0" presetClass="path" presetSubtype="0" accel="50000" decel="50000" fill="hold" nodeType="withEffect">
                                  <p:stCondLst>
                                    <p:cond delay="0"/>
                                  </p:stCondLst>
                                  <p:childTnLst>
                                    <p:animMotion origin="layout" path="M 1.11111E-6 1.52672E-7 C 0.00035 -0.00139 -0.00017 -0.00347 0.00087 -0.00393 C 0.00208 -0.0044 0.00382 -0.00301 0.00382 -0.00139 C 0.00382 1.52672E-7 0.00191 -0.00208 0.00087 -0.00254 C 0.00017 -0.00116 -0.00191 0.00023 -0.00104 0.00139 C 1.11111E-6 0.00254 0.00208 0.00139 0.00295 1.52672E-7 C 0.00364 -0.00116 0.00226 -0.00254 0.00191 -0.00393 C -0.00156 -0.00231 -0.00764 -0.00278 1.11111E-6 1.52672E-7 Z " pathEditMode="relative" rAng="0" ptsTypes="ffffffff">
                                      <p:cBhvr>
                                        <p:cTn id="179" dur="2000" fill="hold"/>
                                        <p:tgtEl>
                                          <p:spTgt spid="67"/>
                                        </p:tgtEl>
                                        <p:attrNameLst>
                                          <p:attrName>ppt_x</p:attrName>
                                          <p:attrName>ppt_y</p:attrName>
                                        </p:attrNameLst>
                                      </p:cBhvr>
                                      <p:rCtr x="-191" y="-93"/>
                                    </p:animMotion>
                                  </p:childTnLst>
                                </p:cTn>
                              </p:par>
                              <p:par>
                                <p:cTn id="180" presetID="10" presetClass="entr" presetSubtype="0" fill="hold" nodeType="withEffect">
                                  <p:stCondLst>
                                    <p:cond delay="0"/>
                                  </p:stCondLst>
                                  <p:childTnLst>
                                    <p:set>
                                      <p:cBhvr>
                                        <p:cTn id="181" dur="1" fill="hold">
                                          <p:stCondLst>
                                            <p:cond delay="0"/>
                                          </p:stCondLst>
                                        </p:cTn>
                                        <p:tgtEl>
                                          <p:spTgt spid="66"/>
                                        </p:tgtEl>
                                        <p:attrNameLst>
                                          <p:attrName>style.visibility</p:attrName>
                                        </p:attrNameLst>
                                      </p:cBhvr>
                                      <p:to>
                                        <p:strVal val="visible"/>
                                      </p:to>
                                    </p:set>
                                    <p:animEffect transition="in" filter="fade">
                                      <p:cBhvr>
                                        <p:cTn id="182" dur="500"/>
                                        <p:tgtEl>
                                          <p:spTgt spid="66"/>
                                        </p:tgtEl>
                                      </p:cBhvr>
                                    </p:animEffect>
                                  </p:childTnLst>
                                </p:cTn>
                              </p:par>
                              <p:par>
                                <p:cTn id="183" presetID="0" presetClass="path" presetSubtype="0" accel="50000" decel="50000" fill="hold" nodeType="withEffect">
                                  <p:stCondLst>
                                    <p:cond delay="0"/>
                                  </p:stCondLst>
                                  <p:childTnLst>
                                    <p:animMotion origin="layout" path="M 1.11111E-6 1.52672E-7 C 0.00035 -0.00139 -0.00017 -0.00347 0.00087 -0.00393 C 0.00208 -0.0044 0.00382 -0.00301 0.00382 -0.00139 C 0.00382 1.52672E-7 0.00191 -0.00208 0.00087 -0.00254 C 0.00017 -0.00116 -0.00191 0.00023 -0.00104 0.00139 C 1.11111E-6 0.00254 0.00208 0.00139 0.00295 1.52672E-7 C 0.00364 -0.00116 0.00226 -0.00254 0.00191 -0.00393 C -0.00156 -0.00231 -0.00764 -0.00278 1.11111E-6 1.52672E-7 Z " pathEditMode="relative" rAng="0" ptsTypes="ffffffff">
                                      <p:cBhvr>
                                        <p:cTn id="184" dur="2000" fill="hold"/>
                                        <p:tgtEl>
                                          <p:spTgt spid="66"/>
                                        </p:tgtEl>
                                        <p:attrNameLst>
                                          <p:attrName>ppt_x</p:attrName>
                                          <p:attrName>ppt_y</p:attrName>
                                        </p:attrNameLst>
                                      </p:cBhvr>
                                      <p:rCtr x="-191" y="-93"/>
                                    </p:animMotion>
                                  </p:childTnLst>
                                </p:cTn>
                              </p:par>
                              <p:par>
                                <p:cTn id="185" presetID="10" presetClass="entr" presetSubtype="0" fill="hold" nodeType="withEffect">
                                  <p:stCondLst>
                                    <p:cond delay="0"/>
                                  </p:stCondLst>
                                  <p:childTnLst>
                                    <p:set>
                                      <p:cBhvr>
                                        <p:cTn id="186" dur="1" fill="hold">
                                          <p:stCondLst>
                                            <p:cond delay="0"/>
                                          </p:stCondLst>
                                        </p:cTn>
                                        <p:tgtEl>
                                          <p:spTgt spid="69"/>
                                        </p:tgtEl>
                                        <p:attrNameLst>
                                          <p:attrName>style.visibility</p:attrName>
                                        </p:attrNameLst>
                                      </p:cBhvr>
                                      <p:to>
                                        <p:strVal val="visible"/>
                                      </p:to>
                                    </p:set>
                                    <p:animEffect transition="in" filter="fade">
                                      <p:cBhvr>
                                        <p:cTn id="187" dur="500"/>
                                        <p:tgtEl>
                                          <p:spTgt spid="69"/>
                                        </p:tgtEl>
                                      </p:cBhvr>
                                    </p:animEffect>
                                  </p:childTnLst>
                                </p:cTn>
                              </p:par>
                              <p:par>
                                <p:cTn id="188" presetID="0" presetClass="path" presetSubtype="0" accel="50000" decel="50000" fill="hold" nodeType="withEffect">
                                  <p:stCondLst>
                                    <p:cond delay="0"/>
                                  </p:stCondLst>
                                  <p:childTnLst>
                                    <p:animMotion origin="layout" path="M -8.33333E-7 5.59796E-7 C 0.00087 -0.00416 0.00399 -0.01249 0.00191 5.59796E-7 C -0.00035 -0.00208 -0.00694 -0.00463 -0.00694 -0.00925 C -0.00694 -0.01041 -0.00573 -0.0074 -0.00503 -0.00648 C -0.00434 -0.00555 -0.00364 -0.00486 -0.00295 -0.00393 C -0.00746 0.00208 -0.00417 -0.00301 -0.00208 -0.00255 C -0.00121 -0.00231 -0.00069 -0.00093 -8.33333E-7 5.59796E-7 Z " pathEditMode="relative" rAng="0" ptsTypes="fffffff">
                                      <p:cBhvr>
                                        <p:cTn id="189" dur="2000" fill="hold"/>
                                        <p:tgtEl>
                                          <p:spTgt spid="69"/>
                                        </p:tgtEl>
                                        <p:attrNameLst>
                                          <p:attrName>ppt_x</p:attrName>
                                          <p:attrName>ppt_y</p:attrName>
                                        </p:attrNameLst>
                                      </p:cBhvr>
                                      <p:rCtr x="-174" y="-532"/>
                                    </p:animMotion>
                                  </p:childTnLst>
                                </p:cTn>
                              </p:par>
                              <p:par>
                                <p:cTn id="190" presetID="10" presetClass="entr" presetSubtype="0" fill="hold" nodeType="withEffect">
                                  <p:stCondLst>
                                    <p:cond delay="0"/>
                                  </p:stCondLst>
                                  <p:childTnLst>
                                    <p:set>
                                      <p:cBhvr>
                                        <p:cTn id="191" dur="1" fill="hold">
                                          <p:stCondLst>
                                            <p:cond delay="0"/>
                                          </p:stCondLst>
                                        </p:cTn>
                                        <p:tgtEl>
                                          <p:spTgt spid="70"/>
                                        </p:tgtEl>
                                        <p:attrNameLst>
                                          <p:attrName>style.visibility</p:attrName>
                                        </p:attrNameLst>
                                      </p:cBhvr>
                                      <p:to>
                                        <p:strVal val="visible"/>
                                      </p:to>
                                    </p:set>
                                    <p:animEffect transition="in" filter="fade">
                                      <p:cBhvr>
                                        <p:cTn id="192" dur="500"/>
                                        <p:tgtEl>
                                          <p:spTgt spid="70"/>
                                        </p:tgtEl>
                                      </p:cBhvr>
                                    </p:animEffect>
                                  </p:childTnLst>
                                </p:cTn>
                              </p:par>
                              <p:par>
                                <p:cTn id="193" presetID="0" presetClass="path" presetSubtype="0" accel="50000" decel="50000" fill="hold" nodeType="withEffect">
                                  <p:stCondLst>
                                    <p:cond delay="0"/>
                                  </p:stCondLst>
                                  <p:childTnLst>
                                    <p:animMotion origin="layout" path="M -8.33333E-7 5.59796E-7 C 0.00087 -0.00416 0.00399 -0.01249 0.00191 5.59796E-7 C -0.00035 -0.00208 -0.00694 -0.00463 -0.00694 -0.00925 C -0.00694 -0.01041 -0.00573 -0.0074 -0.00503 -0.00648 C -0.00434 -0.00555 -0.00364 -0.00486 -0.00295 -0.00393 C -0.00746 0.00208 -0.00417 -0.00301 -0.00208 -0.00255 C -0.00121 -0.00231 -0.00069 -0.00093 -8.33333E-7 5.59796E-7 Z " pathEditMode="relative" rAng="0" ptsTypes="fffffff">
                                      <p:cBhvr>
                                        <p:cTn id="194" dur="2000" fill="hold"/>
                                        <p:tgtEl>
                                          <p:spTgt spid="70"/>
                                        </p:tgtEl>
                                        <p:attrNameLst>
                                          <p:attrName>ppt_x</p:attrName>
                                          <p:attrName>ppt_y</p:attrName>
                                        </p:attrNameLst>
                                      </p:cBhvr>
                                      <p:rCtr x="-174" y="-532"/>
                                    </p:animMotion>
                                  </p:childTnLst>
                                </p:cTn>
                              </p:par>
                            </p:childTnLst>
                          </p:cTn>
                        </p:par>
                        <p:par>
                          <p:cTn id="195" fill="hold">
                            <p:stCondLst>
                              <p:cond delay="6500"/>
                            </p:stCondLst>
                            <p:childTnLst>
                              <p:par>
                                <p:cTn id="196" presetID="0" presetClass="path" presetSubtype="0" accel="50000" decel="50000" fill="hold" nodeType="afterEffect">
                                  <p:stCondLst>
                                    <p:cond delay="1000"/>
                                  </p:stCondLst>
                                  <p:childTnLst>
                                    <p:animMotion origin="layout" path="M 0 0 L 0.3566 -0.16551 " pathEditMode="relative" ptsTypes="AA">
                                      <p:cBhvr>
                                        <p:cTn id="197" dur="2000" fill="hold"/>
                                        <p:tgtEl>
                                          <p:spTgt spid="1026"/>
                                        </p:tgtEl>
                                        <p:attrNameLst>
                                          <p:attrName>ppt_x</p:attrName>
                                          <p:attrName>ppt_y</p:attrName>
                                        </p:attrNameLst>
                                      </p:cBhvr>
                                    </p:animMotion>
                                  </p:childTnLst>
                                </p:cTn>
                              </p:par>
                              <p:par>
                                <p:cTn id="198" presetID="0" presetClass="path" presetSubtype="0" accel="50000" decel="50000" fill="hold" nodeType="withEffect">
                                  <p:stCondLst>
                                    <p:cond delay="1000"/>
                                  </p:stCondLst>
                                  <p:childTnLst>
                                    <p:animMotion origin="layout" path="M 0 0 L 0.28507 -0.09121 " pathEditMode="relative" ptsTypes="AA">
                                      <p:cBhvr>
                                        <p:cTn id="199" dur="2000" fill="hold"/>
                                        <p:tgtEl>
                                          <p:spTgt spid="46"/>
                                        </p:tgtEl>
                                        <p:attrNameLst>
                                          <p:attrName>ppt_x</p:attrName>
                                          <p:attrName>ppt_y</p:attrName>
                                        </p:attrNameLst>
                                      </p:cBhvr>
                                    </p:animMotion>
                                  </p:childTnLst>
                                </p:cTn>
                              </p:par>
                              <p:par>
                                <p:cTn id="200" presetID="0" presetClass="path" presetSubtype="0" accel="50000" decel="50000" fill="hold" nodeType="withEffect">
                                  <p:stCondLst>
                                    <p:cond delay="1000"/>
                                  </p:stCondLst>
                                  <p:childTnLst>
                                    <p:animMotion origin="layout" path="M 0 0 L 0.40417 0.02662 " pathEditMode="relative" ptsTypes="AA">
                                      <p:cBhvr>
                                        <p:cTn id="201" dur="2000" fill="hold"/>
                                        <p:tgtEl>
                                          <p:spTgt spid="50"/>
                                        </p:tgtEl>
                                        <p:attrNameLst>
                                          <p:attrName>ppt_x</p:attrName>
                                          <p:attrName>ppt_y</p:attrName>
                                        </p:attrNameLst>
                                      </p:cBhvr>
                                    </p:animMotion>
                                  </p:childTnLst>
                                </p:cTn>
                              </p:par>
                              <p:par>
                                <p:cTn id="202" presetID="0" presetClass="path" presetSubtype="0" accel="50000" decel="50000" fill="hold" nodeType="withEffect">
                                  <p:stCondLst>
                                    <p:cond delay="1000"/>
                                  </p:stCondLst>
                                  <p:childTnLst>
                                    <p:animMotion origin="layout" path="M 0 0 L 0.28004 0.01458 " pathEditMode="relative" ptsTypes="AA">
                                      <p:cBhvr>
                                        <p:cTn id="203" dur="2000" fill="hold"/>
                                        <p:tgtEl>
                                          <p:spTgt spid="61"/>
                                        </p:tgtEl>
                                        <p:attrNameLst>
                                          <p:attrName>ppt_x</p:attrName>
                                          <p:attrName>ppt_y</p:attrName>
                                        </p:attrNameLst>
                                      </p:cBhvr>
                                    </p:animMotion>
                                  </p:childTnLst>
                                </p:cTn>
                              </p:par>
                              <p:par>
                                <p:cTn id="204" presetID="0" presetClass="path" presetSubtype="0" accel="50000" decel="50000" fill="hold" nodeType="withEffect">
                                  <p:stCondLst>
                                    <p:cond delay="1000"/>
                                  </p:stCondLst>
                                  <p:childTnLst>
                                    <p:animMotion origin="layout" path="M 0 0 L 0.38906 0.02662 " pathEditMode="relative" ptsTypes="AA">
                                      <p:cBhvr>
                                        <p:cTn id="205" dur="2000" fill="hold"/>
                                        <p:tgtEl>
                                          <p:spTgt spid="65"/>
                                        </p:tgtEl>
                                        <p:attrNameLst>
                                          <p:attrName>ppt_x</p:attrName>
                                          <p:attrName>ppt_y</p:attrName>
                                        </p:attrNameLst>
                                      </p:cBhvr>
                                    </p:animMotion>
                                  </p:childTnLst>
                                </p:cTn>
                              </p:par>
                              <p:par>
                                <p:cTn id="206" presetID="0" presetClass="path" presetSubtype="0" accel="50000" decel="50000" fill="hold" nodeType="withEffect">
                                  <p:stCondLst>
                                    <p:cond delay="1000"/>
                                  </p:stCondLst>
                                  <p:childTnLst>
                                    <p:animMotion origin="layout" path="M 1.66667E-6 2.59259E-6 L 0.09253 0.35972 " pathEditMode="relative" ptsTypes="AA">
                                      <p:cBhvr>
                                        <p:cTn id="207" dur="2000" fill="hold"/>
                                        <p:tgtEl>
                                          <p:spTgt spid="68"/>
                                        </p:tgtEl>
                                        <p:attrNameLst>
                                          <p:attrName>ppt_x</p:attrName>
                                          <p:attrName>ppt_y</p:attrName>
                                        </p:attrNameLst>
                                      </p:cBhvr>
                                    </p:animMotion>
                                  </p:childTnLst>
                                </p:cTn>
                              </p:par>
                              <p:par>
                                <p:cTn id="208" presetID="0" presetClass="path" presetSubtype="0" accel="50000" decel="50000" fill="hold" nodeType="withEffect">
                                  <p:stCondLst>
                                    <p:cond delay="1000"/>
                                  </p:stCondLst>
                                  <p:childTnLst>
                                    <p:animMotion origin="layout" path="M -3.61111E-6 2.59259E-6 L 0.1309 0.36296 " pathEditMode="relative" ptsTypes="AA">
                                      <p:cBhvr>
                                        <p:cTn id="209" dur="2000" fill="hold"/>
                                        <p:tgtEl>
                                          <p:spTgt spid="75"/>
                                        </p:tgtEl>
                                        <p:attrNameLst>
                                          <p:attrName>ppt_x</p:attrName>
                                          <p:attrName>ppt_y</p:attrName>
                                        </p:attrNameLst>
                                      </p:cBhvr>
                                    </p:animMotion>
                                  </p:childTnLst>
                                </p:cTn>
                              </p:par>
                              <p:par>
                                <p:cTn id="210" presetID="0" presetClass="path" presetSubtype="0" accel="50000" decel="50000" fill="hold" nodeType="withEffect">
                                  <p:stCondLst>
                                    <p:cond delay="1000"/>
                                  </p:stCondLst>
                                  <p:childTnLst>
                                    <p:animMotion origin="layout" path="M 2.77778E-6 1.85185E-6 L 0.19583 0.3074 " pathEditMode="relative" ptsTypes="AA">
                                      <p:cBhvr>
                                        <p:cTn id="211" dur="2000" fill="hold"/>
                                        <p:tgtEl>
                                          <p:spTgt spid="71"/>
                                        </p:tgtEl>
                                        <p:attrNameLst>
                                          <p:attrName>ppt_x</p:attrName>
                                          <p:attrName>ppt_y</p:attrName>
                                        </p:attrNameLst>
                                      </p:cBhvr>
                                    </p:animMotion>
                                  </p:childTnLst>
                                </p:cTn>
                              </p:par>
                              <p:par>
                                <p:cTn id="212" presetID="0" presetClass="path" presetSubtype="0" accel="50000" decel="50000" fill="hold" nodeType="withEffect">
                                  <p:stCondLst>
                                    <p:cond delay="1000"/>
                                  </p:stCondLst>
                                  <p:childTnLst>
                                    <p:animMotion origin="layout" path="M -8.33333E-7 -3.7037E-7 L 0.32413 0.29838 " pathEditMode="relative" ptsTypes="AA">
                                      <p:cBhvr>
                                        <p:cTn id="213" dur="2000" fill="hold"/>
                                        <p:tgtEl>
                                          <p:spTgt spid="73"/>
                                        </p:tgtEl>
                                        <p:attrNameLst>
                                          <p:attrName>ppt_x</p:attrName>
                                          <p:attrName>ppt_y</p:attrName>
                                        </p:attrNameLst>
                                      </p:cBhvr>
                                    </p:animMotion>
                                  </p:childTnLst>
                                </p:cTn>
                              </p:par>
                              <p:par>
                                <p:cTn id="214" presetID="0" presetClass="path" presetSubtype="0" accel="50000" decel="50000" fill="hold" nodeType="withEffect">
                                  <p:stCondLst>
                                    <p:cond delay="1000"/>
                                  </p:stCondLst>
                                  <p:childTnLst>
                                    <p:animMotion origin="layout" path="M 8.33333E-7 3.7037E-7 L 0.24253 0.35509 " pathEditMode="relative" ptsTypes="AA">
                                      <p:cBhvr>
                                        <p:cTn id="215" dur="2000" fill="hold"/>
                                        <p:tgtEl>
                                          <p:spTgt spid="72"/>
                                        </p:tgtEl>
                                        <p:attrNameLst>
                                          <p:attrName>ppt_x</p:attrName>
                                          <p:attrName>ppt_y</p:attrName>
                                        </p:attrNameLst>
                                      </p:cBhvr>
                                    </p:animMotion>
                                  </p:childTnLst>
                                </p:cTn>
                              </p:par>
                              <p:par>
                                <p:cTn id="216" presetID="0" presetClass="path" presetSubtype="0" accel="50000" decel="50000" fill="hold" nodeType="withEffect">
                                  <p:stCondLst>
                                    <p:cond delay="1000"/>
                                  </p:stCondLst>
                                  <p:childTnLst>
                                    <p:animMotion origin="layout" path="M -1.94444E-6 -1.11111E-6 L 0.18177 0.28287 " pathEditMode="relative" ptsTypes="AA">
                                      <p:cBhvr>
                                        <p:cTn id="217" dur="2000" fill="hold"/>
                                        <p:tgtEl>
                                          <p:spTgt spid="74"/>
                                        </p:tgtEl>
                                        <p:attrNameLst>
                                          <p:attrName>ppt_x</p:attrName>
                                          <p:attrName>ppt_y</p:attrName>
                                        </p:attrNameLst>
                                      </p:cBhvr>
                                    </p:animMotion>
                                  </p:childTnLst>
                                </p:cTn>
                              </p:par>
                            </p:childTnLst>
                          </p:cTn>
                        </p:par>
                        <p:par>
                          <p:cTn id="218" fill="hold">
                            <p:stCondLst>
                              <p:cond delay="9500"/>
                            </p:stCondLst>
                            <p:childTnLst>
                              <p:par>
                                <p:cTn id="219" presetID="10" presetClass="exit" presetSubtype="0" fill="hold" grpId="1" nodeType="afterEffect">
                                  <p:stCondLst>
                                    <p:cond delay="0"/>
                                  </p:stCondLst>
                                  <p:childTnLst>
                                    <p:animEffect transition="out" filter="fade">
                                      <p:cBhvr>
                                        <p:cTn id="220" dur="2000"/>
                                        <p:tgtEl>
                                          <p:spTgt spid="78"/>
                                        </p:tgtEl>
                                      </p:cBhvr>
                                    </p:animEffect>
                                    <p:set>
                                      <p:cBhvr>
                                        <p:cTn id="221" dur="1" fill="hold">
                                          <p:stCondLst>
                                            <p:cond delay="1999"/>
                                          </p:stCondLst>
                                        </p:cTn>
                                        <p:tgtEl>
                                          <p:spTgt spid="78"/>
                                        </p:tgtEl>
                                        <p:attrNameLst>
                                          <p:attrName>style.visibility</p:attrName>
                                        </p:attrNameLst>
                                      </p:cBhvr>
                                      <p:to>
                                        <p:strVal val="hidden"/>
                                      </p:to>
                                    </p:set>
                                  </p:childTnLst>
                                </p:cTn>
                              </p:par>
                              <p:par>
                                <p:cTn id="222" presetID="10" presetClass="exit" presetSubtype="0" fill="hold" grpId="1" nodeType="withEffect">
                                  <p:stCondLst>
                                    <p:cond delay="0"/>
                                  </p:stCondLst>
                                  <p:childTnLst>
                                    <p:animEffect transition="out" filter="fade">
                                      <p:cBhvr>
                                        <p:cTn id="223" dur="2000"/>
                                        <p:tgtEl>
                                          <p:spTgt spid="91"/>
                                        </p:tgtEl>
                                      </p:cBhvr>
                                    </p:animEffect>
                                    <p:set>
                                      <p:cBhvr>
                                        <p:cTn id="224" dur="1" fill="hold">
                                          <p:stCondLst>
                                            <p:cond delay="1999"/>
                                          </p:stCondLst>
                                        </p:cTn>
                                        <p:tgtEl>
                                          <p:spTgt spid="91"/>
                                        </p:tgtEl>
                                        <p:attrNameLst>
                                          <p:attrName>style.visibility</p:attrName>
                                        </p:attrNameLst>
                                      </p:cBhvr>
                                      <p:to>
                                        <p:strVal val="hidden"/>
                                      </p:to>
                                    </p:set>
                                  </p:childTnLst>
                                </p:cTn>
                              </p:par>
                              <p:par>
                                <p:cTn id="225" presetID="10" presetClass="exit" presetSubtype="0" fill="hold" grpId="1" nodeType="withEffect">
                                  <p:stCondLst>
                                    <p:cond delay="0"/>
                                  </p:stCondLst>
                                  <p:childTnLst>
                                    <p:animEffect transition="out" filter="fade">
                                      <p:cBhvr>
                                        <p:cTn id="226" dur="2000"/>
                                        <p:tgtEl>
                                          <p:spTgt spid="42"/>
                                        </p:tgtEl>
                                      </p:cBhvr>
                                    </p:animEffect>
                                    <p:set>
                                      <p:cBhvr>
                                        <p:cTn id="227" dur="1" fill="hold">
                                          <p:stCondLst>
                                            <p:cond delay="1999"/>
                                          </p:stCondLst>
                                        </p:cTn>
                                        <p:tgtEl>
                                          <p:spTgt spid="42"/>
                                        </p:tgtEl>
                                        <p:attrNameLst>
                                          <p:attrName>style.visibility</p:attrName>
                                        </p:attrNameLst>
                                      </p:cBhvr>
                                      <p:to>
                                        <p:strVal val="hidden"/>
                                      </p:to>
                                    </p:set>
                                  </p:childTnLst>
                                </p:cTn>
                              </p:par>
                              <p:par>
                                <p:cTn id="228" presetID="10" presetClass="exit" presetSubtype="0" fill="hold" grpId="1" nodeType="withEffect">
                                  <p:stCondLst>
                                    <p:cond delay="0"/>
                                  </p:stCondLst>
                                  <p:childTnLst>
                                    <p:animEffect transition="out" filter="fade">
                                      <p:cBhvr>
                                        <p:cTn id="229" dur="2000"/>
                                        <p:tgtEl>
                                          <p:spTgt spid="89"/>
                                        </p:tgtEl>
                                      </p:cBhvr>
                                    </p:animEffect>
                                    <p:set>
                                      <p:cBhvr>
                                        <p:cTn id="230" dur="1" fill="hold">
                                          <p:stCondLst>
                                            <p:cond delay="1999"/>
                                          </p:stCondLst>
                                        </p:cTn>
                                        <p:tgtEl>
                                          <p:spTgt spid="89"/>
                                        </p:tgtEl>
                                        <p:attrNameLst>
                                          <p:attrName>style.visibility</p:attrName>
                                        </p:attrNameLst>
                                      </p:cBhvr>
                                      <p:to>
                                        <p:strVal val="hidden"/>
                                      </p:to>
                                    </p:set>
                                  </p:childTnLst>
                                </p:cTn>
                              </p:par>
                              <p:par>
                                <p:cTn id="231" presetID="10" presetClass="exit" presetSubtype="0" fill="hold" grpId="1" nodeType="withEffect">
                                  <p:stCondLst>
                                    <p:cond delay="0"/>
                                  </p:stCondLst>
                                  <p:childTnLst>
                                    <p:animEffect transition="out" filter="fade">
                                      <p:cBhvr>
                                        <p:cTn id="232" dur="2000"/>
                                        <p:tgtEl>
                                          <p:spTgt spid="41"/>
                                        </p:tgtEl>
                                      </p:cBhvr>
                                    </p:animEffect>
                                    <p:set>
                                      <p:cBhvr>
                                        <p:cTn id="233" dur="1" fill="hold">
                                          <p:stCondLst>
                                            <p:cond delay="1999"/>
                                          </p:stCondLst>
                                        </p:cTn>
                                        <p:tgtEl>
                                          <p:spTgt spid="41"/>
                                        </p:tgtEl>
                                        <p:attrNameLst>
                                          <p:attrName>style.visibility</p:attrName>
                                        </p:attrNameLst>
                                      </p:cBhvr>
                                      <p:to>
                                        <p:strVal val="hidden"/>
                                      </p:to>
                                    </p:set>
                                  </p:childTnLst>
                                </p:cTn>
                              </p:par>
                              <p:par>
                                <p:cTn id="234" presetID="3" presetClass="emph" presetSubtype="2" fill="hold" grpId="1" nodeType="withEffect">
                                  <p:stCondLst>
                                    <p:cond delay="0"/>
                                  </p:stCondLst>
                                  <p:childTnLst>
                                    <p:animClr clrSpc="rgb" dir="cw">
                                      <p:cBhvr override="childStyle">
                                        <p:cTn id="235" dur="2000" fill="hold"/>
                                        <p:tgtEl>
                                          <p:spTgt spid="3078"/>
                                        </p:tgtEl>
                                        <p:attrNameLst>
                                          <p:attrName>style.color</p:attrName>
                                        </p:attrNameLst>
                                      </p:cBhvr>
                                      <p:to>
                                        <a:schemeClr val="tx1"/>
                                      </p:to>
                                    </p:animClr>
                                  </p:childTnLst>
                                </p:cTn>
                              </p:par>
                              <p:par>
                                <p:cTn id="236" presetID="3" presetClass="emph" presetSubtype="2" fill="hold" grpId="1" nodeType="withEffect">
                                  <p:stCondLst>
                                    <p:cond delay="0"/>
                                  </p:stCondLst>
                                  <p:childTnLst>
                                    <p:animClr clrSpc="rgb" dir="cw">
                                      <p:cBhvr override="childStyle">
                                        <p:cTn id="237" dur="2000" fill="hold"/>
                                        <p:tgtEl>
                                          <p:spTgt spid="3079"/>
                                        </p:tgtEl>
                                        <p:attrNameLst>
                                          <p:attrName>style.color</p:attrName>
                                        </p:attrNameLst>
                                      </p:cBhvr>
                                      <p:to>
                                        <a:schemeClr val="tx1"/>
                                      </p:to>
                                    </p:animClr>
                                  </p:childTnLst>
                                </p:cTn>
                              </p:par>
                              <p:par>
                                <p:cTn id="238" presetID="6" presetClass="emph" presetSubtype="0" fill="hold" grpId="1" nodeType="withEffect">
                                  <p:stCondLst>
                                    <p:cond delay="0"/>
                                  </p:stCondLst>
                                  <p:childTnLst>
                                    <p:animScale>
                                      <p:cBhvr>
                                        <p:cTn id="239" dur="2000" fill="hold"/>
                                        <p:tgtEl>
                                          <p:spTgt spid="3080"/>
                                        </p:tgtEl>
                                      </p:cBhvr>
                                      <p:by x="41600" y="41600"/>
                                    </p:animScale>
                                  </p:childTnLst>
                                </p:cTn>
                              </p:par>
                              <p:par>
                                <p:cTn id="240" presetID="7" presetClass="emph" presetSubtype="2" fill="hold" nodeType="withEffect">
                                  <p:stCondLst>
                                    <p:cond delay="0"/>
                                  </p:stCondLst>
                                  <p:childTnLst>
                                    <p:animClr clrSpc="rgb" dir="cw">
                                      <p:cBhvr>
                                        <p:cTn id="241" dur="2000" fill="hold"/>
                                        <p:tgtEl>
                                          <p:spTgt spid="3080"/>
                                        </p:tgtEl>
                                        <p:attrNameLst>
                                          <p:attrName>stroke.color</p:attrName>
                                        </p:attrNameLst>
                                      </p:cBhvr>
                                      <p:to>
                                        <a:schemeClr val="tx1"/>
                                      </p:to>
                                    </p:animClr>
                                    <p:set>
                                      <p:cBhvr>
                                        <p:cTn id="242" dur="2000" fill="hold"/>
                                        <p:tgtEl>
                                          <p:spTgt spid="3080"/>
                                        </p:tgtEl>
                                        <p:attrNameLst>
                                          <p:attrName>stroke.on</p:attrName>
                                        </p:attrNameLst>
                                      </p:cBhvr>
                                      <p:to>
                                        <p:strVal val="true"/>
                                      </p:to>
                                    </p:set>
                                  </p:childTnLst>
                                </p:cTn>
                              </p:par>
                              <p:par>
                                <p:cTn id="243" presetID="0" presetClass="path" presetSubtype="0" fill="hold" grpId="2" nodeType="withEffect">
                                  <p:stCondLst>
                                    <p:cond delay="0"/>
                                  </p:stCondLst>
                                  <p:childTnLst>
                                    <p:animMotion origin="layout" path="M 2.22222E-6 0.09977 L 2.22222E-6 -0.00023 " pathEditMode="relative" rAng="0" ptsTypes="AA">
                                      <p:cBhvr>
                                        <p:cTn id="244" dur="2000" fill="hold"/>
                                        <p:tgtEl>
                                          <p:spTgt spid="3081">
                                            <p:txEl>
                                              <p:pRg st="0" end="0"/>
                                            </p:txEl>
                                          </p:spTgt>
                                        </p:tgtEl>
                                        <p:attrNameLst>
                                          <p:attrName>ppt_x</p:attrName>
                                          <p:attrName>ppt_y</p:attrName>
                                        </p:attrNameLst>
                                      </p:cBhvr>
                                      <p:rCtr x="0" y="-5000"/>
                                    </p:animMotion>
                                  </p:childTnLst>
                                </p:cTn>
                              </p:par>
                              <p:par>
                                <p:cTn id="245" presetID="6" presetClass="emph" presetSubtype="0" fill="hold" grpId="3" nodeType="withEffect">
                                  <p:stCondLst>
                                    <p:cond delay="0"/>
                                  </p:stCondLst>
                                  <p:childTnLst>
                                    <p:animScale>
                                      <p:cBhvr>
                                        <p:cTn id="246" dur="2000" fill="hold"/>
                                        <p:tgtEl>
                                          <p:spTgt spid="3081">
                                            <p:txEl>
                                              <p:pRg st="0" end="0"/>
                                            </p:txEl>
                                          </p:spTgt>
                                        </p:tgtEl>
                                      </p:cBhvr>
                                      <p:by x="50000" y="50000"/>
                                    </p:animScale>
                                  </p:childTnLst>
                                </p:cTn>
                              </p:par>
                              <p:par>
                                <p:cTn id="247" presetID="3" presetClass="emph" presetSubtype="2" fill="hold" grpId="4" nodeType="withEffect">
                                  <p:stCondLst>
                                    <p:cond delay="0"/>
                                  </p:stCondLst>
                                  <p:childTnLst>
                                    <p:animClr clrSpc="rgb" dir="cw">
                                      <p:cBhvr override="childStyle">
                                        <p:cTn id="248" dur="2000" fill="hold"/>
                                        <p:tgtEl>
                                          <p:spTgt spid="3081">
                                            <p:txEl>
                                              <p:pRg st="0" end="0"/>
                                            </p:txEl>
                                          </p:spTgt>
                                        </p:tgtEl>
                                        <p:attrNameLst>
                                          <p:attrName>style.color</p:attrName>
                                        </p:attrNameLst>
                                      </p:cBhvr>
                                      <p:to>
                                        <a:schemeClr val="tx1"/>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9" grpId="1" animBg="1"/>
      <p:bldP spid="41" grpId="0" animBg="1"/>
      <p:bldP spid="41" grpId="1" animBg="1"/>
      <p:bldP spid="42" grpId="0" animBg="1"/>
      <p:bldP spid="42" grpId="1" animBg="1"/>
      <p:bldP spid="91" grpId="0" animBg="1"/>
      <p:bldP spid="91" grpId="1" animBg="1"/>
      <p:bldP spid="78" grpId="0" animBg="1"/>
      <p:bldP spid="78" grpId="1" animBg="1"/>
      <p:bldP spid="3078" grpId="0"/>
      <p:bldP spid="3078" grpId="1"/>
      <p:bldP spid="3079" grpId="0"/>
      <p:bldP spid="3079" grpId="1"/>
      <p:bldP spid="3080" grpId="0" animBg="1"/>
      <p:bldP spid="3080" grpId="1" animBg="1"/>
      <p:bldP spid="3081" grpId="0" build="allAtOnce"/>
      <p:bldP spid="3081" grpId="1" build="allAtOnce"/>
      <p:bldP spid="3081" grpId="2" build="allAtOnce"/>
      <p:bldP spid="3081" grpId="3" build="allAtOnce"/>
      <p:bldP spid="3081" grpId="4"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152"/>
            <a:ext cx="7772400" cy="367005"/>
          </a:xfrm>
        </p:spPr>
        <p:txBody>
          <a:bodyPr>
            <a:normAutofit fontScale="90000"/>
          </a:bodyPr>
          <a:lstStyle/>
          <a:p>
            <a:r>
              <a:rPr lang="en-US" sz="1100" b="1" dirty="0"/>
              <a:t>Process Tool for Molecular Models</a:t>
            </a:r>
            <a:br>
              <a:rPr lang="en-US" sz="1100" b="1" dirty="0"/>
            </a:br>
            <a:r>
              <a:rPr lang="en-US" sz="800" dirty="0"/>
              <a:t>Start by making the molecules and </a:t>
            </a:r>
            <a:r>
              <a:rPr lang="en-US" sz="800"/>
              <a:t>energy units </a:t>
            </a:r>
            <a:r>
              <a:rPr lang="en-US" sz="800" dirty="0"/>
              <a:t>of the reactants and putting them on the reactants side, then rearrange the atoms and energy units to show the products.</a:t>
            </a:r>
            <a:endParaRPr lang="en-US" sz="1100" b="1" dirty="0"/>
          </a:p>
        </p:txBody>
      </p:sp>
      <p:sp>
        <p:nvSpPr>
          <p:cNvPr id="3" name="Subtitle 2"/>
          <p:cNvSpPr>
            <a:spLocks noGrp="1"/>
          </p:cNvSpPr>
          <p:nvPr>
            <p:ph type="subTitle" idx="1"/>
          </p:nvPr>
        </p:nvSpPr>
        <p:spPr>
          <a:xfrm>
            <a:off x="1371601" y="6326843"/>
            <a:ext cx="6400800" cy="404840"/>
          </a:xfrm>
        </p:spPr>
        <p:txBody>
          <a:bodyPr>
            <a:normAutofit/>
          </a:bodyPr>
          <a:lstStyle/>
          <a:p>
            <a:r>
              <a:rPr lang="en-US" sz="800" dirty="0">
                <a:solidFill>
                  <a:schemeClr val="tx1"/>
                </a:solidFill>
              </a:rPr>
              <a:t>Remember: </a:t>
            </a:r>
            <a:r>
              <a:rPr lang="en-US" sz="800" b="1" dirty="0">
                <a:solidFill>
                  <a:schemeClr val="tx1"/>
                </a:solidFill>
              </a:rPr>
              <a:t>Atoms last foreve</a:t>
            </a:r>
            <a:r>
              <a:rPr lang="en-US" sz="800" dirty="0">
                <a:solidFill>
                  <a:schemeClr val="tx1"/>
                </a:solidFill>
              </a:rPr>
              <a:t>r (so you can rearrange atoms into new molecules, but can’t add or subtract atoms)</a:t>
            </a:r>
          </a:p>
          <a:p>
            <a:r>
              <a:rPr lang="en-US" sz="800" b="1" dirty="0">
                <a:solidFill>
                  <a:schemeClr val="tx1"/>
                </a:solidFill>
              </a:rPr>
              <a:t>Energy lasts forever </a:t>
            </a:r>
            <a:r>
              <a:rPr lang="en-US" sz="800" dirty="0">
                <a:solidFill>
                  <a:schemeClr val="tx1"/>
                </a:solidFill>
              </a:rPr>
              <a:t>(so you can change forms of energy, but energy units can’t appear or go away)</a:t>
            </a:r>
            <a:endParaRPr lang="en-US" sz="800" b="1" dirty="0">
              <a:solidFill>
                <a:schemeClr val="tx1"/>
              </a:solidFill>
            </a:endParaRPr>
          </a:p>
        </p:txBody>
      </p:sp>
      <p:sp>
        <p:nvSpPr>
          <p:cNvPr id="4" name="Rounded Rectangle 3"/>
          <p:cNvSpPr/>
          <p:nvPr/>
        </p:nvSpPr>
        <p:spPr>
          <a:xfrm>
            <a:off x="287059" y="488157"/>
            <a:ext cx="4124069" cy="5838686"/>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5" name="Rounded Rectangle 4"/>
          <p:cNvSpPr/>
          <p:nvPr/>
        </p:nvSpPr>
        <p:spPr>
          <a:xfrm>
            <a:off x="4736461" y="488157"/>
            <a:ext cx="4124069" cy="5838686"/>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6" name="TextBox 5"/>
          <p:cNvSpPr txBox="1"/>
          <p:nvPr/>
        </p:nvSpPr>
        <p:spPr>
          <a:xfrm>
            <a:off x="1999839" y="6016539"/>
            <a:ext cx="687950" cy="231925"/>
          </a:xfrm>
          <a:prstGeom prst="rect">
            <a:avLst/>
          </a:prstGeom>
          <a:noFill/>
        </p:spPr>
        <p:txBody>
          <a:bodyPr wrap="none" lIns="62042" tIns="31021" rIns="62042" bIns="31021" rtlCol="0">
            <a:spAutoFit/>
          </a:bodyPr>
          <a:lstStyle/>
          <a:p>
            <a:r>
              <a:rPr lang="en-US" sz="1100" dirty="0"/>
              <a:t>Reactants</a:t>
            </a:r>
          </a:p>
        </p:txBody>
      </p:sp>
      <p:sp>
        <p:nvSpPr>
          <p:cNvPr id="7" name="TextBox 6"/>
          <p:cNvSpPr txBox="1"/>
          <p:nvPr/>
        </p:nvSpPr>
        <p:spPr>
          <a:xfrm>
            <a:off x="6535359" y="6016539"/>
            <a:ext cx="628639" cy="231925"/>
          </a:xfrm>
          <a:prstGeom prst="rect">
            <a:avLst/>
          </a:prstGeom>
          <a:noFill/>
        </p:spPr>
        <p:txBody>
          <a:bodyPr wrap="none" lIns="62042" tIns="31021" rIns="62042" bIns="31021" rtlCol="0">
            <a:spAutoFit/>
          </a:bodyPr>
          <a:lstStyle/>
          <a:p>
            <a:r>
              <a:rPr lang="en-US" sz="1100" dirty="0"/>
              <a:t>Products</a:t>
            </a:r>
          </a:p>
        </p:txBody>
      </p:sp>
      <p:sp>
        <p:nvSpPr>
          <p:cNvPr id="8" name="AutoShape 2"/>
          <p:cNvSpPr>
            <a:spLocks noChangeArrowheads="1"/>
          </p:cNvSpPr>
          <p:nvPr/>
        </p:nvSpPr>
        <p:spPr bwMode="auto">
          <a:xfrm>
            <a:off x="4044782" y="2369700"/>
            <a:ext cx="1140453" cy="1688702"/>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9" name="TextBox 8"/>
          <p:cNvSpPr txBox="1"/>
          <p:nvPr/>
        </p:nvSpPr>
        <p:spPr>
          <a:xfrm>
            <a:off x="4038600" y="3200400"/>
            <a:ext cx="1090304" cy="231925"/>
          </a:xfrm>
          <a:prstGeom prst="rect">
            <a:avLst/>
          </a:prstGeom>
          <a:noFill/>
        </p:spPr>
        <p:txBody>
          <a:bodyPr wrap="none" lIns="62042" tIns="31021" rIns="62042" bIns="31021" rtlCol="0">
            <a:spAutoFit/>
          </a:bodyPr>
          <a:lstStyle/>
          <a:p>
            <a:r>
              <a:rPr lang="en-US" sz="1100" dirty="0"/>
              <a:t>Chemical change</a:t>
            </a:r>
          </a:p>
        </p:txBody>
      </p:sp>
    </p:spTree>
    <p:extLst>
      <p:ext uri="{BB962C8B-B14F-4D97-AF65-F5344CB8AC3E}">
        <p14:creationId xmlns:p14="http://schemas.microsoft.com/office/powerpoint/2010/main" val="24072940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3A1C050-F6FE-0E43-A9D0-F8EEADE3D1E4}" type="slidenum">
              <a:rPr lang="en-US" smtClean="0"/>
              <a:pPr/>
              <a:t>14</a:t>
            </a:fld>
            <a:endParaRPr lang="en-US"/>
          </a:p>
        </p:txBody>
      </p:sp>
      <p:sp>
        <p:nvSpPr>
          <p:cNvPr id="5" name="Rounded Rectangle 4"/>
          <p:cNvSpPr/>
          <p:nvPr/>
        </p:nvSpPr>
        <p:spPr>
          <a:xfrm>
            <a:off x="4750633" y="1310125"/>
            <a:ext cx="3569452" cy="4296647"/>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6" name="Title 1"/>
          <p:cNvSpPr txBox="1">
            <a:spLocks/>
          </p:cNvSpPr>
          <p:nvPr/>
        </p:nvSpPr>
        <p:spPr>
          <a:xfrm>
            <a:off x="685800" y="562428"/>
            <a:ext cx="7772400" cy="63864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t>Matter and energy changes of combustion</a:t>
            </a:r>
          </a:p>
          <a:p>
            <a:r>
              <a:rPr lang="en-US" sz="2800" b="1" dirty="0" smtClean="0"/>
              <a:t>Combustion of ethanol</a:t>
            </a:r>
            <a:r>
              <a:rPr lang="en-US" sz="1600" dirty="0" smtClean="0"/>
              <a:t>.</a:t>
            </a:r>
            <a:endParaRPr lang="en-US" sz="1600" b="1" dirty="0"/>
          </a:p>
        </p:txBody>
      </p:sp>
      <p:sp>
        <p:nvSpPr>
          <p:cNvPr id="7" name="Subtitle 2"/>
          <p:cNvSpPr txBox="1">
            <a:spLocks/>
          </p:cNvSpPr>
          <p:nvPr/>
        </p:nvSpPr>
        <p:spPr>
          <a:xfrm>
            <a:off x="457200" y="5613136"/>
            <a:ext cx="8229600" cy="67750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Remember: </a:t>
            </a:r>
            <a:r>
              <a:rPr lang="en-US" sz="1600" b="1" dirty="0" smtClean="0"/>
              <a:t>Atoms last foreve</a:t>
            </a:r>
            <a:r>
              <a:rPr lang="en-US" sz="1600" dirty="0" smtClean="0"/>
              <a:t>r (so you can rearrange atoms into new molecules, but can’t add or subtract atoms). </a:t>
            </a:r>
            <a:r>
              <a:rPr lang="en-US" sz="1600" b="1" dirty="0" smtClean="0"/>
              <a:t>Energy lasts forever </a:t>
            </a:r>
            <a:r>
              <a:rPr lang="en-US" sz="1600" dirty="0" smtClean="0"/>
              <a:t>(so you can change forms of energy, but energy units can’t appear or go away)</a:t>
            </a:r>
            <a:endParaRPr lang="en-US" sz="1600" b="1" dirty="0"/>
          </a:p>
        </p:txBody>
      </p:sp>
      <p:sp>
        <p:nvSpPr>
          <p:cNvPr id="8" name="Rounded Rectangle 7"/>
          <p:cNvSpPr/>
          <p:nvPr/>
        </p:nvSpPr>
        <p:spPr>
          <a:xfrm>
            <a:off x="841676" y="1310126"/>
            <a:ext cx="3569452" cy="4296646"/>
          </a:xfrm>
          <a:prstGeom prst="roundRect">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62042" tIns="31021" rIns="62042" bIns="31021" rtlCol="0" anchor="ctr"/>
          <a:lstStyle/>
          <a:p>
            <a:pPr algn="ctr"/>
            <a:endParaRPr lang="en-US"/>
          </a:p>
        </p:txBody>
      </p:sp>
      <p:sp>
        <p:nvSpPr>
          <p:cNvPr id="9" name="TextBox 8"/>
          <p:cNvSpPr txBox="1"/>
          <p:nvPr/>
        </p:nvSpPr>
        <p:spPr>
          <a:xfrm>
            <a:off x="2037751" y="5312069"/>
            <a:ext cx="947636" cy="308869"/>
          </a:xfrm>
          <a:prstGeom prst="rect">
            <a:avLst/>
          </a:prstGeom>
          <a:noFill/>
        </p:spPr>
        <p:txBody>
          <a:bodyPr wrap="none" lIns="62042" tIns="31021" rIns="62042" bIns="31021" rtlCol="0">
            <a:spAutoFit/>
          </a:bodyPr>
          <a:lstStyle/>
          <a:p>
            <a:r>
              <a:rPr lang="en-US" sz="1600" dirty="0"/>
              <a:t>Reactants</a:t>
            </a:r>
          </a:p>
        </p:txBody>
      </p:sp>
      <p:sp>
        <p:nvSpPr>
          <p:cNvPr id="10" name="TextBox 9"/>
          <p:cNvSpPr txBox="1"/>
          <p:nvPr/>
        </p:nvSpPr>
        <p:spPr>
          <a:xfrm>
            <a:off x="6343501" y="5291486"/>
            <a:ext cx="862377" cy="308869"/>
          </a:xfrm>
          <a:prstGeom prst="rect">
            <a:avLst/>
          </a:prstGeom>
          <a:noFill/>
        </p:spPr>
        <p:txBody>
          <a:bodyPr wrap="none" lIns="62042" tIns="31021" rIns="62042" bIns="31021" rtlCol="0">
            <a:spAutoFit/>
          </a:bodyPr>
          <a:lstStyle/>
          <a:p>
            <a:r>
              <a:rPr lang="en-US" sz="1600" dirty="0"/>
              <a:t>Products</a:t>
            </a:r>
          </a:p>
        </p:txBody>
      </p:sp>
      <p:sp>
        <p:nvSpPr>
          <p:cNvPr id="11" name="AutoShape 2"/>
          <p:cNvSpPr>
            <a:spLocks noChangeArrowheads="1"/>
          </p:cNvSpPr>
          <p:nvPr/>
        </p:nvSpPr>
        <p:spPr bwMode="auto">
          <a:xfrm>
            <a:off x="4044782" y="2162948"/>
            <a:ext cx="1140453" cy="1688702"/>
          </a:xfrm>
          <a:prstGeom prst="rightArrow">
            <a:avLst>
              <a:gd name="adj1" fmla="val 65892"/>
              <a:gd name="adj2" fmla="val 38321"/>
            </a:avLst>
          </a:prstGeom>
          <a:solidFill>
            <a:schemeClr val="bg1"/>
          </a:solidFill>
          <a:ln w="76200">
            <a:solidFill>
              <a:schemeClr val="tx1"/>
            </a:solidFill>
            <a:round/>
            <a:headEnd/>
            <a:tailEnd/>
          </a:ln>
        </p:spPr>
        <p:txBody>
          <a:bodyPr lIns="62042" tIns="31021" rIns="62042" bIns="31021">
            <a:prstTxWarp prst="textNoShape">
              <a:avLst/>
            </a:prstTxWarp>
          </a:bodyPr>
          <a:lstStyle/>
          <a:p>
            <a:endParaRPr lang="en-US">
              <a:solidFill>
                <a:srgbClr val="000000"/>
              </a:solidFill>
            </a:endParaRPr>
          </a:p>
        </p:txBody>
      </p:sp>
      <p:sp>
        <p:nvSpPr>
          <p:cNvPr id="12" name="TextBox 11"/>
          <p:cNvSpPr txBox="1"/>
          <p:nvPr/>
        </p:nvSpPr>
        <p:spPr>
          <a:xfrm>
            <a:off x="3964704" y="2736834"/>
            <a:ext cx="1160057" cy="616646"/>
          </a:xfrm>
          <a:prstGeom prst="rect">
            <a:avLst/>
          </a:prstGeom>
          <a:noFill/>
        </p:spPr>
        <p:txBody>
          <a:bodyPr wrap="square" lIns="62042" tIns="31021" rIns="62042" bIns="31021" rtlCol="0">
            <a:spAutoFit/>
          </a:bodyPr>
          <a:lstStyle/>
          <a:p>
            <a:pPr algn="ctr"/>
            <a:r>
              <a:rPr lang="en-US" dirty="0"/>
              <a:t>Chemical change</a:t>
            </a:r>
          </a:p>
        </p:txBody>
      </p:sp>
      <p:pic>
        <p:nvPicPr>
          <p:cNvPr id="14" name="Picture 11" descr="oxygen2.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6360" y="3922713"/>
            <a:ext cx="2535238" cy="808037"/>
          </a:xfrm>
          <a:prstGeom prst="rect">
            <a:avLst/>
          </a:prstGeom>
          <a:noFill/>
          <a:ln w="9525">
            <a:noFill/>
            <a:miter lim="800000"/>
            <a:headEnd/>
            <a:tailEnd/>
          </a:ln>
        </p:spPr>
      </p:pic>
      <p:sp>
        <p:nvSpPr>
          <p:cNvPr id="15" name="TextBox 12"/>
          <p:cNvSpPr txBox="1">
            <a:spLocks noChangeArrowheads="1"/>
          </p:cNvSpPr>
          <p:nvPr/>
        </p:nvSpPr>
        <p:spPr bwMode="auto">
          <a:xfrm>
            <a:off x="1523248" y="3276600"/>
            <a:ext cx="1828800" cy="646113"/>
          </a:xfrm>
          <a:prstGeom prst="rect">
            <a:avLst/>
          </a:prstGeom>
          <a:noFill/>
          <a:ln w="9525">
            <a:noFill/>
            <a:miter lim="800000"/>
            <a:headEnd/>
            <a:tailEnd/>
          </a:ln>
        </p:spPr>
        <p:txBody>
          <a:bodyPr>
            <a:prstTxWarp prst="textNoShape">
              <a:avLst/>
            </a:prstTxWarp>
            <a:spAutoFit/>
          </a:bodyPr>
          <a:lstStyle/>
          <a:p>
            <a:pPr algn="ctr"/>
            <a:r>
              <a:rPr lang="en-US" b="1" dirty="0">
                <a:latin typeface="Calibri" charset="0"/>
              </a:rPr>
              <a:t>Ethanol with </a:t>
            </a:r>
            <a:r>
              <a:rPr lang="en-US" b="1" dirty="0">
                <a:solidFill>
                  <a:srgbClr val="FF0000"/>
                </a:solidFill>
                <a:latin typeface="Calibri" charset="0"/>
              </a:rPr>
              <a:t>chemical energy </a:t>
            </a:r>
          </a:p>
        </p:txBody>
      </p:sp>
      <p:sp>
        <p:nvSpPr>
          <p:cNvPr id="16" name="TextBox 13"/>
          <p:cNvSpPr txBox="1">
            <a:spLocks noChangeArrowheads="1"/>
          </p:cNvSpPr>
          <p:nvPr/>
        </p:nvSpPr>
        <p:spPr bwMode="auto">
          <a:xfrm>
            <a:off x="1657068" y="4772538"/>
            <a:ext cx="1371600" cy="369888"/>
          </a:xfrm>
          <a:prstGeom prst="rect">
            <a:avLst/>
          </a:prstGeom>
          <a:noFill/>
          <a:ln w="9525">
            <a:noFill/>
            <a:miter lim="800000"/>
            <a:headEnd/>
            <a:tailEnd/>
          </a:ln>
        </p:spPr>
        <p:txBody>
          <a:bodyPr>
            <a:prstTxWarp prst="textNoShape">
              <a:avLst/>
            </a:prstTxWarp>
            <a:spAutoFit/>
          </a:bodyPr>
          <a:lstStyle/>
          <a:p>
            <a:pPr algn="ctr"/>
            <a:r>
              <a:rPr lang="en-US" b="1" dirty="0">
                <a:latin typeface="Calibri" charset="0"/>
              </a:rPr>
              <a:t>Oxygen</a:t>
            </a:r>
            <a:endParaRPr lang="en-US" b="1" dirty="0">
              <a:solidFill>
                <a:srgbClr val="FF0000"/>
              </a:solidFill>
              <a:latin typeface="Calibri" charset="0"/>
            </a:endParaRPr>
          </a:p>
        </p:txBody>
      </p:sp>
      <p:pic>
        <p:nvPicPr>
          <p:cNvPr id="17" name="Picture 2" descr="2013-02-15 12.51.33.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06085" y="1554635"/>
            <a:ext cx="2295953" cy="1721965"/>
          </a:xfrm>
          <a:prstGeom prst="rect">
            <a:avLst/>
          </a:prstGeom>
          <a:noFill/>
          <a:ln w="9525">
            <a:noFill/>
            <a:miter lim="800000"/>
            <a:headEnd/>
            <a:tailEnd/>
          </a:ln>
        </p:spPr>
      </p:pic>
      <p:pic>
        <p:nvPicPr>
          <p:cNvPr id="18" name="Picture 10" descr="water molecules2.gif"/>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28408" y="1415480"/>
            <a:ext cx="1186560" cy="1469008"/>
          </a:xfrm>
          <a:prstGeom prst="rect">
            <a:avLst/>
          </a:prstGeom>
          <a:noFill/>
          <a:ln w="9525">
            <a:noFill/>
            <a:miter lim="800000"/>
            <a:headEnd/>
            <a:tailEnd/>
          </a:ln>
        </p:spPr>
      </p:pic>
      <p:pic>
        <p:nvPicPr>
          <p:cNvPr id="19" name="Picture 11" descr="CO2 molecules2.gif"/>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71080" y="2960320"/>
            <a:ext cx="1374775" cy="1152525"/>
          </a:xfrm>
          <a:prstGeom prst="rect">
            <a:avLst/>
          </a:prstGeom>
          <a:noFill/>
          <a:ln w="9525">
            <a:noFill/>
            <a:miter lim="800000"/>
            <a:headEnd/>
            <a:tailEnd/>
          </a:ln>
        </p:spPr>
      </p:pic>
      <p:sp>
        <p:nvSpPr>
          <p:cNvPr id="20" name="TextBox 14"/>
          <p:cNvSpPr txBox="1">
            <a:spLocks noChangeArrowheads="1"/>
          </p:cNvSpPr>
          <p:nvPr/>
        </p:nvSpPr>
        <p:spPr bwMode="auto">
          <a:xfrm>
            <a:off x="5647232" y="5027005"/>
            <a:ext cx="685800" cy="381000"/>
          </a:xfrm>
          <a:prstGeom prst="rect">
            <a:avLst/>
          </a:prstGeom>
          <a:noFill/>
          <a:ln w="9525">
            <a:noFill/>
            <a:miter lim="800000"/>
            <a:headEnd/>
            <a:tailEnd/>
          </a:ln>
        </p:spPr>
        <p:txBody>
          <a:bodyPr>
            <a:prstTxWarp prst="textNoShape">
              <a:avLst/>
            </a:prstTxWarp>
            <a:spAutoFit/>
          </a:bodyPr>
          <a:lstStyle/>
          <a:p>
            <a:r>
              <a:rPr lang="en-US" b="1" dirty="0">
                <a:solidFill>
                  <a:srgbClr val="FF0000"/>
                </a:solidFill>
                <a:latin typeface="Calibri" charset="0"/>
              </a:rPr>
              <a:t>Heat</a:t>
            </a:r>
          </a:p>
        </p:txBody>
      </p:sp>
      <p:sp>
        <p:nvSpPr>
          <p:cNvPr id="21" name="TextBox 15"/>
          <p:cNvSpPr txBox="1">
            <a:spLocks noChangeArrowheads="1"/>
          </p:cNvSpPr>
          <p:nvPr/>
        </p:nvSpPr>
        <p:spPr bwMode="auto">
          <a:xfrm>
            <a:off x="7281728" y="5034588"/>
            <a:ext cx="685800" cy="381000"/>
          </a:xfrm>
          <a:prstGeom prst="rect">
            <a:avLst/>
          </a:prstGeom>
          <a:noFill/>
          <a:ln w="9525">
            <a:noFill/>
            <a:miter lim="800000"/>
            <a:headEnd/>
            <a:tailEnd/>
          </a:ln>
        </p:spPr>
        <p:txBody>
          <a:bodyPr>
            <a:prstTxWarp prst="textNoShape">
              <a:avLst/>
            </a:prstTxWarp>
            <a:spAutoFit/>
          </a:bodyPr>
          <a:lstStyle/>
          <a:p>
            <a:r>
              <a:rPr lang="en-US" b="1" dirty="0">
                <a:solidFill>
                  <a:srgbClr val="FF0000"/>
                </a:solidFill>
                <a:latin typeface="Calibri" charset="0"/>
              </a:rPr>
              <a:t>Light</a:t>
            </a:r>
          </a:p>
        </p:txBody>
      </p:sp>
      <p:sp>
        <p:nvSpPr>
          <p:cNvPr id="22" name="TextBox 16"/>
          <p:cNvSpPr txBox="1">
            <a:spLocks noChangeArrowheads="1"/>
          </p:cNvSpPr>
          <p:nvPr/>
        </p:nvSpPr>
        <p:spPr bwMode="auto">
          <a:xfrm>
            <a:off x="6400800" y="1554635"/>
            <a:ext cx="1371600" cy="369888"/>
          </a:xfrm>
          <a:prstGeom prst="rect">
            <a:avLst/>
          </a:prstGeom>
          <a:noFill/>
          <a:ln w="9525">
            <a:noFill/>
            <a:miter lim="800000"/>
            <a:headEnd/>
            <a:tailEnd/>
          </a:ln>
        </p:spPr>
        <p:txBody>
          <a:bodyPr>
            <a:prstTxWarp prst="textNoShape">
              <a:avLst/>
            </a:prstTxWarp>
            <a:spAutoFit/>
          </a:bodyPr>
          <a:lstStyle/>
          <a:p>
            <a:pPr algn="ctr"/>
            <a:r>
              <a:rPr lang="en-US" b="1" dirty="0">
                <a:latin typeface="Calibri" charset="0"/>
              </a:rPr>
              <a:t>Water</a:t>
            </a:r>
            <a:endParaRPr lang="en-US" b="1" dirty="0">
              <a:solidFill>
                <a:srgbClr val="FF0000"/>
              </a:solidFill>
              <a:latin typeface="Calibri" charset="0"/>
            </a:endParaRPr>
          </a:p>
        </p:txBody>
      </p:sp>
      <p:sp>
        <p:nvSpPr>
          <p:cNvPr id="23" name="TextBox 17"/>
          <p:cNvSpPr txBox="1">
            <a:spLocks noChangeArrowheads="1"/>
          </p:cNvSpPr>
          <p:nvPr/>
        </p:nvSpPr>
        <p:spPr bwMode="auto">
          <a:xfrm>
            <a:off x="6788929" y="3074019"/>
            <a:ext cx="1217613" cy="646331"/>
          </a:xfrm>
          <a:prstGeom prst="rect">
            <a:avLst/>
          </a:prstGeom>
          <a:noFill/>
          <a:ln w="9525">
            <a:noFill/>
            <a:miter lim="800000"/>
            <a:headEnd/>
            <a:tailEnd/>
          </a:ln>
        </p:spPr>
        <p:txBody>
          <a:bodyPr wrap="square">
            <a:prstTxWarp prst="textNoShape">
              <a:avLst/>
            </a:prstTxWarp>
            <a:spAutoFit/>
          </a:bodyPr>
          <a:lstStyle/>
          <a:p>
            <a:pPr algn="ctr"/>
            <a:r>
              <a:rPr lang="en-US" b="1" dirty="0">
                <a:latin typeface="Calibri" charset="0"/>
              </a:rPr>
              <a:t>Carbon </a:t>
            </a:r>
            <a:endParaRPr lang="en-US" b="1" dirty="0" smtClean="0">
              <a:latin typeface="Calibri" charset="0"/>
            </a:endParaRPr>
          </a:p>
          <a:p>
            <a:pPr algn="ctr"/>
            <a:r>
              <a:rPr lang="en-US" b="1" dirty="0" smtClean="0">
                <a:latin typeface="Calibri" charset="0"/>
              </a:rPr>
              <a:t>dioxide</a:t>
            </a:r>
            <a:endParaRPr lang="en-US" b="1" dirty="0">
              <a:solidFill>
                <a:srgbClr val="FF0000"/>
              </a:solidFill>
              <a:latin typeface="Calibri" charset="0"/>
            </a:endParaRPr>
          </a:p>
        </p:txBody>
      </p:sp>
      <p:pic>
        <p:nvPicPr>
          <p:cNvPr id="24" name="Picture 18" descr="2013-02-15 12.52.26.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86400" y="4226593"/>
            <a:ext cx="914400" cy="793750"/>
          </a:xfrm>
          <a:prstGeom prst="rect">
            <a:avLst/>
          </a:prstGeom>
          <a:noFill/>
          <a:ln w="9525">
            <a:noFill/>
            <a:miter lim="800000"/>
            <a:headEnd/>
            <a:tailEnd/>
          </a:ln>
        </p:spPr>
      </p:pic>
      <p:pic>
        <p:nvPicPr>
          <p:cNvPr id="25" name="Picture 19" descr="2013-02-15 12.52.26.jp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092142" y="4226593"/>
            <a:ext cx="914400" cy="793750"/>
          </a:xfrm>
          <a:prstGeom prst="rect">
            <a:avLst/>
          </a:prstGeom>
          <a:noFill/>
          <a:ln w="9525">
            <a:noFill/>
            <a:miter lim="800000"/>
            <a:headEnd/>
            <a:tailEnd/>
          </a:ln>
        </p:spPr>
      </p:pic>
    </p:spTree>
    <p:extLst>
      <p:ext uri="{BB962C8B-B14F-4D97-AF65-F5344CB8AC3E}">
        <p14:creationId xmlns:p14="http://schemas.microsoft.com/office/powerpoint/2010/main" val="1695001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What happens to these substances when they burn?</a:t>
            </a:r>
            <a:endParaRPr lang="en-US" sz="3600" dirty="0"/>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762000" y="4800600"/>
            <a:ext cx="1990725" cy="1790700"/>
          </a:xfrm>
        </p:spPr>
      </p:pic>
      <p:sp>
        <p:nvSpPr>
          <p:cNvPr id="4" name="Slide Number Placeholder 3"/>
          <p:cNvSpPr>
            <a:spLocks noGrp="1"/>
          </p:cNvSpPr>
          <p:nvPr>
            <p:ph type="sldNum" sz="quarter" idx="12"/>
          </p:nvPr>
        </p:nvSpPr>
        <p:spPr/>
        <p:txBody>
          <a:bodyPr/>
          <a:lstStyle/>
          <a:p>
            <a:fld id="{D3A1C050-F6FE-0E43-A9D0-F8EEADE3D1E4}" type="slidenum">
              <a:rPr lang="en-US" smtClean="0"/>
              <a:pPr/>
              <a:t>2</a:t>
            </a:fld>
            <a:endParaRPr lang="en-US"/>
          </a:p>
        </p:txBody>
      </p:sp>
      <p:pic>
        <p:nvPicPr>
          <p:cNvPr id="13" name="Picture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14800" y="4800600"/>
            <a:ext cx="2202051" cy="1779260"/>
          </a:xfrm>
          <a:prstGeom prst="rect">
            <a:avLst/>
          </a:prstGeom>
        </p:spPr>
      </p:pic>
      <p:sp>
        <p:nvSpPr>
          <p:cNvPr id="14" name="TextBox 13"/>
          <p:cNvSpPr txBox="1"/>
          <p:nvPr/>
        </p:nvSpPr>
        <p:spPr>
          <a:xfrm>
            <a:off x="6553200" y="5181600"/>
            <a:ext cx="1681686" cy="1077218"/>
          </a:xfrm>
          <a:prstGeom prst="rect">
            <a:avLst/>
          </a:prstGeom>
          <a:noFill/>
        </p:spPr>
        <p:txBody>
          <a:bodyPr wrap="square" rtlCol="0">
            <a:spAutoFit/>
          </a:bodyPr>
          <a:lstStyle/>
          <a:p>
            <a:pPr algn="ctr"/>
            <a:r>
              <a:rPr lang="en-US" sz="3200" dirty="0" smtClean="0"/>
              <a:t>Paraffin</a:t>
            </a:r>
          </a:p>
          <a:p>
            <a:pPr algn="ctr"/>
            <a:r>
              <a:rPr lang="en-US" sz="3200" dirty="0" smtClean="0"/>
              <a:t>C</a:t>
            </a:r>
            <a:r>
              <a:rPr lang="en-US" sz="3200" baseline="-25000" dirty="0" smtClean="0"/>
              <a:t>13</a:t>
            </a:r>
            <a:r>
              <a:rPr lang="en-US" sz="3200" dirty="0" smtClean="0"/>
              <a:t>H</a:t>
            </a:r>
            <a:r>
              <a:rPr lang="en-US" sz="3200" baseline="-25000" dirty="0" smtClean="0"/>
              <a:t>28</a:t>
            </a:r>
            <a:endParaRPr lang="en-US" sz="3200" baseline="-25000" dirty="0"/>
          </a:p>
        </p:txBody>
      </p:sp>
      <p:pic>
        <p:nvPicPr>
          <p:cNvPr id="15" name="Picture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105400" y="2362200"/>
            <a:ext cx="2082653" cy="2082653"/>
          </a:xfrm>
          <a:prstGeom prst="rect">
            <a:avLst/>
          </a:prstGeom>
        </p:spPr>
      </p:pic>
      <p:pic>
        <p:nvPicPr>
          <p:cNvPr id="16" name="Picture 1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8600" y="3200400"/>
            <a:ext cx="3026417" cy="1392151"/>
          </a:xfrm>
          <a:prstGeom prst="rect">
            <a:avLst/>
          </a:prstGeom>
        </p:spPr>
      </p:pic>
      <p:sp>
        <p:nvSpPr>
          <p:cNvPr id="20" name="TextBox 19"/>
          <p:cNvSpPr txBox="1"/>
          <p:nvPr/>
        </p:nvSpPr>
        <p:spPr>
          <a:xfrm>
            <a:off x="6172200" y="1676400"/>
            <a:ext cx="2251114" cy="1077218"/>
          </a:xfrm>
          <a:prstGeom prst="rect">
            <a:avLst/>
          </a:prstGeom>
          <a:noFill/>
        </p:spPr>
        <p:txBody>
          <a:bodyPr wrap="square" rtlCol="0">
            <a:spAutoFit/>
          </a:bodyPr>
          <a:lstStyle/>
          <a:p>
            <a:pPr algn="ctr"/>
            <a:r>
              <a:rPr lang="en-US" sz="3200" dirty="0" smtClean="0"/>
              <a:t>Ethanol</a:t>
            </a:r>
          </a:p>
          <a:p>
            <a:pPr algn="ctr"/>
            <a:r>
              <a:rPr lang="en-US" sz="3200" dirty="0" smtClean="0"/>
              <a:t>C</a:t>
            </a:r>
            <a:r>
              <a:rPr lang="en-US" sz="3200" baseline="-25000" dirty="0"/>
              <a:t>2</a:t>
            </a:r>
            <a:r>
              <a:rPr lang="en-US" sz="3200" dirty="0" smtClean="0"/>
              <a:t>H</a:t>
            </a:r>
            <a:r>
              <a:rPr lang="en-US" sz="3200" baseline="-25000" dirty="0"/>
              <a:t>6</a:t>
            </a:r>
            <a:r>
              <a:rPr lang="en-US" sz="3200" dirty="0" smtClean="0"/>
              <a:t>O</a:t>
            </a:r>
            <a:endParaRPr lang="en-US" sz="3200" dirty="0"/>
          </a:p>
        </p:txBody>
      </p:sp>
      <p:sp>
        <p:nvSpPr>
          <p:cNvPr id="21" name="TextBox 20"/>
          <p:cNvSpPr txBox="1"/>
          <p:nvPr/>
        </p:nvSpPr>
        <p:spPr>
          <a:xfrm>
            <a:off x="609600" y="1905000"/>
            <a:ext cx="2187170" cy="1077218"/>
          </a:xfrm>
          <a:prstGeom prst="rect">
            <a:avLst/>
          </a:prstGeom>
          <a:noFill/>
        </p:spPr>
        <p:txBody>
          <a:bodyPr wrap="square" rtlCol="0">
            <a:spAutoFit/>
          </a:bodyPr>
          <a:lstStyle/>
          <a:p>
            <a:pPr algn="ctr"/>
            <a:r>
              <a:rPr lang="en-US" sz="3200" dirty="0" smtClean="0"/>
              <a:t>Wood</a:t>
            </a:r>
          </a:p>
          <a:p>
            <a:pPr algn="ctr"/>
            <a:r>
              <a:rPr lang="en-US" sz="3200" dirty="0" smtClean="0"/>
              <a:t>(C</a:t>
            </a:r>
            <a:r>
              <a:rPr lang="en-US" sz="3200" baseline="-25000" dirty="0"/>
              <a:t>6</a:t>
            </a:r>
            <a:r>
              <a:rPr lang="en-US" sz="3200" dirty="0" smtClean="0"/>
              <a:t>H</a:t>
            </a:r>
            <a:r>
              <a:rPr lang="en-US" sz="3200" baseline="-25000" dirty="0" smtClean="0"/>
              <a:t>12</a:t>
            </a:r>
            <a:r>
              <a:rPr lang="en-US" sz="3200" dirty="0" smtClean="0"/>
              <a:t>O</a:t>
            </a:r>
            <a:r>
              <a:rPr lang="en-US" sz="3200" baseline="-25000" dirty="0"/>
              <a:t>6</a:t>
            </a:r>
            <a:r>
              <a:rPr lang="en-US" sz="3200" dirty="0" smtClean="0"/>
              <a:t>)</a:t>
            </a:r>
            <a:r>
              <a:rPr lang="en-US" sz="3200" baseline="-25000" dirty="0" smtClean="0"/>
              <a:t>n</a:t>
            </a:r>
            <a:endParaRPr lang="en-US" sz="3200" dirty="0"/>
          </a:p>
        </p:txBody>
      </p:sp>
      <p:sp>
        <p:nvSpPr>
          <p:cNvPr id="5" name="TextBox 4"/>
          <p:cNvSpPr txBox="1"/>
          <p:nvPr/>
        </p:nvSpPr>
        <p:spPr>
          <a:xfrm>
            <a:off x="2819400" y="5257800"/>
            <a:ext cx="1199125" cy="1015663"/>
          </a:xfrm>
          <a:prstGeom prst="rect">
            <a:avLst/>
          </a:prstGeom>
          <a:noFill/>
        </p:spPr>
        <p:txBody>
          <a:bodyPr wrap="square" rtlCol="0">
            <a:spAutoFit/>
          </a:bodyPr>
          <a:lstStyle/>
          <a:p>
            <a:pPr algn="ctr"/>
            <a:r>
              <a:rPr lang="en-US" sz="6000" dirty="0" smtClean="0"/>
              <a:t>=</a:t>
            </a:r>
            <a:endParaRPr lang="en-US" sz="6000" dirty="0"/>
          </a:p>
        </p:txBody>
      </p:sp>
    </p:spTree>
    <p:extLst>
      <p:ext uri="{BB962C8B-B14F-4D97-AF65-F5344CB8AC3E}">
        <p14:creationId xmlns:p14="http://schemas.microsoft.com/office/powerpoint/2010/main" val="870682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investigating combustion</a:t>
            </a:r>
            <a:endParaRPr lang="en-US" dirty="0"/>
          </a:p>
        </p:txBody>
      </p:sp>
      <p:pic>
        <p:nvPicPr>
          <p:cNvPr id="4" name="Picture 6" descr="https://lh6.googleusercontent.com/-bkZKfSEi9co/UBHFEb_zuOI/AAAAAAAAAno/5rI9CNTWlSI/s815/IMG_1933.JPG"/>
          <p:cNvPicPr>
            <a:picLocks noGrp="1" noChangeAspect="1" noChangeArrowheads="1"/>
          </p:cNvPicPr>
          <p:nvPr>
            <p:ph idx="1"/>
          </p:nvPr>
        </p:nvPicPr>
        <p:blipFill rotWithShape="1">
          <a:blip r:embed="rId3" cstate="print">
            <a:extLst>
              <a:ext uri="{28A0092B-C50C-407E-A947-70E740481C1C}">
                <a14:useLocalDpi xmlns:a14="http://schemas.microsoft.com/office/drawing/2010/main"/>
              </a:ext>
            </a:extLst>
          </a:blip>
          <a:srcRect/>
          <a:stretch/>
        </p:blipFill>
        <p:spPr bwMode="auto">
          <a:xfrm>
            <a:off x="1371240" y="1524000"/>
            <a:ext cx="6705959" cy="4900855"/>
          </a:xfrm>
          <a:prstGeom prst="rect">
            <a:avLst/>
          </a:prstGeom>
          <a:noFill/>
          <a:ln w="9525">
            <a:noFill/>
            <a:miter lim="800000"/>
            <a:headEnd/>
            <a:tailEnd/>
          </a:ln>
        </p:spPr>
      </p:pic>
    </p:spTree>
    <p:extLst>
      <p:ext uri="{BB962C8B-B14F-4D97-AF65-F5344CB8AC3E}">
        <p14:creationId xmlns:p14="http://schemas.microsoft.com/office/powerpoint/2010/main" val="2677105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for investigating combustion</a:t>
            </a:r>
            <a:endParaRPr lang="en-US" dirty="0"/>
          </a:p>
        </p:txBody>
      </p:sp>
      <p:pic>
        <p:nvPicPr>
          <p:cNvPr id="5" name="Content Placeholder 4" descr="BTB Spectrum 002.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554691" y="1600200"/>
            <a:ext cx="6034617" cy="4525963"/>
          </a:xfrm>
        </p:spPr>
      </p:pic>
      <p:pic>
        <p:nvPicPr>
          <p:cNvPr id="6" name="Content Placeholder 4" descr="BTB Spectrum 00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554163" y="1600200"/>
            <a:ext cx="6035675" cy="4525963"/>
          </a:xfrm>
          <a:prstGeom prst="rect">
            <a:avLst/>
          </a:prstGeom>
        </p:spPr>
      </p:pic>
    </p:spTree>
    <p:extLst>
      <p:ext uri="{BB962C8B-B14F-4D97-AF65-F5344CB8AC3E}">
        <p14:creationId xmlns:p14="http://schemas.microsoft.com/office/powerpoint/2010/main" val="3355820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dirty="0" smtClean="0">
                <a:ea typeface="ＭＳ Ｐゴシック" charset="-128"/>
                <a:cs typeface="ＭＳ Ｐゴシック" charset="-128"/>
              </a:rPr>
              <a:t>Let’</a:t>
            </a:r>
            <a:r>
              <a:rPr lang="en-US" altLang="ja-JP" dirty="0" smtClean="0">
                <a:ea typeface="ＭＳ Ｐゴシック" charset="-128"/>
                <a:cs typeface="ＭＳ Ｐゴシック" charset="-128"/>
              </a:rPr>
              <a:t>s </a:t>
            </a:r>
            <a:r>
              <a:rPr lang="en-US" altLang="ja-JP" dirty="0">
                <a:ea typeface="ＭＳ Ｐゴシック" charset="-128"/>
                <a:cs typeface="ＭＳ Ｐゴシック" charset="-128"/>
              </a:rPr>
              <a:t>do the investigation!</a:t>
            </a:r>
            <a:endParaRPr lang="en-US" dirty="0">
              <a:ea typeface="ＭＳ Ｐゴシック" charset="-128"/>
              <a:cs typeface="ＭＳ Ｐゴシック" charset="-128"/>
            </a:endParaRPr>
          </a:p>
        </p:txBody>
      </p:sp>
      <p:sp>
        <p:nvSpPr>
          <p:cNvPr id="36870" name="Slide Number Placeholder 5"/>
          <p:cNvSpPr>
            <a:spLocks noGrp="1"/>
          </p:cNvSpPr>
          <p:nvPr>
            <p:ph type="sldNum" sz="quarter" idx="12"/>
          </p:nvPr>
        </p:nvSpPr>
        <p:spPr bwMode="auto">
          <a:noFill/>
          <a:ln>
            <a:miter lim="800000"/>
            <a:headEnd/>
            <a:tailEnd/>
          </a:ln>
        </p:spPr>
        <p:txBody>
          <a:bodyPr/>
          <a:lstStyle/>
          <a:p>
            <a:fld id="{92ED3EB6-FECB-6341-A85E-51E26F181048}" type="slidenum">
              <a:rPr lang="en-US" smtClean="0"/>
              <a:pPr/>
              <a:t>5</a:t>
            </a:fld>
            <a:endParaRPr lang="en-US" smtClean="0"/>
          </a:p>
        </p:txBody>
      </p:sp>
      <p:pic>
        <p:nvPicPr>
          <p:cNvPr id="36868" name="Picture 2" descr="Photo"/>
          <p:cNvPicPr>
            <a:picLocks noChangeAspect="1" noChangeArrowheads="1"/>
          </p:cNvPicPr>
          <p:nvPr/>
        </p:nvPicPr>
        <p:blipFill>
          <a:blip r:embed="rId3"/>
          <a:srcRect/>
          <a:stretch>
            <a:fillRect/>
          </a:stretch>
        </p:blipFill>
        <p:spPr bwMode="auto">
          <a:xfrm>
            <a:off x="457199" y="1371600"/>
            <a:ext cx="3910189" cy="2590800"/>
          </a:xfrm>
          <a:prstGeom prst="rect">
            <a:avLst/>
          </a:prstGeom>
          <a:noFill/>
          <a:ln w="9525">
            <a:noFill/>
            <a:miter lim="800000"/>
            <a:headEnd/>
            <a:tailEnd/>
          </a:ln>
        </p:spPr>
      </p:pic>
      <p:pic>
        <p:nvPicPr>
          <p:cNvPr id="36869" name="Picture 4" descr="Photo"/>
          <p:cNvPicPr>
            <a:picLocks noChangeAspect="1" noChangeArrowheads="1"/>
          </p:cNvPicPr>
          <p:nvPr/>
        </p:nvPicPr>
        <p:blipFill>
          <a:blip r:embed="rId4"/>
          <a:srcRect/>
          <a:stretch>
            <a:fillRect/>
          </a:stretch>
        </p:blipFill>
        <p:spPr bwMode="auto">
          <a:xfrm>
            <a:off x="4367388" y="3766095"/>
            <a:ext cx="3709812" cy="2539455"/>
          </a:xfrm>
          <a:prstGeom prst="rect">
            <a:avLst/>
          </a:prstGeom>
          <a:noFill/>
          <a:ln w="9525">
            <a:noFill/>
            <a:miter lim="800000"/>
            <a:headEnd/>
            <a:tailEnd/>
          </a:ln>
        </p:spPr>
      </p:pic>
    </p:spTree>
    <p:extLst>
      <p:ext uri="{BB962C8B-B14F-4D97-AF65-F5344CB8AC3E}">
        <p14:creationId xmlns:p14="http://schemas.microsoft.com/office/powerpoint/2010/main" val="394491122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dirty="0">
                <a:latin typeface="Calibri" charset="0"/>
              </a:rPr>
              <a:t>Three </a:t>
            </a:r>
            <a:r>
              <a:rPr lang="en-US" dirty="0" smtClean="0">
                <a:latin typeface="Calibri" charset="0"/>
              </a:rPr>
              <a:t>Questions</a:t>
            </a:r>
            <a:endParaRPr lang="en-US" dirty="0">
              <a:latin typeface="Calibri"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2467402"/>
              </p:ext>
            </p:extLst>
          </p:nvPr>
        </p:nvGraphicFramePr>
        <p:xfrm>
          <a:off x="457200" y="1600200"/>
          <a:ext cx="8229600" cy="4937671"/>
        </p:xfrm>
        <a:graphic>
          <a:graphicData uri="http://schemas.openxmlformats.org/drawingml/2006/table">
            <a:tbl>
              <a:tblPr firstRow="1" bandRow="1">
                <a:tableStyleId>{5940675A-B579-460E-94D1-54222C63F5DA}</a:tableStyleId>
              </a:tblPr>
              <a:tblGrid>
                <a:gridCol w="2743200"/>
                <a:gridCol w="2743200"/>
                <a:gridCol w="2743200"/>
              </a:tblGrid>
              <a:tr h="822850">
                <a:tc>
                  <a:txBody>
                    <a:bodyPr/>
                    <a:lstStyle/>
                    <a:p>
                      <a:pPr algn="ctr"/>
                      <a:r>
                        <a:rPr lang="en-US" sz="2400" b="1" dirty="0" smtClean="0"/>
                        <a:t>Question</a:t>
                      </a:r>
                      <a:endParaRPr lang="en-US" sz="2400" b="1" dirty="0"/>
                    </a:p>
                  </a:txBody>
                  <a:tcPr marT="45709" marB="45709"/>
                </a:tc>
                <a:tc>
                  <a:txBody>
                    <a:bodyPr/>
                    <a:lstStyle/>
                    <a:p>
                      <a:pPr algn="ctr"/>
                      <a:r>
                        <a:rPr lang="en-US" sz="2400" b="1" dirty="0" smtClean="0"/>
                        <a:t>Rules to Follow</a:t>
                      </a:r>
                      <a:endParaRPr lang="en-US" sz="2400" b="1" dirty="0"/>
                    </a:p>
                  </a:txBody>
                  <a:tcPr marT="45709" marB="45709"/>
                </a:tc>
                <a:tc>
                  <a:txBody>
                    <a:bodyPr/>
                    <a:lstStyle/>
                    <a:p>
                      <a:pPr algn="ctr"/>
                      <a:r>
                        <a:rPr lang="en-US" sz="2400" b="1" dirty="0" smtClean="0"/>
                        <a:t>Connecting Atoms to Evidence</a:t>
                      </a:r>
                      <a:endParaRPr lang="en-US" sz="2400" b="1" dirty="0"/>
                    </a:p>
                  </a:txBody>
                  <a:tcPr marT="45709" marB="45709"/>
                </a:tc>
              </a:tr>
              <a:tr h="944756">
                <a:tc>
                  <a:txBody>
                    <a:bodyPr/>
                    <a:lstStyle/>
                    <a:p>
                      <a:pPr marL="117475" indent="-117475"/>
                      <a:r>
                        <a:rPr lang="en-US" sz="1400" b="1" dirty="0" smtClean="0"/>
                        <a:t>The</a:t>
                      </a:r>
                      <a:r>
                        <a:rPr lang="en-US" sz="1400" b="1" baseline="0" dirty="0" smtClean="0"/>
                        <a:t> Movement Question: W</a:t>
                      </a:r>
                      <a:r>
                        <a:rPr lang="en-US" sz="1400" b="1" dirty="0" smtClean="0"/>
                        <a:t>here</a:t>
                      </a:r>
                      <a:r>
                        <a:rPr lang="en-US" sz="1400" b="1" baseline="0" dirty="0" smtClean="0"/>
                        <a:t> are atoms moving?</a:t>
                      </a:r>
                    </a:p>
                    <a:p>
                      <a:pPr marL="117475" indent="-117475"/>
                      <a:r>
                        <a:rPr lang="en-US" sz="1400" b="0" baseline="0" dirty="0" smtClean="0"/>
                        <a:t>Where are atoms moving from?</a:t>
                      </a:r>
                    </a:p>
                    <a:p>
                      <a:pPr marL="117475" indent="-117475"/>
                      <a:r>
                        <a:rPr lang="en-US" sz="1400" b="0" baseline="0" dirty="0" smtClean="0"/>
                        <a:t>Where are atoms going to?</a:t>
                      </a:r>
                      <a:endParaRPr lang="en-US" sz="1400" b="0" dirty="0"/>
                    </a:p>
                  </a:txBody>
                  <a:tcPr marT="45709" marB="45709"/>
                </a:tc>
                <a:tc>
                  <a:txBody>
                    <a:bodyPr/>
                    <a:lstStyle/>
                    <a:p>
                      <a:pPr marL="117475" indent="-117475"/>
                      <a:r>
                        <a:rPr lang="en-US" sz="1400" b="1" dirty="0" smtClean="0"/>
                        <a:t>Atoms last</a:t>
                      </a:r>
                      <a:r>
                        <a:rPr lang="en-US" sz="1400" b="1" baseline="0" dirty="0" smtClean="0"/>
                        <a:t> forever</a:t>
                      </a:r>
                      <a:r>
                        <a:rPr lang="en-US" sz="1400" b="0" baseline="0" dirty="0" smtClean="0"/>
                        <a:t> ( in combustion and living systems)</a:t>
                      </a:r>
                    </a:p>
                    <a:p>
                      <a:pPr marL="117475" indent="-117475"/>
                      <a:r>
                        <a:rPr lang="en-US" sz="1400" b="0" baseline="0" dirty="0" smtClean="0"/>
                        <a:t>All materials (solids, liquids, and gases) are made of atoms</a:t>
                      </a:r>
                      <a:endParaRPr lang="en-US" sz="1400" b="1" dirty="0"/>
                    </a:p>
                  </a:txBody>
                  <a:tcPr marT="45709" marB="45709"/>
                </a:tc>
                <a:tc>
                  <a:txBody>
                    <a:bodyPr/>
                    <a:lstStyle/>
                    <a:p>
                      <a:pPr marL="117475" indent="-117475"/>
                      <a:r>
                        <a:rPr lang="en-US" sz="1400" dirty="0" smtClean="0"/>
                        <a:t>When materials change mass, atoms are moving</a:t>
                      </a:r>
                    </a:p>
                    <a:p>
                      <a:pPr marL="117475" indent="-117475"/>
                      <a:r>
                        <a:rPr lang="en-US" sz="1400" dirty="0" smtClean="0"/>
                        <a:t>When materials move, atoms are moving</a:t>
                      </a:r>
                      <a:endParaRPr lang="en-US" sz="1400" dirty="0"/>
                    </a:p>
                  </a:txBody>
                  <a:tcPr marT="45709" marB="45709"/>
                </a:tc>
              </a:tr>
              <a:tr h="1584760">
                <a:tc>
                  <a:txBody>
                    <a:bodyPr/>
                    <a:lstStyle/>
                    <a:p>
                      <a:pPr marL="117475" indent="-117475"/>
                      <a:r>
                        <a:rPr lang="en-US" sz="1400" b="1" dirty="0" smtClean="0"/>
                        <a:t>The Carbon Question: What is</a:t>
                      </a:r>
                      <a:r>
                        <a:rPr lang="en-US" sz="1400" b="1" baseline="0" dirty="0" smtClean="0"/>
                        <a:t> happening to carbon atoms?</a:t>
                      </a:r>
                    </a:p>
                    <a:p>
                      <a:pPr marL="117475" indent="-117475"/>
                      <a:r>
                        <a:rPr lang="en-US" sz="1400" b="0" baseline="0" dirty="0" smtClean="0"/>
                        <a:t>What molecules are carbon atoms in before the process?</a:t>
                      </a:r>
                    </a:p>
                    <a:p>
                      <a:pPr marL="117475" indent="-117475"/>
                      <a:r>
                        <a:rPr lang="en-US" sz="1400" b="0" baseline="0" dirty="0" smtClean="0"/>
                        <a:t>How are the atoms rearranged into new molecules?</a:t>
                      </a:r>
                      <a:endParaRPr lang="en-US" sz="1400" b="0" dirty="0"/>
                    </a:p>
                  </a:txBody>
                  <a:tcPr marT="45709" marB="45709"/>
                </a:tc>
                <a:tc>
                  <a:txBody>
                    <a:bodyPr/>
                    <a:lstStyle/>
                    <a:p>
                      <a:pPr marL="117475" indent="-117475"/>
                      <a:r>
                        <a:rPr lang="en-US" sz="1400" dirty="0" smtClean="0"/>
                        <a:t>Carbon</a:t>
                      </a:r>
                      <a:r>
                        <a:rPr lang="en-US" sz="1400" baseline="0" dirty="0" smtClean="0"/>
                        <a:t> atoms are bound to other atoms in molecules</a:t>
                      </a:r>
                    </a:p>
                    <a:p>
                      <a:pPr marL="117475" indent="-117475"/>
                      <a:r>
                        <a:rPr lang="en-US" sz="1400" b="1" baseline="0" dirty="0" smtClean="0"/>
                        <a:t>Atoms can be rearranged to make new molecules</a:t>
                      </a:r>
                      <a:endParaRPr lang="en-US" sz="1400" b="1" dirty="0"/>
                    </a:p>
                  </a:txBody>
                  <a:tcPr marT="45709" marB="45709"/>
                </a:tc>
                <a:tc>
                  <a:txBody>
                    <a:bodyPr/>
                    <a:lstStyle/>
                    <a:p>
                      <a:pPr marL="117475" indent="-117475"/>
                      <a:r>
                        <a:rPr lang="en-US" sz="1400" dirty="0" smtClean="0"/>
                        <a:t>The air has carbon atoms in CO</a:t>
                      </a:r>
                      <a:r>
                        <a:rPr lang="en-US" sz="1400" baseline="-25000" dirty="0" smtClean="0"/>
                        <a:t>2</a:t>
                      </a:r>
                    </a:p>
                    <a:p>
                      <a:pPr marL="117475" indent="-117475"/>
                      <a:r>
                        <a:rPr lang="en-US" sz="1400" dirty="0" smtClean="0"/>
                        <a:t>Organic</a:t>
                      </a:r>
                      <a:r>
                        <a:rPr lang="en-US" sz="1400" baseline="0" dirty="0" smtClean="0"/>
                        <a:t> materials are made of molecules with carbon atoms</a:t>
                      </a:r>
                    </a:p>
                    <a:p>
                      <a:pPr marL="342900" indent="-342900">
                        <a:buFont typeface="Arial"/>
                        <a:buChar char="•"/>
                      </a:pPr>
                      <a:r>
                        <a:rPr lang="en-US" sz="1400" baseline="0" dirty="0" smtClean="0"/>
                        <a:t>Foods</a:t>
                      </a:r>
                    </a:p>
                    <a:p>
                      <a:pPr marL="342900" indent="-342900">
                        <a:buFont typeface="Arial"/>
                        <a:buChar char="•"/>
                      </a:pPr>
                      <a:r>
                        <a:rPr lang="en-US" sz="1400" baseline="0" dirty="0" smtClean="0"/>
                        <a:t>Fuels</a:t>
                      </a:r>
                    </a:p>
                    <a:p>
                      <a:pPr marL="342900" indent="-342900">
                        <a:buFont typeface="Arial"/>
                        <a:buChar char="•"/>
                      </a:pPr>
                      <a:r>
                        <a:rPr lang="en-US" sz="1400" baseline="0" dirty="0" smtClean="0"/>
                        <a:t>Living and dead plants and animals</a:t>
                      </a:r>
                      <a:endParaRPr lang="en-US" sz="1400" dirty="0"/>
                    </a:p>
                  </a:txBody>
                  <a:tcPr marT="45709" marB="45709"/>
                </a:tc>
              </a:tr>
              <a:tr h="1584760">
                <a:tc>
                  <a:txBody>
                    <a:bodyPr/>
                    <a:lstStyle/>
                    <a:p>
                      <a:pPr marL="117475" indent="-117475"/>
                      <a:r>
                        <a:rPr lang="en-US" sz="1400" b="1" dirty="0" smtClean="0"/>
                        <a:t>The Energy Question:</a:t>
                      </a:r>
                      <a:r>
                        <a:rPr lang="en-US" sz="1400" b="1" baseline="0" dirty="0" smtClean="0"/>
                        <a:t> </a:t>
                      </a:r>
                      <a:r>
                        <a:rPr lang="en-US" sz="1400" b="1" dirty="0" smtClean="0"/>
                        <a:t>What is happening to chemical energy?</a:t>
                      </a:r>
                    </a:p>
                    <a:p>
                      <a:pPr marL="117475" indent="-117475"/>
                      <a:r>
                        <a:rPr lang="en-US" sz="1400" b="0" dirty="0" smtClean="0"/>
                        <a:t>What</a:t>
                      </a:r>
                      <a:r>
                        <a:rPr lang="en-US" sz="1400" b="0" baseline="0" dirty="0" smtClean="0"/>
                        <a:t> forms of energy are involved?</a:t>
                      </a:r>
                    </a:p>
                    <a:p>
                      <a:pPr marL="117475" indent="-117475"/>
                      <a:r>
                        <a:rPr lang="en-US" sz="1400" b="0" dirty="0" smtClean="0"/>
                        <a:t>How is energy changing from one form to another?</a:t>
                      </a:r>
                      <a:endParaRPr lang="en-US" sz="1400" b="0" dirty="0"/>
                    </a:p>
                  </a:txBody>
                  <a:tcPr marT="45709" marB="45709"/>
                </a:tc>
                <a:tc>
                  <a:txBody>
                    <a:bodyPr/>
                    <a:lstStyle/>
                    <a:p>
                      <a:pPr marL="117475" indent="-117475"/>
                      <a:r>
                        <a:rPr lang="en-US" sz="1400" b="1" dirty="0" smtClean="0"/>
                        <a:t>Energy lasts forever</a:t>
                      </a:r>
                      <a:r>
                        <a:rPr lang="en-US" sz="1400" b="0" dirty="0" smtClean="0"/>
                        <a:t> (in combustion and living systems)</a:t>
                      </a:r>
                    </a:p>
                    <a:p>
                      <a:pPr marL="117475" indent="-117475"/>
                      <a:r>
                        <a:rPr lang="en-US" sz="1400" b="0" dirty="0" smtClean="0"/>
                        <a:t>C-C and C-H</a:t>
                      </a:r>
                      <a:r>
                        <a:rPr lang="en-US" sz="1400" b="0" baseline="0" dirty="0" smtClean="0"/>
                        <a:t> bonds have more stored chemical energy than C-O and H-O bonds</a:t>
                      </a:r>
                      <a:endParaRPr lang="en-US" sz="1400" b="1" dirty="0"/>
                    </a:p>
                  </a:txBody>
                  <a:tcPr marT="45709" marB="45709"/>
                </a:tc>
                <a:tc>
                  <a:txBody>
                    <a:bodyPr/>
                    <a:lstStyle/>
                    <a:p>
                      <a:pPr marL="117475" indent="-117475"/>
                      <a:r>
                        <a:rPr lang="en-US" sz="1400" dirty="0" smtClean="0"/>
                        <a:t>We can</a:t>
                      </a:r>
                      <a:r>
                        <a:rPr lang="en-US" sz="1400" baseline="0" dirty="0" smtClean="0"/>
                        <a:t> observe</a:t>
                      </a:r>
                      <a:r>
                        <a:rPr lang="en-US" sz="1400" dirty="0" smtClean="0"/>
                        <a:t> indicators of different</a:t>
                      </a:r>
                      <a:r>
                        <a:rPr lang="en-US" sz="1400" baseline="0" dirty="0" smtClean="0"/>
                        <a:t> forms of energy</a:t>
                      </a:r>
                      <a:endParaRPr lang="en-US" sz="1400" dirty="0" smtClean="0"/>
                    </a:p>
                    <a:p>
                      <a:pPr marL="342900" indent="-342900">
                        <a:buFont typeface="Arial"/>
                        <a:buChar char="•"/>
                      </a:pPr>
                      <a:r>
                        <a:rPr lang="en-US" sz="1400" dirty="0" smtClean="0"/>
                        <a:t>Organic materials with chemical energy</a:t>
                      </a:r>
                    </a:p>
                    <a:p>
                      <a:pPr marL="342900" indent="-342900">
                        <a:buFont typeface="Arial"/>
                        <a:buChar char="•"/>
                      </a:pPr>
                      <a:r>
                        <a:rPr lang="en-US" sz="1400" dirty="0" smtClean="0"/>
                        <a:t>Light</a:t>
                      </a:r>
                    </a:p>
                    <a:p>
                      <a:pPr marL="342900" indent="-342900">
                        <a:buFont typeface="Arial"/>
                        <a:buChar char="•"/>
                      </a:pPr>
                      <a:r>
                        <a:rPr lang="en-US" sz="1400" dirty="0" smtClean="0"/>
                        <a:t>Heat energy</a:t>
                      </a:r>
                      <a:endParaRPr lang="en-US" sz="1400" baseline="0" dirty="0" smtClean="0"/>
                    </a:p>
                    <a:p>
                      <a:pPr marL="342900" indent="-342900">
                        <a:buFont typeface="Arial"/>
                        <a:buChar char="•"/>
                      </a:pPr>
                      <a:r>
                        <a:rPr lang="en-US" sz="1400" baseline="0" dirty="0" smtClean="0"/>
                        <a:t>Motion</a:t>
                      </a:r>
                      <a:endParaRPr lang="en-US" sz="1400" dirty="0"/>
                    </a:p>
                  </a:txBody>
                  <a:tcPr marT="45709" marB="45709"/>
                </a:tc>
              </a:tr>
            </a:tbl>
          </a:graphicData>
        </a:graphic>
      </p:graphicFrame>
    </p:spTree>
    <p:extLst>
      <p:ext uri="{BB962C8B-B14F-4D97-AF65-F5344CB8AC3E}">
        <p14:creationId xmlns:p14="http://schemas.microsoft.com/office/powerpoint/2010/main" val="1949852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ea typeface="ＭＳ Ｐゴシック" charset="-128"/>
                <a:cs typeface="ＭＳ Ｐゴシック" charset="-128"/>
              </a:rPr>
              <a:t>Comparing Group Results</a:t>
            </a:r>
          </a:p>
        </p:txBody>
      </p:sp>
      <p:sp>
        <p:nvSpPr>
          <p:cNvPr id="3" name="Content Placeholder 2"/>
          <p:cNvSpPr>
            <a:spLocks noGrp="1"/>
          </p:cNvSpPr>
          <p:nvPr>
            <p:ph sz="half" idx="1"/>
          </p:nvPr>
        </p:nvSpPr>
        <p:spPr/>
        <p:txBody>
          <a:bodyPr rtlCol="0">
            <a:normAutofit lnSpcReduction="10000"/>
          </a:bodyPr>
          <a:lstStyle/>
          <a:p>
            <a:pPr marL="0" indent="0" eaLnBrk="1" fontAlgn="auto" hangingPunct="1">
              <a:spcAft>
                <a:spcPts val="0"/>
              </a:spcAft>
              <a:buFont typeface="Arial" pitchFamily="34" charset="0"/>
              <a:buNone/>
              <a:defRPr/>
            </a:pPr>
            <a:r>
              <a:rPr lang="en-US" dirty="0" smtClean="0">
                <a:ea typeface="+mn-ea"/>
                <a:cs typeface="+mn-cs"/>
              </a:rPr>
              <a:t>Results for mass changes</a:t>
            </a:r>
          </a:p>
          <a:p>
            <a:pPr eaLnBrk="1" fontAlgn="auto" hangingPunct="1">
              <a:spcAft>
                <a:spcPts val="0"/>
              </a:spcAft>
              <a:buFont typeface="Arial" pitchFamily="34" charset="0"/>
              <a:buChar char="•"/>
              <a:defRPr/>
            </a:pPr>
            <a:r>
              <a:rPr lang="en-US" dirty="0" smtClean="0">
                <a:ea typeface="+mn-ea"/>
                <a:cs typeface="+mn-cs"/>
              </a:rPr>
              <a:t>What patterns are there in the measurements made by the groups working with each fuel?</a:t>
            </a:r>
          </a:p>
          <a:p>
            <a:pPr eaLnBrk="1" fontAlgn="auto" hangingPunct="1">
              <a:spcAft>
                <a:spcPts val="0"/>
              </a:spcAft>
              <a:buFont typeface="Arial" pitchFamily="34" charset="0"/>
              <a:buChar char="•"/>
              <a:defRPr/>
            </a:pPr>
            <a:r>
              <a:rPr lang="en-US" dirty="0" smtClean="0">
                <a:ea typeface="+mn-ea"/>
                <a:cs typeface="+mn-cs"/>
              </a:rPr>
              <a:t>What patterns are there in measurements made by all the groups?</a:t>
            </a:r>
          </a:p>
          <a:p>
            <a:pPr eaLnBrk="1" fontAlgn="auto" hangingPunct="1">
              <a:spcAft>
                <a:spcPts val="0"/>
              </a:spcAft>
              <a:buFont typeface="Arial" pitchFamily="34" charset="0"/>
              <a:buChar char="•"/>
              <a:defRPr/>
            </a:pPr>
            <a:r>
              <a:rPr lang="en-US" dirty="0" smtClean="0">
                <a:ea typeface="+mn-ea"/>
                <a:cs typeface="+mn-cs"/>
              </a:rPr>
              <a:t>Do the patterns match your predictions?</a:t>
            </a:r>
            <a:endParaRPr lang="en-US" dirty="0">
              <a:ea typeface="+mn-ea"/>
              <a:cs typeface="+mn-cs"/>
            </a:endParaRPr>
          </a:p>
        </p:txBody>
      </p:sp>
      <p:sp>
        <p:nvSpPr>
          <p:cNvPr id="4" name="Content Placeholder 3"/>
          <p:cNvSpPr>
            <a:spLocks noGrp="1"/>
          </p:cNvSpPr>
          <p:nvPr>
            <p:ph sz="half" idx="2"/>
          </p:nvPr>
        </p:nvSpPr>
        <p:spPr/>
        <p:txBody>
          <a:bodyPr rtlCol="0">
            <a:normAutofit lnSpcReduction="10000"/>
          </a:bodyPr>
          <a:lstStyle/>
          <a:p>
            <a:pPr marL="0" indent="0" eaLnBrk="1" fontAlgn="auto" hangingPunct="1">
              <a:spcAft>
                <a:spcPts val="0"/>
              </a:spcAft>
              <a:buFont typeface="Arial" pitchFamily="34" charset="0"/>
              <a:buNone/>
              <a:defRPr/>
            </a:pPr>
            <a:r>
              <a:rPr lang="en-US" dirty="0" smtClean="0">
                <a:ea typeface="+mn-ea"/>
                <a:cs typeface="+mn-cs"/>
              </a:rPr>
              <a:t>Results for BTB changes</a:t>
            </a:r>
          </a:p>
          <a:p>
            <a:pPr eaLnBrk="1" fontAlgn="auto" hangingPunct="1">
              <a:spcAft>
                <a:spcPts val="0"/>
              </a:spcAft>
              <a:buFont typeface="Arial" pitchFamily="34" charset="0"/>
              <a:buChar char="•"/>
              <a:defRPr/>
            </a:pPr>
            <a:r>
              <a:rPr lang="en-US" dirty="0" smtClean="0">
                <a:ea typeface="+mn-ea"/>
                <a:cs typeface="+mn-cs"/>
              </a:rPr>
              <a:t>What patterns are there in observations made by the groups working with each fuel?</a:t>
            </a:r>
          </a:p>
          <a:p>
            <a:pPr eaLnBrk="1" fontAlgn="auto" hangingPunct="1">
              <a:spcAft>
                <a:spcPts val="0"/>
              </a:spcAft>
              <a:buFont typeface="Arial" pitchFamily="34" charset="0"/>
              <a:buChar char="•"/>
              <a:defRPr/>
            </a:pPr>
            <a:r>
              <a:rPr lang="en-US" dirty="0" smtClean="0">
                <a:ea typeface="+mn-ea"/>
                <a:cs typeface="+mn-cs"/>
              </a:rPr>
              <a:t>What patterns are there in observations made by all the groups?</a:t>
            </a:r>
          </a:p>
          <a:p>
            <a:pPr eaLnBrk="1" fontAlgn="auto" hangingPunct="1">
              <a:spcAft>
                <a:spcPts val="0"/>
              </a:spcAft>
              <a:buFont typeface="Arial" pitchFamily="34" charset="0"/>
              <a:buChar char="•"/>
              <a:defRPr/>
            </a:pPr>
            <a:r>
              <a:rPr lang="en-US" dirty="0" smtClean="0">
                <a:ea typeface="+mn-ea"/>
                <a:cs typeface="+mn-cs"/>
              </a:rPr>
              <a:t>Do the patterns match your predictions?</a:t>
            </a:r>
            <a:endParaRPr lang="en-US" dirty="0">
              <a:ea typeface="+mn-ea"/>
              <a:cs typeface="+mn-cs"/>
            </a:endParaRPr>
          </a:p>
        </p:txBody>
      </p:sp>
      <p:sp>
        <p:nvSpPr>
          <p:cNvPr id="40965" name="Slide Number Placeholder 4"/>
          <p:cNvSpPr>
            <a:spLocks noGrp="1"/>
          </p:cNvSpPr>
          <p:nvPr>
            <p:ph type="sldNum" sz="quarter" idx="12"/>
          </p:nvPr>
        </p:nvSpPr>
        <p:spPr bwMode="auto">
          <a:noFill/>
          <a:ln>
            <a:miter lim="800000"/>
            <a:headEnd/>
            <a:tailEnd/>
          </a:ln>
        </p:spPr>
        <p:txBody>
          <a:bodyPr/>
          <a:lstStyle/>
          <a:p>
            <a:fld id="{730964F9-F212-3546-A832-2311839212FA}" type="slidenum">
              <a:rPr lang="en-US" smtClean="0"/>
              <a:pPr/>
              <a:t>7</a:t>
            </a:fld>
            <a:endParaRPr lang="en-US" smtClean="0"/>
          </a:p>
        </p:txBody>
      </p:sp>
    </p:spTree>
    <p:extLst>
      <p:ext uri="{BB962C8B-B14F-4D97-AF65-F5344CB8AC3E}">
        <p14:creationId xmlns:p14="http://schemas.microsoft.com/office/powerpoint/2010/main" val="386662281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Explaining Group Results</a:t>
            </a:r>
            <a:endParaRPr lang="en-US" dirty="0"/>
          </a:p>
        </p:txBody>
      </p:sp>
      <p:sp>
        <p:nvSpPr>
          <p:cNvPr id="3" name="Content Placeholder 2"/>
          <p:cNvSpPr>
            <a:spLocks noGrp="1"/>
          </p:cNvSpPr>
          <p:nvPr>
            <p:ph idx="1"/>
          </p:nvPr>
        </p:nvSpPr>
        <p:spPr>
          <a:xfrm>
            <a:off x="533400" y="1447800"/>
            <a:ext cx="8229600" cy="4525963"/>
          </a:xfrm>
        </p:spPr>
        <p:txBody>
          <a:bodyPr>
            <a:normAutofit/>
          </a:bodyPr>
          <a:lstStyle/>
          <a:p>
            <a:pPr marL="0" indent="0" fontAlgn="t">
              <a:buNone/>
            </a:pPr>
            <a:endParaRPr lang="en-US" dirty="0"/>
          </a:p>
          <a:p>
            <a:pPr>
              <a:buNone/>
            </a:pP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3384977"/>
              </p:ext>
            </p:extLst>
          </p:nvPr>
        </p:nvGraphicFramePr>
        <p:xfrm>
          <a:off x="533400" y="1371600"/>
          <a:ext cx="8153400" cy="4412331"/>
        </p:xfrm>
        <a:graphic>
          <a:graphicData uri="http://schemas.openxmlformats.org/drawingml/2006/table">
            <a:tbl>
              <a:tblPr firstRow="1" bandRow="1">
                <a:tableStyleId>{5C22544A-7EE6-4342-B048-85BDC9FD1C3A}</a:tableStyleId>
              </a:tblPr>
              <a:tblGrid>
                <a:gridCol w="2717800"/>
                <a:gridCol w="2717800"/>
                <a:gridCol w="2717800"/>
              </a:tblGrid>
              <a:tr h="373029">
                <a:tc>
                  <a:txBody>
                    <a:bodyPr/>
                    <a:lstStyle/>
                    <a:p>
                      <a:r>
                        <a:rPr lang="en-US" sz="2400" dirty="0" smtClean="0">
                          <a:solidFill>
                            <a:schemeClr val="tx1"/>
                          </a:solidFill>
                        </a:rPr>
                        <a:t>Questions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dirty="0" smtClean="0">
                          <a:solidFill>
                            <a:schemeClr val="tx1"/>
                          </a:solidFill>
                        </a:rPr>
                        <a:t>Rules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dirty="0" smtClean="0">
                          <a:solidFill>
                            <a:schemeClr val="tx1"/>
                          </a:solidFill>
                        </a:rPr>
                        <a:t>Evidence</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55131">
                <a:tc>
                  <a:txBody>
                    <a:bodyPr/>
                    <a:lstStyle/>
                    <a:p>
                      <a:pPr fontAlgn="t"/>
                      <a:r>
                        <a:rPr lang="en-US" sz="2400" b="1" dirty="0" smtClean="0">
                          <a:solidFill>
                            <a:schemeClr val="tx1"/>
                          </a:solidFill>
                        </a:rPr>
                        <a:t>The Movement Question: Where are atoms moving?</a:t>
                      </a:r>
                      <a:endParaRPr lang="en-US" sz="2400" dirty="0" smtClean="0">
                        <a:solidFill>
                          <a:schemeClr val="tx1"/>
                        </a:solidFill>
                      </a:endParaRPr>
                    </a:p>
                    <a:p>
                      <a:pPr fontAlgn="t"/>
                      <a:r>
                        <a:rPr lang="en-US" sz="2400" dirty="0" smtClean="0">
                          <a:solidFill>
                            <a:schemeClr val="tx1"/>
                          </a:solidFill>
                        </a:rPr>
                        <a:t>Where are atoms moving from?</a:t>
                      </a:r>
                    </a:p>
                    <a:p>
                      <a:pPr fontAlgn="t"/>
                      <a:r>
                        <a:rPr lang="en-US" sz="2400" dirty="0" smtClean="0">
                          <a:solidFill>
                            <a:schemeClr val="tx1"/>
                          </a:solidFill>
                        </a:rPr>
                        <a:t>Where are atoms going to?</a:t>
                      </a:r>
                    </a:p>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fontAlgn="t"/>
                      <a:r>
                        <a:rPr lang="en-US" sz="2400" b="1" dirty="0" smtClean="0">
                          <a:solidFill>
                            <a:schemeClr val="tx1"/>
                          </a:solidFill>
                        </a:rPr>
                        <a:t>Atoms last forever</a:t>
                      </a:r>
                      <a:r>
                        <a:rPr lang="en-US" sz="2400" dirty="0" smtClean="0">
                          <a:solidFill>
                            <a:schemeClr val="tx1"/>
                          </a:solidFill>
                        </a:rPr>
                        <a:t> (in combustion and living systems).</a:t>
                      </a:r>
                    </a:p>
                    <a:p>
                      <a:pPr fontAlgn="t"/>
                      <a:r>
                        <a:rPr lang="en-US" sz="2400" dirty="0" smtClean="0">
                          <a:solidFill>
                            <a:schemeClr val="tx1"/>
                          </a:solidFill>
                        </a:rPr>
                        <a:t>All materials (solids, liquids, and gases) are made of atoms.</a:t>
                      </a:r>
                    </a:p>
                    <a:p>
                      <a:pPr fontAlgn="t"/>
                      <a:r>
                        <a:rPr lang="en-US" sz="2400" dirty="0" smtClean="0">
                          <a:solidFill>
                            <a:schemeClr val="tx1"/>
                          </a:solidFill>
                        </a:rPr>
                        <a:t>When materials change mass, atoms are moving</a:t>
                      </a:r>
                    </a:p>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529716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Explaining Group Results</a:t>
            </a:r>
            <a:endParaRPr lang="en-US" dirty="0"/>
          </a:p>
        </p:txBody>
      </p:sp>
      <p:sp>
        <p:nvSpPr>
          <p:cNvPr id="3" name="Content Placeholder 2"/>
          <p:cNvSpPr>
            <a:spLocks noGrp="1"/>
          </p:cNvSpPr>
          <p:nvPr>
            <p:ph idx="1"/>
          </p:nvPr>
        </p:nvSpPr>
        <p:spPr>
          <a:xfrm>
            <a:off x="533400" y="1447800"/>
            <a:ext cx="8229600" cy="4525963"/>
          </a:xfrm>
        </p:spPr>
        <p:txBody>
          <a:bodyPr>
            <a:normAutofit/>
          </a:bodyPr>
          <a:lstStyle/>
          <a:p>
            <a:pPr marL="0" indent="0" fontAlgn="t">
              <a:buNone/>
            </a:pPr>
            <a:endParaRPr lang="en-US" dirty="0"/>
          </a:p>
          <a:p>
            <a:pPr>
              <a:buNone/>
            </a:pP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712876913"/>
              </p:ext>
            </p:extLst>
          </p:nvPr>
        </p:nvGraphicFramePr>
        <p:xfrm>
          <a:off x="533400" y="1371600"/>
          <a:ext cx="8153400" cy="4937760"/>
        </p:xfrm>
        <a:graphic>
          <a:graphicData uri="http://schemas.openxmlformats.org/drawingml/2006/table">
            <a:tbl>
              <a:tblPr firstRow="1" bandRow="1">
                <a:tableStyleId>{5C22544A-7EE6-4342-B048-85BDC9FD1C3A}</a:tableStyleId>
              </a:tblPr>
              <a:tblGrid>
                <a:gridCol w="2717800"/>
                <a:gridCol w="2717800"/>
                <a:gridCol w="2717800"/>
              </a:tblGrid>
              <a:tr h="373029">
                <a:tc>
                  <a:txBody>
                    <a:bodyPr/>
                    <a:lstStyle/>
                    <a:p>
                      <a:r>
                        <a:rPr lang="en-US" sz="2400" dirty="0" smtClean="0">
                          <a:solidFill>
                            <a:schemeClr val="tx1"/>
                          </a:solidFill>
                        </a:rPr>
                        <a:t>Questions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dirty="0" smtClean="0">
                          <a:solidFill>
                            <a:schemeClr val="tx1"/>
                          </a:solidFill>
                        </a:rPr>
                        <a:t>Rules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400" dirty="0" smtClean="0">
                          <a:solidFill>
                            <a:schemeClr val="tx1"/>
                          </a:solidFill>
                        </a:rPr>
                        <a:t>Evidence</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955131">
                <a:tc>
                  <a:txBody>
                    <a:bodyPr/>
                    <a:lstStyle/>
                    <a:p>
                      <a:pPr marL="117475" indent="-117475"/>
                      <a:r>
                        <a:rPr lang="en-US" sz="2400" b="1" dirty="0" smtClean="0"/>
                        <a:t>The Carbon Question: What is</a:t>
                      </a:r>
                      <a:r>
                        <a:rPr lang="en-US" sz="2400" b="1" baseline="0" dirty="0" smtClean="0"/>
                        <a:t> happening to carbon atoms?</a:t>
                      </a:r>
                    </a:p>
                    <a:p>
                      <a:pPr marL="117475" indent="-117475"/>
                      <a:r>
                        <a:rPr lang="en-US" sz="2400" b="0" baseline="0" dirty="0" smtClean="0"/>
                        <a:t>What molecules are carbon atoms in before the process?</a:t>
                      </a:r>
                    </a:p>
                    <a:p>
                      <a:pPr marL="117475" indent="-117475"/>
                      <a:r>
                        <a:rPr lang="en-US" sz="2400" b="0" baseline="0" dirty="0" smtClean="0"/>
                        <a:t>How are the atoms rearranged into new molecules?</a:t>
                      </a:r>
                      <a:endParaRPr lang="en-US" sz="2400" b="0" dirty="0" smtClean="0"/>
                    </a:p>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17475" indent="-117475"/>
                      <a:r>
                        <a:rPr lang="en-US" sz="2400" dirty="0" smtClean="0"/>
                        <a:t>Carbon</a:t>
                      </a:r>
                      <a:r>
                        <a:rPr lang="en-US" sz="2400" baseline="0" dirty="0" smtClean="0"/>
                        <a:t> atoms are bound to other atoms in molecules</a:t>
                      </a:r>
                    </a:p>
                    <a:p>
                      <a:pPr marL="117475" indent="-117475"/>
                      <a:r>
                        <a:rPr lang="en-US" sz="2400" b="1" baseline="0" dirty="0" smtClean="0"/>
                        <a:t>Atoms can be rearranged to make new molecules</a:t>
                      </a:r>
                      <a:endParaRPr lang="en-US"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6705142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TotalTime>
  <Words>1767</Words>
  <Application>Microsoft Macintosh PowerPoint</Application>
  <PresentationFormat>On-screen Show (4:3)</PresentationFormat>
  <Paragraphs>168</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ＭＳ Ｐゴシック</vt:lpstr>
      <vt:lpstr>Wingdings</vt:lpstr>
      <vt:lpstr>Office Theme</vt:lpstr>
      <vt:lpstr>Lesson 1 Activity 3</vt:lpstr>
      <vt:lpstr>What happens to these substances when they burn?</vt:lpstr>
      <vt:lpstr>Tools for investigating combustion</vt:lpstr>
      <vt:lpstr>Tools for investigating combustion</vt:lpstr>
      <vt:lpstr>Let’s do the investigation!</vt:lpstr>
      <vt:lpstr>Three Questions</vt:lpstr>
      <vt:lpstr>Comparing Group Results</vt:lpstr>
      <vt:lpstr>Explaining Group Results</vt:lpstr>
      <vt:lpstr>Explaining Group Results</vt:lpstr>
      <vt:lpstr>Explaining Group Results</vt:lpstr>
      <vt:lpstr>Process Tool for Molecular Models Start by making the molecules and energy units of the reactants and putting them on the reactants side, then rearrange the atoms and energy units to show the products.</vt:lpstr>
      <vt:lpstr>What happens  to atoms and energy  when ethanol burns?</vt:lpstr>
      <vt:lpstr>Process Tool for Molecular Models Start by making the molecules and energy units of the reactants and putting them on the reactants side, then rearrange the atoms and energy units to show the products.</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Activity 3</dc:title>
  <dc:creator>Parker, Joyce</dc:creator>
  <cp:lastModifiedBy>James Runde</cp:lastModifiedBy>
  <cp:revision>31</cp:revision>
  <dcterms:created xsi:type="dcterms:W3CDTF">2014-08-27T19:39:00Z</dcterms:created>
  <dcterms:modified xsi:type="dcterms:W3CDTF">2016-11-28T20:33:58Z</dcterms:modified>
</cp:coreProperties>
</file>