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267" r:id="rId2"/>
    <p:sldId id="270" r:id="rId3"/>
    <p:sldId id="271" r:id="rId4"/>
    <p:sldId id="272" r:id="rId5"/>
    <p:sldId id="273" r:id="rId6"/>
    <p:sldId id="278" r:id="rId7"/>
    <p:sldId id="279" r:id="rId8"/>
    <p:sldId id="281" r:id="rId9"/>
    <p:sldId id="280" r:id="rId10"/>
    <p:sldId id="277" r:id="rId11"/>
    <p:sldId id="283" r:id="rId1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84116" autoAdjust="0"/>
  </p:normalViewPr>
  <p:slideViewPr>
    <p:cSldViewPr snapToGrid="0" snapToObjects="1">
      <p:cViewPr varScale="1">
        <p:scale>
          <a:sx n="105" d="100"/>
          <a:sy n="105" d="100"/>
        </p:scale>
        <p:origin x="1840" y="1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notesMaster" Target="notesMasters/notesMaster1.xml"/><Relationship Id="rId14" Type="http://schemas.openxmlformats.org/officeDocument/2006/relationships/handoutMaster" Target="handoutMasters/handoutMaster1.xml"/><Relationship Id="rId15" Type="http://schemas.openxmlformats.org/officeDocument/2006/relationships/presProps" Target="presProps.xml"/><Relationship Id="rId16" Type="http://schemas.openxmlformats.org/officeDocument/2006/relationships/viewProps" Target="viewProps.xml"/><Relationship Id="rId17" Type="http://schemas.openxmlformats.org/officeDocument/2006/relationships/theme" Target="theme/theme1.xml"/><Relationship Id="rId1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22DF50D-21D7-7F4E-8017-195F3FC74AC2}" type="datetimeFigureOut">
              <a:rPr lang="en-US" smtClean="0"/>
              <a:pPr/>
              <a:t>11/28/16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6EC0993-5D4C-D840-8BBD-4837800D5D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248680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F348E9A-9C9B-F845-9A60-0AEE82910B40}" type="datetimeFigureOut">
              <a:rPr lang="en-US" smtClean="0"/>
              <a:pPr/>
              <a:t>11/28/16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6B7EDE-1D34-AF43-A72F-F106018D4F3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283684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</a:t>
            </a:r>
            <a:r>
              <a:rPr lang="en-US" baseline="0" dirty="0" smtClean="0"/>
              <a:t>his activity helps us understand why scientists and other people are concerned about people’s role in global climate change.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364FF3-8B7C-744E-A460-170291D487CC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888836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Use this graph to point out that increases in CO2 in the past 120 years correlate</a:t>
            </a:r>
            <a:r>
              <a:rPr lang="en-US" baseline="0" dirty="0" smtClean="0"/>
              <a:t> with global  temperatures.</a:t>
            </a:r>
          </a:p>
          <a:p>
            <a:r>
              <a:rPr lang="en-US" baseline="0" dirty="0" smtClean="0"/>
              <a:t>This graph is taken from the 2013 Draft National Climate Assessment, which can be found here: http://</a:t>
            </a:r>
            <a:r>
              <a:rPr lang="en-US" baseline="0" dirty="0" err="1" smtClean="0"/>
              <a:t>www.globalchange.gov</a:t>
            </a:r>
            <a:r>
              <a:rPr lang="en-US" baseline="0" smtClean="0"/>
              <a:t>/what-we-do/assessment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364FF3-8B7C-744E-A460-170291D487CC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688730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Explain that global climate change has become a highly politicized issue in the United States. There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are many different opinions about global climate change in the U.S. today, however the majority of scientists agree that global climate change is happening and is caused by human activities.</a:t>
            </a:r>
            <a:r>
              <a:rPr lang="en-US" dirty="0" smtClean="0">
                <a:effectLst/>
              </a:rPr>
              <a:t> </a:t>
            </a:r>
          </a:p>
          <a:p>
            <a:r>
              <a:rPr lang="en-US" dirty="0" smtClean="0"/>
              <a:t>http://</a:t>
            </a:r>
            <a:r>
              <a:rPr lang="en-US" dirty="0" err="1" smtClean="0"/>
              <a:t>theconsensusproject.com</a:t>
            </a:r>
            <a:r>
              <a:rPr lang="en-US" dirty="0" smtClean="0"/>
              <a:t>/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6B7EDE-1D34-AF43-A72F-F106018D4F39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191110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587066E-E451-D94C-AEBA-9A73ADC60F1A}" type="slidenum">
              <a:rPr lang="en-US"/>
              <a:pPr/>
              <a:t>2</a:t>
            </a:fld>
            <a:endParaRPr lang="en-US"/>
          </a:p>
        </p:txBody>
      </p:sp>
      <p:sp>
        <p:nvSpPr>
          <p:cNvPr id="143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0" dirty="0" smtClean="0">
                <a:solidFill>
                  <a:srgbClr val="0000FF"/>
                </a:solidFill>
              </a:rPr>
              <a:t>The Greenhouse Effect </a:t>
            </a:r>
            <a:r>
              <a:rPr lang="en-US" sz="1200" dirty="0" smtClean="0"/>
              <a:t>is a naturally occurring phenomenon that helps keep our planet warm. The greenhouse effect is important! It helps us survive.  Without it, the earth</a:t>
            </a:r>
            <a:r>
              <a:rPr lang="en-US" sz="1200" baseline="0" dirty="0" smtClean="0"/>
              <a:t> would be too cold for life.</a:t>
            </a:r>
            <a:endParaRPr lang="en-US" sz="1200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342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587066E-E451-D94C-AEBA-9A73ADC60F1A}" type="slidenum">
              <a:rPr lang="en-US"/>
              <a:pPr/>
              <a:t>3</a:t>
            </a:fld>
            <a:endParaRPr lang="en-US"/>
          </a:p>
        </p:txBody>
      </p:sp>
      <p:sp>
        <p:nvSpPr>
          <p:cNvPr id="143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/>
              <a:t>Light energy enters the atmosphere. Light energy from the sun can pass through the atmosphere and go all the way to the earth’s surface.</a:t>
            </a:r>
          </a:p>
          <a:p>
            <a:endParaRPr lang="en-US" dirty="0" smtClean="0"/>
          </a:p>
          <a:p>
            <a:r>
              <a:rPr lang="en-US" dirty="0" smtClean="0"/>
              <a:t>Teacher Note: “Light energy” from the sun</a:t>
            </a:r>
            <a:r>
              <a:rPr lang="en-US" baseline="0" dirty="0" smtClean="0"/>
              <a:t> refers to the the sun’s electromagnetic radiation, which includes ultra violet radiation (among others). Ultraviolet radiation is shortwave and can pass through the atmospheric particles without getting trapped.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028516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587066E-E451-D94C-AEBA-9A73ADC60F1A}" type="slidenum">
              <a:rPr lang="en-US"/>
              <a:pPr/>
              <a:t>4</a:t>
            </a:fld>
            <a:endParaRPr lang="en-US"/>
          </a:p>
        </p:txBody>
      </p:sp>
      <p:sp>
        <p:nvSpPr>
          <p:cNvPr id="143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/>
              <a:t>Light energy from the sun interacts with the earth’s surface, and is returned to the atmosphere in the form of infrared radiation. Some of this energy is trapped </a:t>
            </a:r>
            <a:r>
              <a:rPr lang="en-US" sz="1200" dirty="0" smtClean="0">
                <a:solidFill>
                  <a:srgbClr val="0000FF"/>
                </a:solidFill>
              </a:rPr>
              <a:t>by greenhouse gases</a:t>
            </a:r>
            <a:r>
              <a:rPr lang="en-US" sz="1200" dirty="0" smtClean="0"/>
              <a:t>, which keeps the earth warm. Some goes back to space. The earth’s atmosphere contains many types of </a:t>
            </a:r>
            <a:r>
              <a:rPr lang="en-US" sz="1200" b="1" dirty="0" smtClean="0">
                <a:solidFill>
                  <a:srgbClr val="0000FF"/>
                </a:solidFill>
              </a:rPr>
              <a:t>greenhouse gases</a:t>
            </a:r>
            <a:r>
              <a:rPr lang="en-US" sz="1200" dirty="0" smtClean="0"/>
              <a:t>, including carbon dioxide. When these greenhouse gases trap infrared radiation, the planet stays warm.</a:t>
            </a:r>
          </a:p>
          <a:p>
            <a:endParaRPr lang="en-US" dirty="0" smtClean="0"/>
          </a:p>
          <a:p>
            <a:r>
              <a:rPr lang="en-US" dirty="0" smtClean="0"/>
              <a:t>Teacher Note: There are many greenhouse gases. In</a:t>
            </a:r>
            <a:r>
              <a:rPr lang="en-US" baseline="0" dirty="0" smtClean="0"/>
              <a:t> this unit, we focus mainly on carbon dioxide because this is the product of fossil fuel combustion. Other greenhouse gases include methane, nitrous oxides, fluorinated gases, and others.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469424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587066E-E451-D94C-AEBA-9A73ADC60F1A}" type="slidenum">
              <a:rPr lang="en-US"/>
              <a:pPr/>
              <a:t>5</a:t>
            </a:fld>
            <a:endParaRPr lang="en-US"/>
          </a:p>
        </p:txBody>
      </p:sp>
      <p:sp>
        <p:nvSpPr>
          <p:cNvPr id="143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271650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587066E-E451-D94C-AEBA-9A73ADC60F1A}" type="slidenum">
              <a:rPr lang="en-US"/>
              <a:pPr/>
              <a:t>6</a:t>
            </a:fld>
            <a:endParaRPr lang="en-US"/>
          </a:p>
        </p:txBody>
      </p:sp>
      <p:sp>
        <p:nvSpPr>
          <p:cNvPr id="143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i="1" dirty="0" smtClean="0">
                <a:solidFill>
                  <a:srgbClr val="0000FF"/>
                </a:solidFill>
              </a:rPr>
              <a:t>Additional</a:t>
            </a:r>
            <a:r>
              <a:rPr lang="en-US" sz="1200" dirty="0" smtClean="0"/>
              <a:t> greenhouse gases trap </a:t>
            </a:r>
            <a:r>
              <a:rPr lang="en-US" sz="1200" i="1" dirty="0" smtClean="0">
                <a:solidFill>
                  <a:srgbClr val="0000FF"/>
                </a:solidFill>
              </a:rPr>
              <a:t>more</a:t>
            </a:r>
            <a:r>
              <a:rPr lang="en-US" sz="1200" dirty="0" smtClean="0"/>
              <a:t> infrared radiation from the earth’s surface.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369106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587066E-E451-D94C-AEBA-9A73ADC60F1A}" type="slidenum">
              <a:rPr lang="en-US"/>
              <a:pPr/>
              <a:t>7</a:t>
            </a:fld>
            <a:endParaRPr lang="en-US"/>
          </a:p>
        </p:txBody>
      </p:sp>
      <p:sp>
        <p:nvSpPr>
          <p:cNvPr id="143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/>
              <a:t>The</a:t>
            </a:r>
            <a:r>
              <a:rPr lang="en-US" sz="1200" baseline="0" dirty="0" smtClean="0"/>
              <a:t> addition of more greenhouse gases</a:t>
            </a:r>
            <a:r>
              <a:rPr lang="en-US" sz="1200" dirty="0" smtClean="0"/>
              <a:t> causes the planet to heat to unnatural temperatures (global warming), which causes our climate to change.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/>
              <a:t>Have students use their knowledge to answer the Q before showing the next slide.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584046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6B7EDE-1D34-AF43-A72F-F106018D4F3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317759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Have students make predictions</a:t>
            </a:r>
            <a:r>
              <a:rPr lang="en-US" baseline="0" dirty="0" smtClean="0"/>
              <a:t> and interpret the graph before explaining the patterns in the data. Note: petroleum includes gasoline and other transportation fuels and many other substances such as propane.</a:t>
            </a:r>
          </a:p>
          <a:p>
            <a:r>
              <a:rPr lang="en-US" dirty="0" smtClean="0"/>
              <a:t>http://</a:t>
            </a:r>
            <a:r>
              <a:rPr lang="en-US" dirty="0" err="1" smtClean="0"/>
              <a:t>en.wikipedia.org/wiki/File:Global_Carbon_Emissions.svg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6B7EDE-1D34-AF43-A72F-F106018D4F3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94740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1C050-F6FE-0E43-A9D0-F8EEADE3D1E4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 descr="Carbon TIME 4b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6683" y="482468"/>
            <a:ext cx="1990713" cy="15055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0514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1C050-F6FE-0E43-A9D0-F8EEADE3D1E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61500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483201"/>
            <a:ext cx="2057400" cy="5642962"/>
          </a:xfrm>
        </p:spPr>
        <p:txBody>
          <a:bodyPr vert="eaVert"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483201"/>
            <a:ext cx="6019800" cy="56429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1C050-F6FE-0E43-A9D0-F8EEADE3D1E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94125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04826"/>
            <a:ext cx="8229600" cy="4906748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1C050-F6FE-0E43-A9D0-F8EEADE3D1E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40099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1C050-F6FE-0E43-A9D0-F8EEADE3D1E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74760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1C050-F6FE-0E43-A9D0-F8EEADE3D1E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11870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1C050-F6FE-0E43-A9D0-F8EEADE3D1E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47143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1C050-F6FE-0E43-A9D0-F8EEADE3D1E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22786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1C050-F6FE-0E43-A9D0-F8EEADE3D1E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85041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5588"/>
            <a:ext cx="3008313" cy="97951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455588"/>
            <a:ext cx="5111750" cy="567057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1C050-F6FE-0E43-A9D0-F8EEADE3D1E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22720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1C050-F6FE-0E43-A9D0-F8EEADE3D1E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02897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9924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491020"/>
            <a:ext cx="8229600" cy="49067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41157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AAFF94-8111-A348-8301-1F63C1D0CE4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3"/>
          </p:nvPr>
        </p:nvSpPr>
        <p:spPr>
          <a:xfrm>
            <a:off x="457200" y="6400800"/>
            <a:ext cx="5989674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13569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0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5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WI-Energy-Institute_4c_C copy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58067" y="4968189"/>
            <a:ext cx="2971114" cy="1471767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14876" y="390705"/>
            <a:ext cx="3871924" cy="2496181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752147" y="2561091"/>
            <a:ext cx="7772400" cy="1470025"/>
          </a:xfrm>
        </p:spPr>
        <p:txBody>
          <a:bodyPr/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Lesson 3 Activity 1</a:t>
            </a:r>
            <a:endParaRPr 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type="subTitle" idx="1"/>
          </p:nvPr>
        </p:nvSpPr>
        <p:spPr>
          <a:xfrm>
            <a:off x="1371600" y="4031116"/>
            <a:ext cx="6400800" cy="17526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3600" dirty="0" smtClean="0">
                <a:cs typeface="Copperplate"/>
              </a:rPr>
              <a:t>Carbon Dioxide and Global Climate Change</a:t>
            </a:r>
            <a:endParaRPr lang="en-US" sz="3600" dirty="0">
              <a:cs typeface="Copperplate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602086" y="6439956"/>
            <a:ext cx="34210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err="1" smtClean="0"/>
              <a:t>www.energy.wisc.edu</a:t>
            </a:r>
            <a:r>
              <a:rPr lang="en-US" dirty="0" smtClean="0"/>
              <a:t>/education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19571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39197" y="1314719"/>
            <a:ext cx="7579587" cy="504278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47106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CO</a:t>
            </a:r>
            <a:r>
              <a:rPr lang="en-US" baseline="-25000" dirty="0" smtClean="0"/>
              <a:t>2</a:t>
            </a:r>
            <a:r>
              <a:rPr lang="en-US" dirty="0" smtClean="0"/>
              <a:t> and Temperature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3795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 majority of scientists agree that global warming is happening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00899" y="1655016"/>
            <a:ext cx="4702437" cy="47024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1540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804336" y="1116236"/>
            <a:ext cx="7598829" cy="5267634"/>
            <a:chOff x="1295400" y="1143000"/>
            <a:chExt cx="6705600" cy="4432300"/>
          </a:xfrm>
        </p:grpSpPr>
        <p:pic>
          <p:nvPicPr>
            <p:cNvPr id="3076" name="Picture 4" descr="greenhouse_effect2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95400" y="1143000"/>
              <a:ext cx="6705600" cy="44323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077" name="Rectangle 5"/>
            <p:cNvSpPr>
              <a:spLocks noChangeArrowheads="1"/>
            </p:cNvSpPr>
            <p:nvPr/>
          </p:nvSpPr>
          <p:spPr bwMode="auto">
            <a:xfrm>
              <a:off x="3505200" y="2101850"/>
              <a:ext cx="2286000" cy="609600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US"/>
            </a:p>
          </p:txBody>
        </p:sp>
        <p:sp>
          <p:nvSpPr>
            <p:cNvPr id="3078" name="Rectangle 6"/>
            <p:cNvSpPr>
              <a:spLocks noChangeArrowheads="1"/>
            </p:cNvSpPr>
            <p:nvPr/>
          </p:nvSpPr>
          <p:spPr bwMode="auto">
            <a:xfrm>
              <a:off x="5899150" y="2667000"/>
              <a:ext cx="1828800" cy="914400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3" name="TextBox 2"/>
          <p:cNvSpPr txBox="1"/>
          <p:nvPr/>
        </p:nvSpPr>
        <p:spPr>
          <a:xfrm>
            <a:off x="370435" y="469905"/>
            <a:ext cx="855527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>
                <a:solidFill>
                  <a:srgbClr val="000000"/>
                </a:solidFill>
              </a:rPr>
              <a:t>The Greenhouse Effect</a:t>
            </a:r>
            <a:endParaRPr lang="en-US" sz="3600" dirty="0">
              <a:solidFill>
                <a:srgbClr val="000000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308496" y="1418167"/>
            <a:ext cx="3803504" cy="465666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467231" y="5144581"/>
            <a:ext cx="6359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CO</a:t>
            </a:r>
            <a:r>
              <a:rPr lang="en-US" b="1" baseline="-25000" dirty="0" smtClean="0"/>
              <a:t>2</a:t>
            </a:r>
            <a:endParaRPr lang="en-US" b="1" baseline="-25000" dirty="0"/>
          </a:p>
        </p:txBody>
      </p:sp>
      <p:sp>
        <p:nvSpPr>
          <p:cNvPr id="9" name="TextBox 8"/>
          <p:cNvSpPr txBox="1"/>
          <p:nvPr/>
        </p:nvSpPr>
        <p:spPr>
          <a:xfrm>
            <a:off x="2701669" y="4370353"/>
            <a:ext cx="6359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CO</a:t>
            </a:r>
            <a:r>
              <a:rPr lang="en-US" b="1" baseline="-25000" dirty="0" smtClean="0"/>
              <a:t>2</a:t>
            </a:r>
            <a:endParaRPr lang="en-US" b="1" baseline="-25000" dirty="0"/>
          </a:p>
        </p:txBody>
      </p:sp>
      <p:sp>
        <p:nvSpPr>
          <p:cNvPr id="10" name="TextBox 9"/>
          <p:cNvSpPr txBox="1"/>
          <p:nvPr/>
        </p:nvSpPr>
        <p:spPr>
          <a:xfrm>
            <a:off x="5041946" y="2931269"/>
            <a:ext cx="6359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CO</a:t>
            </a:r>
            <a:r>
              <a:rPr lang="en-US" b="1" baseline="-25000" dirty="0" smtClean="0"/>
              <a:t>2</a:t>
            </a:r>
            <a:endParaRPr lang="en-US" b="1" baseline="-25000" dirty="0"/>
          </a:p>
        </p:txBody>
      </p:sp>
      <p:sp>
        <p:nvSpPr>
          <p:cNvPr id="11" name="TextBox 10"/>
          <p:cNvSpPr txBox="1"/>
          <p:nvPr/>
        </p:nvSpPr>
        <p:spPr>
          <a:xfrm>
            <a:off x="3568775" y="3390177"/>
            <a:ext cx="6359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CO</a:t>
            </a:r>
            <a:r>
              <a:rPr lang="en-US" b="1" baseline="-25000" dirty="0" smtClean="0"/>
              <a:t>2</a:t>
            </a:r>
            <a:endParaRPr lang="en-US" b="1" baseline="-25000" dirty="0"/>
          </a:p>
        </p:txBody>
      </p:sp>
      <p:sp>
        <p:nvSpPr>
          <p:cNvPr id="12" name="TextBox 11"/>
          <p:cNvSpPr txBox="1"/>
          <p:nvPr/>
        </p:nvSpPr>
        <p:spPr>
          <a:xfrm>
            <a:off x="4361904" y="3081640"/>
            <a:ext cx="6359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CO</a:t>
            </a:r>
            <a:r>
              <a:rPr lang="en-US" b="1" baseline="-25000" dirty="0" smtClean="0"/>
              <a:t>2</a:t>
            </a:r>
            <a:endParaRPr lang="en-US" b="1" baseline="-25000" dirty="0"/>
          </a:p>
        </p:txBody>
      </p:sp>
    </p:spTree>
    <p:extLst>
      <p:ext uri="{BB962C8B-B14F-4D97-AF65-F5344CB8AC3E}">
        <p14:creationId xmlns:p14="http://schemas.microsoft.com/office/powerpoint/2010/main" val="237239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804672" y="1115568"/>
            <a:ext cx="7598664" cy="5266944"/>
            <a:chOff x="1295400" y="1143000"/>
            <a:chExt cx="6705600" cy="4432300"/>
          </a:xfrm>
        </p:grpSpPr>
        <p:pic>
          <p:nvPicPr>
            <p:cNvPr id="3076" name="Picture 4" descr="greenhouse_effect2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95400" y="1143000"/>
              <a:ext cx="6705600" cy="44323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077" name="Rectangle 5"/>
            <p:cNvSpPr>
              <a:spLocks noChangeArrowheads="1"/>
            </p:cNvSpPr>
            <p:nvPr/>
          </p:nvSpPr>
          <p:spPr bwMode="auto">
            <a:xfrm>
              <a:off x="3505200" y="2101850"/>
              <a:ext cx="2286000" cy="609600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US"/>
            </a:p>
          </p:txBody>
        </p:sp>
        <p:sp>
          <p:nvSpPr>
            <p:cNvPr id="3078" name="Rectangle 6"/>
            <p:cNvSpPr>
              <a:spLocks noChangeArrowheads="1"/>
            </p:cNvSpPr>
            <p:nvPr/>
          </p:nvSpPr>
          <p:spPr bwMode="auto">
            <a:xfrm>
              <a:off x="5899150" y="2667000"/>
              <a:ext cx="1828800" cy="914400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4" name="Right Arrow 3"/>
          <p:cNvSpPr/>
          <p:nvPr/>
        </p:nvSpPr>
        <p:spPr>
          <a:xfrm rot="2995487">
            <a:off x="2164576" y="3687287"/>
            <a:ext cx="2293166" cy="423102"/>
          </a:xfrm>
          <a:prstGeom prst="rightArrow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370435" y="469905"/>
            <a:ext cx="855527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>
                <a:solidFill>
                  <a:srgbClr val="000000"/>
                </a:solidFill>
              </a:rPr>
              <a:t>The Greenhouse Effect</a:t>
            </a:r>
            <a:endParaRPr lang="en-US" sz="3600" dirty="0">
              <a:solidFill>
                <a:srgbClr val="000000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3308496" y="1418167"/>
            <a:ext cx="3803504" cy="465666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grpSp>
        <p:nvGrpSpPr>
          <p:cNvPr id="3" name="Group 2"/>
          <p:cNvGrpSpPr>
            <a:grpSpLocks noChangeAspect="1"/>
          </p:cNvGrpSpPr>
          <p:nvPr/>
        </p:nvGrpSpPr>
        <p:grpSpPr>
          <a:xfrm>
            <a:off x="2517358" y="2931269"/>
            <a:ext cx="3160554" cy="2582644"/>
            <a:chOff x="2517358" y="2931269"/>
            <a:chExt cx="3160554" cy="2582644"/>
          </a:xfrm>
        </p:grpSpPr>
        <p:sp>
          <p:nvSpPr>
            <p:cNvPr id="10" name="TextBox 9"/>
            <p:cNvSpPr txBox="1"/>
            <p:nvPr/>
          </p:nvSpPr>
          <p:spPr>
            <a:xfrm>
              <a:off x="2517358" y="5144581"/>
              <a:ext cx="63596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/>
                <a:t>CO</a:t>
              </a:r>
              <a:r>
                <a:rPr lang="en-US" b="1" baseline="-25000" dirty="0" smtClean="0"/>
                <a:t>2</a:t>
              </a:r>
              <a:endParaRPr lang="en-US" b="1" baseline="-25000" dirty="0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2701669" y="4370353"/>
              <a:ext cx="63596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/>
                <a:t>CO</a:t>
              </a:r>
              <a:r>
                <a:rPr lang="en-US" b="1" baseline="-25000" dirty="0" smtClean="0"/>
                <a:t>2</a:t>
              </a:r>
              <a:endParaRPr lang="en-US" b="1" baseline="-25000" dirty="0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5041946" y="2931269"/>
              <a:ext cx="63596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/>
                <a:t>CO</a:t>
              </a:r>
              <a:r>
                <a:rPr lang="en-US" b="1" baseline="-25000" dirty="0" smtClean="0"/>
                <a:t>2</a:t>
              </a:r>
              <a:endParaRPr lang="en-US" b="1" baseline="-25000" dirty="0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3568775" y="3390177"/>
              <a:ext cx="63596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/>
                <a:t>CO</a:t>
              </a:r>
              <a:r>
                <a:rPr lang="en-US" b="1" baseline="-25000" dirty="0" smtClean="0"/>
                <a:t>2</a:t>
              </a:r>
              <a:endParaRPr lang="en-US" b="1" baseline="-25000" dirty="0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4361904" y="3081640"/>
              <a:ext cx="63596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/>
                <a:t>CO</a:t>
              </a:r>
              <a:r>
                <a:rPr lang="en-US" b="1" baseline="-25000" dirty="0" smtClean="0"/>
                <a:t>2</a:t>
              </a:r>
              <a:endParaRPr lang="en-US" b="1" baseline="-25000" dirty="0"/>
            </a:p>
          </p:txBody>
        </p:sp>
      </p:grpSp>
      <p:sp>
        <p:nvSpPr>
          <p:cNvPr id="15" name="TextBox 14"/>
          <p:cNvSpPr txBox="1"/>
          <p:nvPr/>
        </p:nvSpPr>
        <p:spPr>
          <a:xfrm>
            <a:off x="4014251" y="3452311"/>
            <a:ext cx="6359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CO</a:t>
            </a:r>
            <a:r>
              <a:rPr lang="en-US" b="1" baseline="-25000" dirty="0" smtClean="0"/>
              <a:t>2</a:t>
            </a:r>
            <a:endParaRPr lang="en-US" b="1" baseline="-25000" dirty="0"/>
          </a:p>
        </p:txBody>
      </p:sp>
    </p:spTree>
    <p:extLst>
      <p:ext uri="{BB962C8B-B14F-4D97-AF65-F5344CB8AC3E}">
        <p14:creationId xmlns:p14="http://schemas.microsoft.com/office/powerpoint/2010/main" val="2559449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/>
        </p:nvSpPr>
        <p:spPr>
          <a:xfrm>
            <a:off x="370435" y="469905"/>
            <a:ext cx="855527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>
                <a:solidFill>
                  <a:srgbClr val="000000"/>
                </a:solidFill>
              </a:rPr>
              <a:t>The Greenhouse Effect</a:t>
            </a:r>
            <a:endParaRPr lang="en-US" sz="3600" dirty="0">
              <a:solidFill>
                <a:srgbClr val="000000"/>
              </a:solidFill>
            </a:endParaRPr>
          </a:p>
        </p:txBody>
      </p:sp>
      <p:grpSp>
        <p:nvGrpSpPr>
          <p:cNvPr id="14" name="Group 13"/>
          <p:cNvGrpSpPr>
            <a:grpSpLocks noChangeAspect="1"/>
          </p:cNvGrpSpPr>
          <p:nvPr/>
        </p:nvGrpSpPr>
        <p:grpSpPr>
          <a:xfrm>
            <a:off x="804672" y="1115568"/>
            <a:ext cx="7598664" cy="5266944"/>
            <a:chOff x="804672" y="1115568"/>
            <a:chExt cx="7598664" cy="5266944"/>
          </a:xfrm>
        </p:grpSpPr>
        <p:grpSp>
          <p:nvGrpSpPr>
            <p:cNvPr id="5" name="Group 4"/>
            <p:cNvGrpSpPr>
              <a:grpSpLocks noChangeAspect="1"/>
            </p:cNvGrpSpPr>
            <p:nvPr/>
          </p:nvGrpSpPr>
          <p:grpSpPr>
            <a:xfrm>
              <a:off x="804672" y="1115568"/>
              <a:ext cx="7598664" cy="5266944"/>
              <a:chOff x="804672" y="1115568"/>
              <a:chExt cx="7598664" cy="5266944"/>
            </a:xfrm>
          </p:grpSpPr>
          <p:grpSp>
            <p:nvGrpSpPr>
              <p:cNvPr id="2" name="Group 1"/>
              <p:cNvGrpSpPr/>
              <p:nvPr/>
            </p:nvGrpSpPr>
            <p:grpSpPr>
              <a:xfrm>
                <a:off x="804672" y="1115568"/>
                <a:ext cx="7598664" cy="5266944"/>
                <a:chOff x="1295400" y="1143000"/>
                <a:chExt cx="6705600" cy="4432300"/>
              </a:xfrm>
            </p:grpSpPr>
            <p:pic>
              <p:nvPicPr>
                <p:cNvPr id="3076" name="Picture 4" descr="greenhouse_effect22"/>
                <p:cNvPicPr>
                  <a:picLocks noChangeAspect="1" noChangeArrowheads="1"/>
                </p:cNvPicPr>
                <p:nvPr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295400" y="1143000"/>
                  <a:ext cx="6705600" cy="4432300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</p:pic>
            <p:sp>
              <p:nvSpPr>
                <p:cNvPr id="3077" name="Rectangle 5"/>
                <p:cNvSpPr>
                  <a:spLocks noChangeArrowheads="1"/>
                </p:cNvSpPr>
                <p:nvPr/>
              </p:nvSpPr>
              <p:spPr bwMode="auto">
                <a:xfrm>
                  <a:off x="3505200" y="2101850"/>
                  <a:ext cx="2286000" cy="609600"/>
                </a:xfrm>
                <a:prstGeom prst="rect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078" name="Rectangle 6"/>
                <p:cNvSpPr>
                  <a:spLocks noChangeArrowheads="1"/>
                </p:cNvSpPr>
                <p:nvPr/>
              </p:nvSpPr>
              <p:spPr bwMode="auto">
                <a:xfrm>
                  <a:off x="5899150" y="2667000"/>
                  <a:ext cx="1828800" cy="914400"/>
                </a:xfrm>
                <a:prstGeom prst="rect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sp>
            <p:nvSpPr>
              <p:cNvPr id="16" name="Rectangle 15"/>
              <p:cNvSpPr/>
              <p:nvPr/>
            </p:nvSpPr>
            <p:spPr>
              <a:xfrm>
                <a:off x="3308496" y="1418167"/>
                <a:ext cx="3803504" cy="465666"/>
              </a:xfrm>
              <a:prstGeom prst="rect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21" name="Group 20"/>
              <p:cNvGrpSpPr>
                <a:grpSpLocks noChangeAspect="1"/>
              </p:cNvGrpSpPr>
              <p:nvPr/>
            </p:nvGrpSpPr>
            <p:grpSpPr>
              <a:xfrm>
                <a:off x="2500649" y="4370353"/>
                <a:ext cx="836986" cy="1126848"/>
                <a:chOff x="2500649" y="4370353"/>
                <a:chExt cx="836986" cy="1126848"/>
              </a:xfrm>
            </p:grpSpPr>
            <p:sp>
              <p:nvSpPr>
                <p:cNvPr id="22" name="TextBox 21"/>
                <p:cNvSpPr txBox="1"/>
                <p:nvPr/>
              </p:nvSpPr>
              <p:spPr>
                <a:xfrm>
                  <a:off x="2500649" y="5127869"/>
                  <a:ext cx="635966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b="1" dirty="0" smtClean="0"/>
                    <a:t>CO</a:t>
                  </a:r>
                  <a:r>
                    <a:rPr lang="en-US" b="1" baseline="-25000" dirty="0" smtClean="0"/>
                    <a:t>2</a:t>
                  </a:r>
                  <a:endParaRPr lang="en-US" b="1" baseline="-25000" dirty="0"/>
                </a:p>
              </p:txBody>
            </p:sp>
            <p:sp>
              <p:nvSpPr>
                <p:cNvPr id="23" name="TextBox 22"/>
                <p:cNvSpPr txBox="1"/>
                <p:nvPr/>
              </p:nvSpPr>
              <p:spPr>
                <a:xfrm>
                  <a:off x="2701669" y="4370353"/>
                  <a:ext cx="635966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b="1" dirty="0" smtClean="0"/>
                    <a:t>CO</a:t>
                  </a:r>
                  <a:r>
                    <a:rPr lang="en-US" b="1" baseline="-25000" dirty="0" smtClean="0"/>
                    <a:t>2</a:t>
                  </a:r>
                  <a:endParaRPr lang="en-US" b="1" baseline="-25000" dirty="0"/>
                </a:p>
              </p:txBody>
            </p:sp>
          </p:grpSp>
        </p:grpSp>
        <p:grpSp>
          <p:nvGrpSpPr>
            <p:cNvPr id="8" name="Group 7"/>
            <p:cNvGrpSpPr/>
            <p:nvPr/>
          </p:nvGrpSpPr>
          <p:grpSpPr>
            <a:xfrm>
              <a:off x="3490035" y="3019026"/>
              <a:ext cx="2711798" cy="1526360"/>
              <a:chOff x="3490035" y="3019026"/>
              <a:chExt cx="2711798" cy="1526360"/>
            </a:xfrm>
          </p:grpSpPr>
          <p:grpSp>
            <p:nvGrpSpPr>
              <p:cNvPr id="6" name="Group 5"/>
              <p:cNvGrpSpPr/>
              <p:nvPr/>
            </p:nvGrpSpPr>
            <p:grpSpPr>
              <a:xfrm>
                <a:off x="3730020" y="3085207"/>
                <a:ext cx="2471813" cy="1460179"/>
                <a:chOff x="3814689" y="3163044"/>
                <a:chExt cx="2174244" cy="1276507"/>
              </a:xfrm>
            </p:grpSpPr>
            <p:sp>
              <p:nvSpPr>
                <p:cNvPr id="4" name="Right Arrow 3"/>
                <p:cNvSpPr/>
                <p:nvPr/>
              </p:nvSpPr>
              <p:spPr>
                <a:xfrm rot="2149600">
                  <a:off x="3816032" y="3800249"/>
                  <a:ext cx="785720" cy="188083"/>
                </a:xfrm>
                <a:prstGeom prst="rightArrow">
                  <a:avLst/>
                </a:prstGeom>
                <a:solidFill>
                  <a:srgbClr val="FF6600"/>
                </a:solidFill>
                <a:ln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" name="Right Arrow 8"/>
                <p:cNvSpPr/>
                <p:nvPr/>
              </p:nvSpPr>
              <p:spPr>
                <a:xfrm rot="16200000">
                  <a:off x="4095565" y="3713592"/>
                  <a:ext cx="785720" cy="188083"/>
                </a:xfrm>
                <a:prstGeom prst="rightArrow">
                  <a:avLst/>
                </a:prstGeom>
                <a:solidFill>
                  <a:srgbClr val="FF6600"/>
                </a:solidFill>
                <a:ln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" name="Right Arrow 9"/>
                <p:cNvSpPr/>
                <p:nvPr/>
              </p:nvSpPr>
              <p:spPr>
                <a:xfrm rot="2737226">
                  <a:off x="4375097" y="3494047"/>
                  <a:ext cx="785720" cy="188083"/>
                </a:xfrm>
                <a:prstGeom prst="rightArrow">
                  <a:avLst/>
                </a:prstGeom>
                <a:solidFill>
                  <a:srgbClr val="FF6600"/>
                </a:solidFill>
                <a:ln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" name="Right Arrow 10"/>
                <p:cNvSpPr/>
                <p:nvPr/>
              </p:nvSpPr>
              <p:spPr>
                <a:xfrm rot="17681748">
                  <a:off x="4787641" y="3461862"/>
                  <a:ext cx="785720" cy="188083"/>
                </a:xfrm>
                <a:prstGeom prst="rightArrow">
                  <a:avLst/>
                </a:prstGeom>
                <a:solidFill>
                  <a:srgbClr val="FF6600"/>
                </a:solidFill>
                <a:ln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2" name="Right Arrow 11"/>
                <p:cNvSpPr/>
                <p:nvPr/>
              </p:nvSpPr>
              <p:spPr>
                <a:xfrm rot="2650697">
                  <a:off x="5203213" y="3506614"/>
                  <a:ext cx="785720" cy="188083"/>
                </a:xfrm>
                <a:prstGeom prst="rightArrow">
                  <a:avLst/>
                </a:prstGeom>
                <a:solidFill>
                  <a:srgbClr val="FF6600"/>
                </a:solidFill>
                <a:ln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3" name="Right Arrow 12"/>
                <p:cNvSpPr/>
                <p:nvPr/>
              </p:nvSpPr>
              <p:spPr>
                <a:xfrm rot="15783064">
                  <a:off x="3515871" y="3952649"/>
                  <a:ext cx="785720" cy="188083"/>
                </a:xfrm>
                <a:prstGeom prst="rightArrow">
                  <a:avLst/>
                </a:prstGeom>
                <a:solidFill>
                  <a:srgbClr val="FF6600"/>
                </a:solidFill>
                <a:ln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28" name="TextBox 27"/>
              <p:cNvSpPr txBox="1"/>
              <p:nvPr/>
            </p:nvSpPr>
            <p:spPr>
              <a:xfrm>
                <a:off x="4014251" y="3452311"/>
                <a:ext cx="63596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b="1" dirty="0" smtClean="0"/>
                  <a:t>CO</a:t>
                </a:r>
                <a:r>
                  <a:rPr lang="en-US" b="1" baseline="-25000" dirty="0" smtClean="0"/>
                  <a:t>2</a:t>
                </a:r>
                <a:endParaRPr lang="en-US" b="1" baseline="-25000" dirty="0"/>
              </a:p>
            </p:txBody>
          </p:sp>
          <p:sp>
            <p:nvSpPr>
              <p:cNvPr id="29" name="TextBox 28"/>
              <p:cNvSpPr txBox="1"/>
              <p:nvPr/>
            </p:nvSpPr>
            <p:spPr>
              <a:xfrm>
                <a:off x="5244410" y="3019026"/>
                <a:ext cx="63596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b="1" dirty="0" smtClean="0"/>
                  <a:t>CO</a:t>
                </a:r>
                <a:r>
                  <a:rPr lang="en-US" b="1" baseline="-25000" dirty="0" smtClean="0"/>
                  <a:t>2</a:t>
                </a:r>
                <a:endParaRPr lang="en-US" b="1" baseline="-25000" dirty="0"/>
              </a:p>
            </p:txBody>
          </p:sp>
          <p:sp>
            <p:nvSpPr>
              <p:cNvPr id="30" name="TextBox 29"/>
              <p:cNvSpPr txBox="1"/>
              <p:nvPr/>
            </p:nvSpPr>
            <p:spPr>
              <a:xfrm>
                <a:off x="4259787" y="3088219"/>
                <a:ext cx="63596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b="1" dirty="0" smtClean="0"/>
                  <a:t>CO</a:t>
                </a:r>
                <a:r>
                  <a:rPr lang="en-US" b="1" baseline="-25000" dirty="0" smtClean="0"/>
                  <a:t>2</a:t>
                </a:r>
                <a:endParaRPr lang="en-US" b="1" baseline="-25000" dirty="0"/>
              </a:p>
            </p:txBody>
          </p:sp>
          <p:sp>
            <p:nvSpPr>
              <p:cNvPr id="31" name="TextBox 30"/>
              <p:cNvSpPr txBox="1"/>
              <p:nvPr/>
            </p:nvSpPr>
            <p:spPr>
              <a:xfrm>
                <a:off x="3490035" y="3388358"/>
                <a:ext cx="63596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b="1" dirty="0" smtClean="0"/>
                  <a:t>CO</a:t>
                </a:r>
                <a:r>
                  <a:rPr lang="en-US" b="1" baseline="-25000" dirty="0" smtClean="0"/>
                  <a:t>2</a:t>
                </a:r>
                <a:endParaRPr lang="en-US" b="1" baseline="-25000" dirty="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273479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425870" y="448501"/>
            <a:ext cx="827363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458788"/>
            <a:r>
              <a:rPr lang="en-US" sz="3200" dirty="0"/>
              <a:t>Question: What do you think will happen to the temperature of the earth if we add </a:t>
            </a:r>
            <a:r>
              <a:rPr lang="en-US" sz="3200" i="1" dirty="0">
                <a:solidFill>
                  <a:srgbClr val="0000FF"/>
                </a:solidFill>
              </a:rPr>
              <a:t>more</a:t>
            </a:r>
            <a:r>
              <a:rPr lang="en-US" sz="3200" dirty="0">
                <a:solidFill>
                  <a:srgbClr val="0000FF"/>
                </a:solidFill>
              </a:rPr>
              <a:t> greenhouse gases</a:t>
            </a:r>
            <a:r>
              <a:rPr lang="en-US" sz="3200" dirty="0"/>
              <a:t> to the atmosphere?</a:t>
            </a:r>
          </a:p>
        </p:txBody>
      </p:sp>
      <p:grpSp>
        <p:nvGrpSpPr>
          <p:cNvPr id="33" name="Group 32"/>
          <p:cNvGrpSpPr>
            <a:grpSpLocks noChangeAspect="1"/>
          </p:cNvGrpSpPr>
          <p:nvPr/>
        </p:nvGrpSpPr>
        <p:grpSpPr>
          <a:xfrm>
            <a:off x="1441043" y="1948554"/>
            <a:ext cx="6396907" cy="4433958"/>
            <a:chOff x="804672" y="1115568"/>
            <a:chExt cx="7598664" cy="5266944"/>
          </a:xfrm>
        </p:grpSpPr>
        <p:grpSp>
          <p:nvGrpSpPr>
            <p:cNvPr id="34" name="Group 33"/>
            <p:cNvGrpSpPr>
              <a:grpSpLocks noChangeAspect="1"/>
            </p:cNvGrpSpPr>
            <p:nvPr/>
          </p:nvGrpSpPr>
          <p:grpSpPr>
            <a:xfrm>
              <a:off x="804672" y="1115568"/>
              <a:ext cx="7598664" cy="5266944"/>
              <a:chOff x="804672" y="1115568"/>
              <a:chExt cx="7598664" cy="5266944"/>
            </a:xfrm>
          </p:grpSpPr>
          <p:grpSp>
            <p:nvGrpSpPr>
              <p:cNvPr id="47" name="Group 46"/>
              <p:cNvGrpSpPr/>
              <p:nvPr/>
            </p:nvGrpSpPr>
            <p:grpSpPr>
              <a:xfrm>
                <a:off x="804672" y="1115568"/>
                <a:ext cx="7598664" cy="5266944"/>
                <a:chOff x="1295400" y="1143000"/>
                <a:chExt cx="6705600" cy="4432300"/>
              </a:xfrm>
            </p:grpSpPr>
            <p:pic>
              <p:nvPicPr>
                <p:cNvPr id="52" name="Picture 4" descr="greenhouse_effect22"/>
                <p:cNvPicPr>
                  <a:picLocks noChangeAspect="1" noChangeArrowheads="1"/>
                </p:cNvPicPr>
                <p:nvPr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295400" y="1143000"/>
                  <a:ext cx="6705600" cy="4432300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</p:pic>
            <p:sp>
              <p:nvSpPr>
                <p:cNvPr id="53" name="Rectangle 5"/>
                <p:cNvSpPr>
                  <a:spLocks noChangeArrowheads="1"/>
                </p:cNvSpPr>
                <p:nvPr/>
              </p:nvSpPr>
              <p:spPr bwMode="auto">
                <a:xfrm>
                  <a:off x="3505200" y="2101850"/>
                  <a:ext cx="2286000" cy="609600"/>
                </a:xfrm>
                <a:prstGeom prst="rect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4" name="Rectangle 6"/>
                <p:cNvSpPr>
                  <a:spLocks noChangeArrowheads="1"/>
                </p:cNvSpPr>
                <p:nvPr/>
              </p:nvSpPr>
              <p:spPr bwMode="auto">
                <a:xfrm>
                  <a:off x="5899150" y="2667000"/>
                  <a:ext cx="1828800" cy="914400"/>
                </a:xfrm>
                <a:prstGeom prst="rect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sp>
            <p:nvSpPr>
              <p:cNvPr id="48" name="Rectangle 47"/>
              <p:cNvSpPr/>
              <p:nvPr/>
            </p:nvSpPr>
            <p:spPr>
              <a:xfrm>
                <a:off x="3308496" y="1418167"/>
                <a:ext cx="3803504" cy="465666"/>
              </a:xfrm>
              <a:prstGeom prst="rect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49" name="Group 48"/>
              <p:cNvGrpSpPr>
                <a:grpSpLocks noChangeAspect="1"/>
              </p:cNvGrpSpPr>
              <p:nvPr/>
            </p:nvGrpSpPr>
            <p:grpSpPr>
              <a:xfrm>
                <a:off x="2500649" y="4370353"/>
                <a:ext cx="836986" cy="1126848"/>
                <a:chOff x="2500649" y="4370353"/>
                <a:chExt cx="836986" cy="1126848"/>
              </a:xfrm>
            </p:grpSpPr>
            <p:sp>
              <p:nvSpPr>
                <p:cNvPr id="50" name="TextBox 49"/>
                <p:cNvSpPr txBox="1"/>
                <p:nvPr/>
              </p:nvSpPr>
              <p:spPr>
                <a:xfrm>
                  <a:off x="2500649" y="5127869"/>
                  <a:ext cx="635966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b="1" dirty="0" smtClean="0"/>
                    <a:t>CO</a:t>
                  </a:r>
                  <a:r>
                    <a:rPr lang="en-US" b="1" baseline="-25000" dirty="0" smtClean="0"/>
                    <a:t>2</a:t>
                  </a:r>
                  <a:endParaRPr lang="en-US" b="1" baseline="-25000" dirty="0"/>
                </a:p>
              </p:txBody>
            </p:sp>
            <p:sp>
              <p:nvSpPr>
                <p:cNvPr id="51" name="TextBox 50"/>
                <p:cNvSpPr txBox="1"/>
                <p:nvPr/>
              </p:nvSpPr>
              <p:spPr>
                <a:xfrm>
                  <a:off x="2701669" y="4370353"/>
                  <a:ext cx="635966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b="1" dirty="0" smtClean="0"/>
                    <a:t>CO</a:t>
                  </a:r>
                  <a:r>
                    <a:rPr lang="en-US" b="1" baseline="-25000" dirty="0" smtClean="0"/>
                    <a:t>2</a:t>
                  </a:r>
                  <a:endParaRPr lang="en-US" b="1" baseline="-25000" dirty="0"/>
                </a:p>
              </p:txBody>
            </p:sp>
          </p:grpSp>
        </p:grpSp>
        <p:grpSp>
          <p:nvGrpSpPr>
            <p:cNvPr id="35" name="Group 34"/>
            <p:cNvGrpSpPr/>
            <p:nvPr/>
          </p:nvGrpSpPr>
          <p:grpSpPr>
            <a:xfrm>
              <a:off x="3490035" y="3019026"/>
              <a:ext cx="2711798" cy="1526360"/>
              <a:chOff x="3490035" y="3019026"/>
              <a:chExt cx="2711798" cy="1526360"/>
            </a:xfrm>
          </p:grpSpPr>
          <p:grpSp>
            <p:nvGrpSpPr>
              <p:cNvPr id="36" name="Group 35"/>
              <p:cNvGrpSpPr/>
              <p:nvPr/>
            </p:nvGrpSpPr>
            <p:grpSpPr>
              <a:xfrm>
                <a:off x="3730020" y="3085207"/>
                <a:ext cx="2471813" cy="1460179"/>
                <a:chOff x="3814689" y="3163044"/>
                <a:chExt cx="2174244" cy="1276507"/>
              </a:xfrm>
            </p:grpSpPr>
            <p:sp>
              <p:nvSpPr>
                <p:cNvPr id="41" name="Right Arrow 40"/>
                <p:cNvSpPr/>
                <p:nvPr/>
              </p:nvSpPr>
              <p:spPr>
                <a:xfrm rot="2149600">
                  <a:off x="3816032" y="3800249"/>
                  <a:ext cx="785720" cy="188083"/>
                </a:xfrm>
                <a:prstGeom prst="rightArrow">
                  <a:avLst/>
                </a:prstGeom>
                <a:solidFill>
                  <a:srgbClr val="FF6600"/>
                </a:solidFill>
                <a:ln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2" name="Right Arrow 41"/>
                <p:cNvSpPr/>
                <p:nvPr/>
              </p:nvSpPr>
              <p:spPr>
                <a:xfrm rot="16200000">
                  <a:off x="4095565" y="3713592"/>
                  <a:ext cx="785720" cy="188083"/>
                </a:xfrm>
                <a:prstGeom prst="rightArrow">
                  <a:avLst/>
                </a:prstGeom>
                <a:solidFill>
                  <a:srgbClr val="FF6600"/>
                </a:solidFill>
                <a:ln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3" name="Right Arrow 42"/>
                <p:cNvSpPr/>
                <p:nvPr/>
              </p:nvSpPr>
              <p:spPr>
                <a:xfrm rot="2737226">
                  <a:off x="4375097" y="3494047"/>
                  <a:ext cx="785720" cy="188083"/>
                </a:xfrm>
                <a:prstGeom prst="rightArrow">
                  <a:avLst/>
                </a:prstGeom>
                <a:solidFill>
                  <a:srgbClr val="FF6600"/>
                </a:solidFill>
                <a:ln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4" name="Right Arrow 43"/>
                <p:cNvSpPr/>
                <p:nvPr/>
              </p:nvSpPr>
              <p:spPr>
                <a:xfrm rot="17681748">
                  <a:off x="4787641" y="3461862"/>
                  <a:ext cx="785720" cy="188083"/>
                </a:xfrm>
                <a:prstGeom prst="rightArrow">
                  <a:avLst/>
                </a:prstGeom>
                <a:solidFill>
                  <a:srgbClr val="FF6600"/>
                </a:solidFill>
                <a:ln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5" name="Right Arrow 44"/>
                <p:cNvSpPr/>
                <p:nvPr/>
              </p:nvSpPr>
              <p:spPr>
                <a:xfrm rot="2650697">
                  <a:off x="5203213" y="3506614"/>
                  <a:ext cx="785720" cy="188083"/>
                </a:xfrm>
                <a:prstGeom prst="rightArrow">
                  <a:avLst/>
                </a:prstGeom>
                <a:solidFill>
                  <a:srgbClr val="FF6600"/>
                </a:solidFill>
                <a:ln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6" name="Right Arrow 45"/>
                <p:cNvSpPr/>
                <p:nvPr/>
              </p:nvSpPr>
              <p:spPr>
                <a:xfrm rot="15783064">
                  <a:off x="3515871" y="3952649"/>
                  <a:ext cx="785720" cy="188083"/>
                </a:xfrm>
                <a:prstGeom prst="rightArrow">
                  <a:avLst/>
                </a:prstGeom>
                <a:solidFill>
                  <a:srgbClr val="FF6600"/>
                </a:solidFill>
                <a:ln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37" name="TextBox 36"/>
              <p:cNvSpPr txBox="1"/>
              <p:nvPr/>
            </p:nvSpPr>
            <p:spPr>
              <a:xfrm>
                <a:off x="4014251" y="3452311"/>
                <a:ext cx="63596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b="1" dirty="0" smtClean="0"/>
                  <a:t>CO</a:t>
                </a:r>
                <a:r>
                  <a:rPr lang="en-US" b="1" baseline="-25000" dirty="0" smtClean="0"/>
                  <a:t>2</a:t>
                </a:r>
                <a:endParaRPr lang="en-US" b="1" baseline="-25000" dirty="0"/>
              </a:p>
            </p:txBody>
          </p:sp>
          <p:sp>
            <p:nvSpPr>
              <p:cNvPr id="38" name="TextBox 37"/>
              <p:cNvSpPr txBox="1"/>
              <p:nvPr/>
            </p:nvSpPr>
            <p:spPr>
              <a:xfrm>
                <a:off x="5244410" y="3019026"/>
                <a:ext cx="63596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b="1" dirty="0" smtClean="0"/>
                  <a:t>CO</a:t>
                </a:r>
                <a:r>
                  <a:rPr lang="en-US" b="1" baseline="-25000" dirty="0" smtClean="0"/>
                  <a:t>2</a:t>
                </a:r>
                <a:endParaRPr lang="en-US" b="1" baseline="-25000" dirty="0"/>
              </a:p>
            </p:txBody>
          </p:sp>
          <p:sp>
            <p:nvSpPr>
              <p:cNvPr id="39" name="TextBox 38"/>
              <p:cNvSpPr txBox="1"/>
              <p:nvPr/>
            </p:nvSpPr>
            <p:spPr>
              <a:xfrm>
                <a:off x="4259787" y="3088219"/>
                <a:ext cx="63596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b="1" dirty="0" smtClean="0"/>
                  <a:t>CO</a:t>
                </a:r>
                <a:r>
                  <a:rPr lang="en-US" b="1" baseline="-25000" dirty="0" smtClean="0"/>
                  <a:t>2</a:t>
                </a:r>
                <a:endParaRPr lang="en-US" b="1" baseline="-25000" dirty="0"/>
              </a:p>
            </p:txBody>
          </p:sp>
          <p:sp>
            <p:nvSpPr>
              <p:cNvPr id="40" name="TextBox 39"/>
              <p:cNvSpPr txBox="1"/>
              <p:nvPr/>
            </p:nvSpPr>
            <p:spPr>
              <a:xfrm>
                <a:off x="3490035" y="3388358"/>
                <a:ext cx="63596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b="1" dirty="0" smtClean="0"/>
                  <a:t>CO</a:t>
                </a:r>
                <a:r>
                  <a:rPr lang="en-US" b="1" baseline="-25000" dirty="0" smtClean="0"/>
                  <a:t>2</a:t>
                </a:r>
                <a:endParaRPr lang="en-US" b="1" baseline="-25000" dirty="0"/>
              </a:p>
            </p:txBody>
          </p:sp>
        </p:grpSp>
      </p:grpSp>
      <p:sp>
        <p:nvSpPr>
          <p:cNvPr id="55" name="TextBox 54"/>
          <p:cNvSpPr txBox="1"/>
          <p:nvPr/>
        </p:nvSpPr>
        <p:spPr>
          <a:xfrm>
            <a:off x="4770042" y="3652931"/>
            <a:ext cx="5353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00FF"/>
                </a:solidFill>
              </a:rPr>
              <a:t>CO</a:t>
            </a:r>
            <a:r>
              <a:rPr lang="en-US" b="1" baseline="-25000" dirty="0" smtClean="0">
                <a:solidFill>
                  <a:srgbClr val="0000FF"/>
                </a:solidFill>
              </a:rPr>
              <a:t>2</a:t>
            </a:r>
            <a:endParaRPr lang="en-US" b="1" baseline="-25000" dirty="0">
              <a:solidFill>
                <a:srgbClr val="0000FF"/>
              </a:solidFill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4571553" y="3972451"/>
            <a:ext cx="5353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00FF"/>
                </a:solidFill>
              </a:rPr>
              <a:t>CO</a:t>
            </a:r>
            <a:r>
              <a:rPr lang="en-US" b="1" baseline="-25000" dirty="0" smtClean="0">
                <a:solidFill>
                  <a:srgbClr val="0000FF"/>
                </a:solidFill>
              </a:rPr>
              <a:t>2</a:t>
            </a:r>
            <a:endParaRPr lang="en-US" b="1" baseline="-25000" dirty="0">
              <a:solidFill>
                <a:srgbClr val="0000FF"/>
              </a:solidFill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3383592" y="4193874"/>
            <a:ext cx="5353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00FF"/>
                </a:solidFill>
              </a:rPr>
              <a:t>CO</a:t>
            </a:r>
            <a:r>
              <a:rPr lang="en-US" b="1" baseline="-25000" dirty="0" smtClean="0">
                <a:solidFill>
                  <a:srgbClr val="0000FF"/>
                </a:solidFill>
              </a:rPr>
              <a:t>2</a:t>
            </a:r>
            <a:endParaRPr lang="en-US" b="1" baseline="-25000" dirty="0">
              <a:solidFill>
                <a:srgbClr val="0000FF"/>
              </a:solidFill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3000606" y="4999504"/>
            <a:ext cx="5353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00FF"/>
                </a:solidFill>
              </a:rPr>
              <a:t>CO</a:t>
            </a:r>
            <a:r>
              <a:rPr lang="en-US" b="1" baseline="-25000" dirty="0" smtClean="0">
                <a:solidFill>
                  <a:srgbClr val="0000FF"/>
                </a:solidFill>
              </a:rPr>
              <a:t>2</a:t>
            </a:r>
            <a:endParaRPr lang="en-US" b="1" baseline="-25000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29323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" grpId="0"/>
      <p:bldP spid="56" grpId="0"/>
      <p:bldP spid="57" grpId="0"/>
      <p:bldP spid="5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425870" y="448501"/>
            <a:ext cx="827363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458788"/>
            <a:r>
              <a:rPr lang="en-US" sz="3200" i="1" dirty="0" smtClean="0">
                <a:solidFill>
                  <a:srgbClr val="0000FF"/>
                </a:solidFill>
              </a:rPr>
              <a:t>Additional</a:t>
            </a:r>
            <a:r>
              <a:rPr lang="en-US" sz="3200" dirty="0" smtClean="0"/>
              <a:t> </a:t>
            </a:r>
            <a:r>
              <a:rPr lang="en-US" sz="3200" i="1" dirty="0" smtClean="0">
                <a:solidFill>
                  <a:srgbClr val="0000FF"/>
                </a:solidFill>
              </a:rPr>
              <a:t>greenhouse gases </a:t>
            </a:r>
            <a:r>
              <a:rPr lang="en-US" sz="3200" dirty="0"/>
              <a:t>trap </a:t>
            </a:r>
            <a:r>
              <a:rPr lang="en-US" sz="3200" i="1" dirty="0">
                <a:solidFill>
                  <a:srgbClr val="0000FF"/>
                </a:solidFill>
              </a:rPr>
              <a:t>more</a:t>
            </a:r>
            <a:r>
              <a:rPr lang="en-US" sz="3200" dirty="0"/>
              <a:t> infrared radiation from E</a:t>
            </a:r>
            <a:r>
              <a:rPr lang="en-US" sz="3200" dirty="0" smtClean="0"/>
              <a:t>arth’s </a:t>
            </a:r>
            <a:r>
              <a:rPr lang="en-US" sz="3200" dirty="0"/>
              <a:t>surface.</a:t>
            </a:r>
          </a:p>
        </p:txBody>
      </p:sp>
      <p:sp>
        <p:nvSpPr>
          <p:cNvPr id="28" name="Rectangle 13"/>
          <p:cNvSpPr>
            <a:spLocks noChangeArrowheads="1"/>
          </p:cNvSpPr>
          <p:nvPr/>
        </p:nvSpPr>
        <p:spPr bwMode="auto">
          <a:xfrm>
            <a:off x="3124200" y="6426198"/>
            <a:ext cx="4648200" cy="22860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grpSp>
        <p:nvGrpSpPr>
          <p:cNvPr id="27" name="Group 26"/>
          <p:cNvGrpSpPr/>
          <p:nvPr/>
        </p:nvGrpSpPr>
        <p:grpSpPr>
          <a:xfrm>
            <a:off x="1441043" y="1948554"/>
            <a:ext cx="6396907" cy="4433958"/>
            <a:chOff x="1441043" y="1948554"/>
            <a:chExt cx="6396907" cy="4433958"/>
          </a:xfrm>
        </p:grpSpPr>
        <p:grpSp>
          <p:nvGrpSpPr>
            <p:cNvPr id="29" name="Group 28"/>
            <p:cNvGrpSpPr>
              <a:grpSpLocks noChangeAspect="1"/>
            </p:cNvGrpSpPr>
            <p:nvPr/>
          </p:nvGrpSpPr>
          <p:grpSpPr>
            <a:xfrm>
              <a:off x="1441043" y="1948554"/>
              <a:ext cx="6396907" cy="4433958"/>
              <a:chOff x="804672" y="1115568"/>
              <a:chExt cx="7598664" cy="5266944"/>
            </a:xfrm>
          </p:grpSpPr>
          <p:grpSp>
            <p:nvGrpSpPr>
              <p:cNvPr id="34" name="Group 33"/>
              <p:cNvGrpSpPr>
                <a:grpSpLocks noChangeAspect="1"/>
              </p:cNvGrpSpPr>
              <p:nvPr/>
            </p:nvGrpSpPr>
            <p:grpSpPr>
              <a:xfrm>
                <a:off x="804672" y="1115568"/>
                <a:ext cx="7598664" cy="5266944"/>
                <a:chOff x="804672" y="1115568"/>
                <a:chExt cx="7598664" cy="5266944"/>
              </a:xfrm>
            </p:grpSpPr>
            <p:grpSp>
              <p:nvGrpSpPr>
                <p:cNvPr id="47" name="Group 46"/>
                <p:cNvGrpSpPr/>
                <p:nvPr/>
              </p:nvGrpSpPr>
              <p:grpSpPr>
                <a:xfrm>
                  <a:off x="804672" y="1115568"/>
                  <a:ext cx="7598664" cy="5266944"/>
                  <a:chOff x="1295400" y="1143000"/>
                  <a:chExt cx="6705600" cy="4432300"/>
                </a:xfrm>
              </p:grpSpPr>
              <p:pic>
                <p:nvPicPr>
                  <p:cNvPr id="52" name="Picture 4" descr="greenhouse_effect22"/>
                  <p:cNvPicPr>
                    <a:picLocks noChangeAspect="1" noChangeArrowheads="1"/>
                  </p:cNvPicPr>
                  <p:nvPr/>
                </p:nvPicPr>
                <p:blipFill>
                  <a:blip r:embed="rId3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1295400" y="1143000"/>
                    <a:ext cx="6705600" cy="4432300"/>
                  </a:xfrm>
                  <a:prstGeom prst="rect">
                    <a:avLst/>
                  </a:prstGeom>
                  <a:noFill/>
                  <a:extLst>
                    <a:ext uri="{909E8E84-426E-40dd-AFC4-6F175D3DCCD1}">
                      <a14:hiddenFill xmlns:a14="http://schemas.microsoft.com/office/drawing/2010/main" xmlns="">
                        <a:solidFill>
                          <a:srgbClr val="FFFFFF"/>
                        </a:solidFill>
                      </a14:hiddenFill>
                    </a:ext>
                  </a:extLst>
                </p:spPr>
              </p:pic>
              <p:sp>
                <p:nvSpPr>
                  <p:cNvPr id="53" name="Rectangle 5"/>
                  <p:cNvSpPr>
                    <a:spLocks noChangeArrowheads="1"/>
                  </p:cNvSpPr>
                  <p:nvPr/>
                </p:nvSpPr>
                <p:spPr bwMode="auto">
                  <a:xfrm>
                    <a:off x="3505200" y="2101850"/>
                    <a:ext cx="2286000" cy="609600"/>
                  </a:xfrm>
                  <a:prstGeom prst="rect">
                    <a:avLst/>
                  </a:prstGeom>
                  <a:solidFill>
                    <a:schemeClr val="tx1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54" name="Rectangle 6"/>
                  <p:cNvSpPr>
                    <a:spLocks noChangeArrowheads="1"/>
                  </p:cNvSpPr>
                  <p:nvPr/>
                </p:nvSpPr>
                <p:spPr bwMode="auto">
                  <a:xfrm>
                    <a:off x="5899150" y="2667000"/>
                    <a:ext cx="1828800" cy="914400"/>
                  </a:xfrm>
                  <a:prstGeom prst="rect">
                    <a:avLst/>
                  </a:prstGeom>
                  <a:solidFill>
                    <a:schemeClr val="tx1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</p:grpSp>
            <p:sp>
              <p:nvSpPr>
                <p:cNvPr id="48" name="Rectangle 47"/>
                <p:cNvSpPr/>
                <p:nvPr/>
              </p:nvSpPr>
              <p:spPr>
                <a:xfrm>
                  <a:off x="3308496" y="1418167"/>
                  <a:ext cx="3803504" cy="465666"/>
                </a:xfrm>
                <a:prstGeom prst="rect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chemeClr val="tx1"/>
                    </a:solidFill>
                  </a:endParaRPr>
                </a:p>
              </p:txBody>
            </p:sp>
            <p:grpSp>
              <p:nvGrpSpPr>
                <p:cNvPr id="49" name="Group 48"/>
                <p:cNvGrpSpPr>
                  <a:grpSpLocks noChangeAspect="1"/>
                </p:cNvGrpSpPr>
                <p:nvPr/>
              </p:nvGrpSpPr>
              <p:grpSpPr>
                <a:xfrm>
                  <a:off x="2500649" y="4370353"/>
                  <a:ext cx="836986" cy="1126848"/>
                  <a:chOff x="2500649" y="4370353"/>
                  <a:chExt cx="836986" cy="1126848"/>
                </a:xfrm>
              </p:grpSpPr>
              <p:sp>
                <p:nvSpPr>
                  <p:cNvPr id="50" name="TextBox 49"/>
                  <p:cNvSpPr txBox="1"/>
                  <p:nvPr/>
                </p:nvSpPr>
                <p:spPr>
                  <a:xfrm>
                    <a:off x="2500649" y="5127869"/>
                    <a:ext cx="635966" cy="36933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b="1" dirty="0" smtClean="0"/>
                      <a:t>CO</a:t>
                    </a:r>
                    <a:r>
                      <a:rPr lang="en-US" b="1" baseline="-25000" dirty="0" smtClean="0"/>
                      <a:t>2</a:t>
                    </a:r>
                    <a:endParaRPr lang="en-US" b="1" baseline="-25000" dirty="0"/>
                  </a:p>
                </p:txBody>
              </p:sp>
              <p:sp>
                <p:nvSpPr>
                  <p:cNvPr id="51" name="TextBox 50"/>
                  <p:cNvSpPr txBox="1"/>
                  <p:nvPr/>
                </p:nvSpPr>
                <p:spPr>
                  <a:xfrm>
                    <a:off x="2701669" y="4370353"/>
                    <a:ext cx="635966" cy="36933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b="1" dirty="0" smtClean="0"/>
                      <a:t>CO</a:t>
                    </a:r>
                    <a:r>
                      <a:rPr lang="en-US" b="1" baseline="-25000" dirty="0" smtClean="0"/>
                      <a:t>2</a:t>
                    </a:r>
                    <a:endParaRPr lang="en-US" b="1" baseline="-25000" dirty="0"/>
                  </a:p>
                </p:txBody>
              </p:sp>
            </p:grpSp>
          </p:grpSp>
          <p:grpSp>
            <p:nvGrpSpPr>
              <p:cNvPr id="35" name="Group 34"/>
              <p:cNvGrpSpPr/>
              <p:nvPr/>
            </p:nvGrpSpPr>
            <p:grpSpPr>
              <a:xfrm>
                <a:off x="3490035" y="3019026"/>
                <a:ext cx="2711798" cy="1526360"/>
                <a:chOff x="3490035" y="3019026"/>
                <a:chExt cx="2711798" cy="1526360"/>
              </a:xfrm>
            </p:grpSpPr>
            <p:grpSp>
              <p:nvGrpSpPr>
                <p:cNvPr id="36" name="Group 35"/>
                <p:cNvGrpSpPr/>
                <p:nvPr/>
              </p:nvGrpSpPr>
              <p:grpSpPr>
                <a:xfrm>
                  <a:off x="3730020" y="3085207"/>
                  <a:ext cx="2471813" cy="1460179"/>
                  <a:chOff x="3814689" y="3163044"/>
                  <a:chExt cx="2174244" cy="1276507"/>
                </a:xfrm>
              </p:grpSpPr>
              <p:sp>
                <p:nvSpPr>
                  <p:cNvPr id="41" name="Right Arrow 40"/>
                  <p:cNvSpPr/>
                  <p:nvPr/>
                </p:nvSpPr>
                <p:spPr>
                  <a:xfrm rot="2149600">
                    <a:off x="3816032" y="3800249"/>
                    <a:ext cx="785720" cy="188083"/>
                  </a:xfrm>
                  <a:prstGeom prst="rightArrow">
                    <a:avLst/>
                  </a:prstGeom>
                  <a:solidFill>
                    <a:srgbClr val="FF6600"/>
                  </a:solidFill>
                  <a:ln>
                    <a:solidFill>
                      <a:srgbClr val="FF0000"/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42" name="Right Arrow 41"/>
                  <p:cNvSpPr/>
                  <p:nvPr/>
                </p:nvSpPr>
                <p:spPr>
                  <a:xfrm rot="16200000">
                    <a:off x="4095565" y="3713592"/>
                    <a:ext cx="785720" cy="188083"/>
                  </a:xfrm>
                  <a:prstGeom prst="rightArrow">
                    <a:avLst/>
                  </a:prstGeom>
                  <a:solidFill>
                    <a:srgbClr val="FF6600"/>
                  </a:solidFill>
                  <a:ln>
                    <a:solidFill>
                      <a:srgbClr val="FF0000"/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43" name="Right Arrow 42"/>
                  <p:cNvSpPr/>
                  <p:nvPr/>
                </p:nvSpPr>
                <p:spPr>
                  <a:xfrm rot="2737226">
                    <a:off x="4375097" y="3494047"/>
                    <a:ext cx="785720" cy="188083"/>
                  </a:xfrm>
                  <a:prstGeom prst="rightArrow">
                    <a:avLst/>
                  </a:prstGeom>
                  <a:solidFill>
                    <a:srgbClr val="FF6600"/>
                  </a:solidFill>
                  <a:ln>
                    <a:solidFill>
                      <a:srgbClr val="FF0000"/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44" name="Right Arrow 43"/>
                  <p:cNvSpPr/>
                  <p:nvPr/>
                </p:nvSpPr>
                <p:spPr>
                  <a:xfrm rot="17681748">
                    <a:off x="4787641" y="3461862"/>
                    <a:ext cx="785720" cy="188083"/>
                  </a:xfrm>
                  <a:prstGeom prst="rightArrow">
                    <a:avLst/>
                  </a:prstGeom>
                  <a:solidFill>
                    <a:srgbClr val="FF6600"/>
                  </a:solidFill>
                  <a:ln>
                    <a:solidFill>
                      <a:srgbClr val="FF0000"/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45" name="Right Arrow 44"/>
                  <p:cNvSpPr/>
                  <p:nvPr/>
                </p:nvSpPr>
                <p:spPr>
                  <a:xfrm rot="2650697">
                    <a:off x="5203213" y="3506614"/>
                    <a:ext cx="785720" cy="188083"/>
                  </a:xfrm>
                  <a:prstGeom prst="rightArrow">
                    <a:avLst/>
                  </a:prstGeom>
                  <a:solidFill>
                    <a:srgbClr val="FF6600"/>
                  </a:solidFill>
                  <a:ln>
                    <a:solidFill>
                      <a:srgbClr val="FF0000"/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46" name="Right Arrow 45"/>
                  <p:cNvSpPr/>
                  <p:nvPr/>
                </p:nvSpPr>
                <p:spPr>
                  <a:xfrm rot="15783064">
                    <a:off x="3515871" y="3952649"/>
                    <a:ext cx="785720" cy="188083"/>
                  </a:xfrm>
                  <a:prstGeom prst="rightArrow">
                    <a:avLst/>
                  </a:prstGeom>
                  <a:solidFill>
                    <a:srgbClr val="FF6600"/>
                  </a:solidFill>
                  <a:ln>
                    <a:solidFill>
                      <a:srgbClr val="FF0000"/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sp>
              <p:nvSpPr>
                <p:cNvPr id="37" name="TextBox 36"/>
                <p:cNvSpPr txBox="1"/>
                <p:nvPr/>
              </p:nvSpPr>
              <p:spPr>
                <a:xfrm>
                  <a:off x="4014251" y="3452311"/>
                  <a:ext cx="635966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b="1" dirty="0" smtClean="0"/>
                    <a:t>CO</a:t>
                  </a:r>
                  <a:r>
                    <a:rPr lang="en-US" b="1" baseline="-25000" dirty="0" smtClean="0"/>
                    <a:t>2</a:t>
                  </a:r>
                  <a:endParaRPr lang="en-US" b="1" baseline="-25000" dirty="0"/>
                </a:p>
              </p:txBody>
            </p:sp>
            <p:sp>
              <p:nvSpPr>
                <p:cNvPr id="38" name="TextBox 37"/>
                <p:cNvSpPr txBox="1"/>
                <p:nvPr/>
              </p:nvSpPr>
              <p:spPr>
                <a:xfrm>
                  <a:off x="5244410" y="3019026"/>
                  <a:ext cx="635966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b="1" dirty="0" smtClean="0"/>
                    <a:t>CO</a:t>
                  </a:r>
                  <a:r>
                    <a:rPr lang="en-US" b="1" baseline="-25000" dirty="0" smtClean="0"/>
                    <a:t>2</a:t>
                  </a:r>
                  <a:endParaRPr lang="en-US" b="1" baseline="-25000" dirty="0"/>
                </a:p>
              </p:txBody>
            </p:sp>
            <p:sp>
              <p:nvSpPr>
                <p:cNvPr id="39" name="TextBox 38"/>
                <p:cNvSpPr txBox="1"/>
                <p:nvPr/>
              </p:nvSpPr>
              <p:spPr>
                <a:xfrm>
                  <a:off x="4259787" y="3088219"/>
                  <a:ext cx="635966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b="1" dirty="0" smtClean="0"/>
                    <a:t>CO</a:t>
                  </a:r>
                  <a:r>
                    <a:rPr lang="en-US" b="1" baseline="-25000" dirty="0" smtClean="0"/>
                    <a:t>2</a:t>
                  </a:r>
                  <a:endParaRPr lang="en-US" b="1" baseline="-25000" dirty="0"/>
                </a:p>
              </p:txBody>
            </p:sp>
            <p:sp>
              <p:nvSpPr>
                <p:cNvPr id="40" name="TextBox 39"/>
                <p:cNvSpPr txBox="1"/>
                <p:nvPr/>
              </p:nvSpPr>
              <p:spPr>
                <a:xfrm>
                  <a:off x="3490035" y="3388358"/>
                  <a:ext cx="635966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b="1" dirty="0" smtClean="0"/>
                    <a:t>CO</a:t>
                  </a:r>
                  <a:r>
                    <a:rPr lang="en-US" b="1" baseline="-25000" dirty="0" smtClean="0"/>
                    <a:t>2</a:t>
                  </a:r>
                  <a:endParaRPr lang="en-US" b="1" baseline="-25000" dirty="0"/>
                </a:p>
              </p:txBody>
            </p:sp>
          </p:grpSp>
        </p:grpSp>
        <p:sp>
          <p:nvSpPr>
            <p:cNvPr id="30" name="TextBox 29"/>
            <p:cNvSpPr txBox="1"/>
            <p:nvPr/>
          </p:nvSpPr>
          <p:spPr>
            <a:xfrm>
              <a:off x="4770042" y="3652931"/>
              <a:ext cx="53538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>
                  <a:solidFill>
                    <a:srgbClr val="0000FF"/>
                  </a:solidFill>
                </a:rPr>
                <a:t>CO</a:t>
              </a:r>
              <a:r>
                <a:rPr lang="en-US" b="1" baseline="-25000" dirty="0" smtClean="0">
                  <a:solidFill>
                    <a:srgbClr val="0000FF"/>
                  </a:solidFill>
                </a:rPr>
                <a:t>2</a:t>
              </a:r>
              <a:endParaRPr lang="en-US" b="1" baseline="-25000" dirty="0">
                <a:solidFill>
                  <a:srgbClr val="0000FF"/>
                </a:solidFill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4571553" y="3972451"/>
              <a:ext cx="53538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>
                  <a:solidFill>
                    <a:srgbClr val="0000FF"/>
                  </a:solidFill>
                </a:rPr>
                <a:t>CO</a:t>
              </a:r>
              <a:r>
                <a:rPr lang="en-US" b="1" baseline="-25000" dirty="0" smtClean="0">
                  <a:solidFill>
                    <a:srgbClr val="0000FF"/>
                  </a:solidFill>
                </a:rPr>
                <a:t>2</a:t>
              </a:r>
              <a:endParaRPr lang="en-US" b="1" baseline="-25000" dirty="0">
                <a:solidFill>
                  <a:srgbClr val="0000FF"/>
                </a:solidFill>
              </a:endParaRP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3383592" y="4193874"/>
              <a:ext cx="53538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>
                  <a:solidFill>
                    <a:srgbClr val="0000FF"/>
                  </a:solidFill>
                </a:rPr>
                <a:t>CO</a:t>
              </a:r>
              <a:r>
                <a:rPr lang="en-US" b="1" baseline="-25000" dirty="0" smtClean="0">
                  <a:solidFill>
                    <a:srgbClr val="0000FF"/>
                  </a:solidFill>
                </a:rPr>
                <a:t>2</a:t>
              </a:r>
              <a:endParaRPr lang="en-US" b="1" baseline="-25000" dirty="0">
                <a:solidFill>
                  <a:srgbClr val="0000FF"/>
                </a:solidFill>
              </a:endParaRP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3000606" y="4999504"/>
              <a:ext cx="53538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>
                  <a:solidFill>
                    <a:srgbClr val="0000FF"/>
                  </a:solidFill>
                </a:rPr>
                <a:t>CO</a:t>
              </a:r>
              <a:r>
                <a:rPr lang="en-US" b="1" baseline="-25000" dirty="0" smtClean="0">
                  <a:solidFill>
                    <a:srgbClr val="0000FF"/>
                  </a:solidFill>
                </a:rPr>
                <a:t>2</a:t>
              </a:r>
              <a:endParaRPr lang="en-US" b="1" baseline="-25000" dirty="0">
                <a:solidFill>
                  <a:srgbClr val="0000FF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11662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" name="Group 29"/>
          <p:cNvGrpSpPr/>
          <p:nvPr/>
        </p:nvGrpSpPr>
        <p:grpSpPr>
          <a:xfrm>
            <a:off x="1441043" y="1948554"/>
            <a:ext cx="6396907" cy="4433958"/>
            <a:chOff x="1441043" y="1948554"/>
            <a:chExt cx="6396907" cy="4433958"/>
          </a:xfrm>
        </p:grpSpPr>
        <p:grpSp>
          <p:nvGrpSpPr>
            <p:cNvPr id="31" name="Group 30"/>
            <p:cNvGrpSpPr>
              <a:grpSpLocks noChangeAspect="1"/>
            </p:cNvGrpSpPr>
            <p:nvPr/>
          </p:nvGrpSpPr>
          <p:grpSpPr>
            <a:xfrm>
              <a:off x="1441043" y="1948554"/>
              <a:ext cx="6396907" cy="4433958"/>
              <a:chOff x="804672" y="1115568"/>
              <a:chExt cx="7598664" cy="5266944"/>
            </a:xfrm>
          </p:grpSpPr>
          <p:grpSp>
            <p:nvGrpSpPr>
              <p:cNvPr id="36" name="Group 35"/>
              <p:cNvGrpSpPr>
                <a:grpSpLocks noChangeAspect="1"/>
              </p:cNvGrpSpPr>
              <p:nvPr/>
            </p:nvGrpSpPr>
            <p:grpSpPr>
              <a:xfrm>
                <a:off x="804672" y="1115568"/>
                <a:ext cx="7598664" cy="5266944"/>
                <a:chOff x="804672" y="1115568"/>
                <a:chExt cx="7598664" cy="5266944"/>
              </a:xfrm>
            </p:grpSpPr>
            <p:grpSp>
              <p:nvGrpSpPr>
                <p:cNvPr id="49" name="Group 48"/>
                <p:cNvGrpSpPr/>
                <p:nvPr/>
              </p:nvGrpSpPr>
              <p:grpSpPr>
                <a:xfrm>
                  <a:off x="804672" y="1115568"/>
                  <a:ext cx="7598664" cy="5266944"/>
                  <a:chOff x="1295400" y="1143000"/>
                  <a:chExt cx="6705600" cy="4432300"/>
                </a:xfrm>
              </p:grpSpPr>
              <p:pic>
                <p:nvPicPr>
                  <p:cNvPr id="54" name="Picture 4" descr="greenhouse_effect22"/>
                  <p:cNvPicPr>
                    <a:picLocks noChangeAspect="1" noChangeArrowheads="1"/>
                  </p:cNvPicPr>
                  <p:nvPr/>
                </p:nvPicPr>
                <p:blipFill>
                  <a:blip r:embed="rId3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1295400" y="1143000"/>
                    <a:ext cx="6705600" cy="4432300"/>
                  </a:xfrm>
                  <a:prstGeom prst="rect">
                    <a:avLst/>
                  </a:prstGeom>
                  <a:noFill/>
                  <a:extLst>
                    <a:ext uri="{909E8E84-426E-40dd-AFC4-6F175D3DCCD1}">
                      <a14:hiddenFill xmlns:a14="http://schemas.microsoft.com/office/drawing/2010/main" xmlns="">
                        <a:solidFill>
                          <a:srgbClr val="FFFFFF"/>
                        </a:solidFill>
                      </a14:hiddenFill>
                    </a:ext>
                  </a:extLst>
                </p:spPr>
              </p:pic>
              <p:sp>
                <p:nvSpPr>
                  <p:cNvPr id="55" name="Rectangle 5"/>
                  <p:cNvSpPr>
                    <a:spLocks noChangeArrowheads="1"/>
                  </p:cNvSpPr>
                  <p:nvPr/>
                </p:nvSpPr>
                <p:spPr bwMode="auto">
                  <a:xfrm>
                    <a:off x="3505200" y="2101850"/>
                    <a:ext cx="2286000" cy="609600"/>
                  </a:xfrm>
                  <a:prstGeom prst="rect">
                    <a:avLst/>
                  </a:prstGeom>
                  <a:solidFill>
                    <a:schemeClr val="tx1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56" name="Rectangle 6"/>
                  <p:cNvSpPr>
                    <a:spLocks noChangeArrowheads="1"/>
                  </p:cNvSpPr>
                  <p:nvPr/>
                </p:nvSpPr>
                <p:spPr bwMode="auto">
                  <a:xfrm>
                    <a:off x="5899150" y="2667000"/>
                    <a:ext cx="1828800" cy="914400"/>
                  </a:xfrm>
                  <a:prstGeom prst="rect">
                    <a:avLst/>
                  </a:prstGeom>
                  <a:solidFill>
                    <a:schemeClr val="tx1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</p:grpSp>
            <p:sp>
              <p:nvSpPr>
                <p:cNvPr id="50" name="Rectangle 49"/>
                <p:cNvSpPr/>
                <p:nvPr/>
              </p:nvSpPr>
              <p:spPr>
                <a:xfrm>
                  <a:off x="3308496" y="1418167"/>
                  <a:ext cx="3803504" cy="465666"/>
                </a:xfrm>
                <a:prstGeom prst="rect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chemeClr val="tx1"/>
                    </a:solidFill>
                  </a:endParaRPr>
                </a:p>
              </p:txBody>
            </p:sp>
            <p:grpSp>
              <p:nvGrpSpPr>
                <p:cNvPr id="51" name="Group 50"/>
                <p:cNvGrpSpPr>
                  <a:grpSpLocks noChangeAspect="1"/>
                </p:cNvGrpSpPr>
                <p:nvPr/>
              </p:nvGrpSpPr>
              <p:grpSpPr>
                <a:xfrm>
                  <a:off x="2500649" y="4370353"/>
                  <a:ext cx="836986" cy="1126848"/>
                  <a:chOff x="2500649" y="4370353"/>
                  <a:chExt cx="836986" cy="1126848"/>
                </a:xfrm>
              </p:grpSpPr>
              <p:sp>
                <p:nvSpPr>
                  <p:cNvPr id="52" name="TextBox 51"/>
                  <p:cNvSpPr txBox="1"/>
                  <p:nvPr/>
                </p:nvSpPr>
                <p:spPr>
                  <a:xfrm>
                    <a:off x="2500649" y="5127869"/>
                    <a:ext cx="635966" cy="36933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b="1" dirty="0" smtClean="0"/>
                      <a:t>CO</a:t>
                    </a:r>
                    <a:r>
                      <a:rPr lang="en-US" b="1" baseline="-25000" dirty="0" smtClean="0"/>
                      <a:t>2</a:t>
                    </a:r>
                    <a:endParaRPr lang="en-US" b="1" baseline="-25000" dirty="0"/>
                  </a:p>
                </p:txBody>
              </p:sp>
              <p:sp>
                <p:nvSpPr>
                  <p:cNvPr id="53" name="TextBox 52"/>
                  <p:cNvSpPr txBox="1"/>
                  <p:nvPr/>
                </p:nvSpPr>
                <p:spPr>
                  <a:xfrm>
                    <a:off x="2701669" y="4370353"/>
                    <a:ext cx="635966" cy="36933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b="1" dirty="0" smtClean="0"/>
                      <a:t>CO</a:t>
                    </a:r>
                    <a:r>
                      <a:rPr lang="en-US" b="1" baseline="-25000" dirty="0" smtClean="0"/>
                      <a:t>2</a:t>
                    </a:r>
                    <a:endParaRPr lang="en-US" b="1" baseline="-25000" dirty="0"/>
                  </a:p>
                </p:txBody>
              </p:sp>
            </p:grpSp>
          </p:grpSp>
          <p:grpSp>
            <p:nvGrpSpPr>
              <p:cNvPr id="37" name="Group 36"/>
              <p:cNvGrpSpPr/>
              <p:nvPr/>
            </p:nvGrpSpPr>
            <p:grpSpPr>
              <a:xfrm>
                <a:off x="3490035" y="3019026"/>
                <a:ext cx="2711798" cy="1526360"/>
                <a:chOff x="3490035" y="3019026"/>
                <a:chExt cx="2711798" cy="1526360"/>
              </a:xfrm>
            </p:grpSpPr>
            <p:grpSp>
              <p:nvGrpSpPr>
                <p:cNvPr id="38" name="Group 37"/>
                <p:cNvGrpSpPr/>
                <p:nvPr/>
              </p:nvGrpSpPr>
              <p:grpSpPr>
                <a:xfrm>
                  <a:off x="3730020" y="3085207"/>
                  <a:ext cx="2471813" cy="1460179"/>
                  <a:chOff x="3814689" y="3163044"/>
                  <a:chExt cx="2174244" cy="1276507"/>
                </a:xfrm>
              </p:grpSpPr>
              <p:sp>
                <p:nvSpPr>
                  <p:cNvPr id="43" name="Right Arrow 42"/>
                  <p:cNvSpPr/>
                  <p:nvPr/>
                </p:nvSpPr>
                <p:spPr>
                  <a:xfrm rot="2149600">
                    <a:off x="3816032" y="3800249"/>
                    <a:ext cx="785720" cy="188083"/>
                  </a:xfrm>
                  <a:prstGeom prst="rightArrow">
                    <a:avLst/>
                  </a:prstGeom>
                  <a:solidFill>
                    <a:srgbClr val="FF6600"/>
                  </a:solidFill>
                  <a:ln>
                    <a:solidFill>
                      <a:srgbClr val="FF0000"/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44" name="Right Arrow 43"/>
                  <p:cNvSpPr/>
                  <p:nvPr/>
                </p:nvSpPr>
                <p:spPr>
                  <a:xfrm rot="16200000">
                    <a:off x="4095565" y="3713592"/>
                    <a:ext cx="785720" cy="188083"/>
                  </a:xfrm>
                  <a:prstGeom prst="rightArrow">
                    <a:avLst/>
                  </a:prstGeom>
                  <a:solidFill>
                    <a:srgbClr val="FF6600"/>
                  </a:solidFill>
                  <a:ln>
                    <a:solidFill>
                      <a:srgbClr val="FF0000"/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45" name="Right Arrow 44"/>
                  <p:cNvSpPr/>
                  <p:nvPr/>
                </p:nvSpPr>
                <p:spPr>
                  <a:xfrm rot="2737226">
                    <a:off x="4375097" y="3494047"/>
                    <a:ext cx="785720" cy="188083"/>
                  </a:xfrm>
                  <a:prstGeom prst="rightArrow">
                    <a:avLst/>
                  </a:prstGeom>
                  <a:solidFill>
                    <a:srgbClr val="FF6600"/>
                  </a:solidFill>
                  <a:ln>
                    <a:solidFill>
                      <a:srgbClr val="FF0000"/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46" name="Right Arrow 45"/>
                  <p:cNvSpPr/>
                  <p:nvPr/>
                </p:nvSpPr>
                <p:spPr>
                  <a:xfrm rot="17681748">
                    <a:off x="4787641" y="3461862"/>
                    <a:ext cx="785720" cy="188083"/>
                  </a:xfrm>
                  <a:prstGeom prst="rightArrow">
                    <a:avLst/>
                  </a:prstGeom>
                  <a:solidFill>
                    <a:srgbClr val="FF6600"/>
                  </a:solidFill>
                  <a:ln>
                    <a:solidFill>
                      <a:srgbClr val="FF0000"/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47" name="Right Arrow 46"/>
                  <p:cNvSpPr/>
                  <p:nvPr/>
                </p:nvSpPr>
                <p:spPr>
                  <a:xfrm rot="2650697">
                    <a:off x="5203213" y="3506614"/>
                    <a:ext cx="785720" cy="188083"/>
                  </a:xfrm>
                  <a:prstGeom prst="rightArrow">
                    <a:avLst/>
                  </a:prstGeom>
                  <a:solidFill>
                    <a:srgbClr val="FF6600"/>
                  </a:solidFill>
                  <a:ln>
                    <a:solidFill>
                      <a:srgbClr val="FF0000"/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48" name="Right Arrow 47"/>
                  <p:cNvSpPr/>
                  <p:nvPr/>
                </p:nvSpPr>
                <p:spPr>
                  <a:xfrm rot="15783064">
                    <a:off x="3515871" y="3952649"/>
                    <a:ext cx="785720" cy="188083"/>
                  </a:xfrm>
                  <a:prstGeom prst="rightArrow">
                    <a:avLst/>
                  </a:prstGeom>
                  <a:solidFill>
                    <a:srgbClr val="FF6600"/>
                  </a:solidFill>
                  <a:ln>
                    <a:solidFill>
                      <a:srgbClr val="FF0000"/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sp>
              <p:nvSpPr>
                <p:cNvPr id="39" name="TextBox 38"/>
                <p:cNvSpPr txBox="1"/>
                <p:nvPr/>
              </p:nvSpPr>
              <p:spPr>
                <a:xfrm>
                  <a:off x="4014251" y="3452311"/>
                  <a:ext cx="635966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b="1" dirty="0" smtClean="0"/>
                    <a:t>CO</a:t>
                  </a:r>
                  <a:r>
                    <a:rPr lang="en-US" b="1" baseline="-25000" dirty="0" smtClean="0"/>
                    <a:t>2</a:t>
                  </a:r>
                  <a:endParaRPr lang="en-US" b="1" baseline="-25000" dirty="0"/>
                </a:p>
              </p:txBody>
            </p:sp>
            <p:sp>
              <p:nvSpPr>
                <p:cNvPr id="40" name="TextBox 39"/>
                <p:cNvSpPr txBox="1"/>
                <p:nvPr/>
              </p:nvSpPr>
              <p:spPr>
                <a:xfrm>
                  <a:off x="5244410" y="3019026"/>
                  <a:ext cx="635966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b="1" dirty="0" smtClean="0"/>
                    <a:t>CO</a:t>
                  </a:r>
                  <a:r>
                    <a:rPr lang="en-US" b="1" baseline="-25000" dirty="0" smtClean="0"/>
                    <a:t>2</a:t>
                  </a:r>
                  <a:endParaRPr lang="en-US" b="1" baseline="-25000" dirty="0"/>
                </a:p>
              </p:txBody>
            </p:sp>
            <p:sp>
              <p:nvSpPr>
                <p:cNvPr id="41" name="TextBox 40"/>
                <p:cNvSpPr txBox="1"/>
                <p:nvPr/>
              </p:nvSpPr>
              <p:spPr>
                <a:xfrm>
                  <a:off x="4259787" y="3088219"/>
                  <a:ext cx="635966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b="1" dirty="0" smtClean="0"/>
                    <a:t>CO</a:t>
                  </a:r>
                  <a:r>
                    <a:rPr lang="en-US" b="1" baseline="-25000" dirty="0" smtClean="0"/>
                    <a:t>2</a:t>
                  </a:r>
                  <a:endParaRPr lang="en-US" b="1" baseline="-25000" dirty="0"/>
                </a:p>
              </p:txBody>
            </p:sp>
            <p:sp>
              <p:nvSpPr>
                <p:cNvPr id="42" name="TextBox 41"/>
                <p:cNvSpPr txBox="1"/>
                <p:nvPr/>
              </p:nvSpPr>
              <p:spPr>
                <a:xfrm>
                  <a:off x="3490035" y="3388358"/>
                  <a:ext cx="635966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b="1" dirty="0" smtClean="0"/>
                    <a:t>CO</a:t>
                  </a:r>
                  <a:r>
                    <a:rPr lang="en-US" b="1" baseline="-25000" dirty="0" smtClean="0"/>
                    <a:t>2</a:t>
                  </a:r>
                  <a:endParaRPr lang="en-US" b="1" baseline="-25000" dirty="0"/>
                </a:p>
              </p:txBody>
            </p:sp>
          </p:grpSp>
        </p:grpSp>
        <p:sp>
          <p:nvSpPr>
            <p:cNvPr id="32" name="TextBox 31"/>
            <p:cNvSpPr txBox="1"/>
            <p:nvPr/>
          </p:nvSpPr>
          <p:spPr>
            <a:xfrm>
              <a:off x="4770042" y="3652931"/>
              <a:ext cx="53538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>
                  <a:solidFill>
                    <a:srgbClr val="0000FF"/>
                  </a:solidFill>
                </a:rPr>
                <a:t>CO</a:t>
              </a:r>
              <a:r>
                <a:rPr lang="en-US" b="1" baseline="-25000" dirty="0" smtClean="0">
                  <a:solidFill>
                    <a:srgbClr val="0000FF"/>
                  </a:solidFill>
                </a:rPr>
                <a:t>2</a:t>
              </a:r>
              <a:endParaRPr lang="en-US" b="1" baseline="-25000" dirty="0">
                <a:solidFill>
                  <a:srgbClr val="0000FF"/>
                </a:solidFill>
              </a:endParaRP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4571553" y="3972451"/>
              <a:ext cx="53538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>
                  <a:solidFill>
                    <a:srgbClr val="0000FF"/>
                  </a:solidFill>
                </a:rPr>
                <a:t>CO</a:t>
              </a:r>
              <a:r>
                <a:rPr lang="en-US" b="1" baseline="-25000" dirty="0" smtClean="0">
                  <a:solidFill>
                    <a:srgbClr val="0000FF"/>
                  </a:solidFill>
                </a:rPr>
                <a:t>2</a:t>
              </a:r>
              <a:endParaRPr lang="en-US" b="1" baseline="-25000" dirty="0">
                <a:solidFill>
                  <a:srgbClr val="0000FF"/>
                </a:solidFill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3383592" y="4193874"/>
              <a:ext cx="53538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>
                  <a:solidFill>
                    <a:srgbClr val="0000FF"/>
                  </a:solidFill>
                </a:rPr>
                <a:t>CO</a:t>
              </a:r>
              <a:r>
                <a:rPr lang="en-US" b="1" baseline="-25000" dirty="0" smtClean="0">
                  <a:solidFill>
                    <a:srgbClr val="0000FF"/>
                  </a:solidFill>
                </a:rPr>
                <a:t>2</a:t>
              </a:r>
              <a:endParaRPr lang="en-US" b="1" baseline="-25000" dirty="0">
                <a:solidFill>
                  <a:srgbClr val="0000FF"/>
                </a:solidFill>
              </a:endParaRP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3000606" y="4999504"/>
              <a:ext cx="53538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>
                  <a:solidFill>
                    <a:srgbClr val="0000FF"/>
                  </a:solidFill>
                </a:rPr>
                <a:t>CO</a:t>
              </a:r>
              <a:r>
                <a:rPr lang="en-US" b="1" baseline="-25000" dirty="0" smtClean="0">
                  <a:solidFill>
                    <a:srgbClr val="0000FF"/>
                  </a:solidFill>
                </a:rPr>
                <a:t>2</a:t>
              </a:r>
              <a:endParaRPr lang="en-US" b="1" baseline="-25000" dirty="0">
                <a:solidFill>
                  <a:srgbClr val="0000FF"/>
                </a:solidFill>
              </a:endParaRPr>
            </a:p>
          </p:txBody>
        </p:sp>
      </p:grpSp>
      <p:sp>
        <p:nvSpPr>
          <p:cNvPr id="27" name="Oval 12"/>
          <p:cNvSpPr>
            <a:spLocks noChangeArrowheads="1"/>
          </p:cNvSpPr>
          <p:nvPr/>
        </p:nvSpPr>
        <p:spPr bwMode="auto">
          <a:xfrm>
            <a:off x="3351656" y="4354443"/>
            <a:ext cx="4000303" cy="4145070"/>
          </a:xfrm>
          <a:prstGeom prst="ellipse">
            <a:avLst/>
          </a:prstGeom>
          <a:solidFill>
            <a:srgbClr val="E34503">
              <a:alpha val="5900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8" name="Rectangle 13"/>
          <p:cNvSpPr>
            <a:spLocks noChangeArrowheads="1"/>
          </p:cNvSpPr>
          <p:nvPr/>
        </p:nvSpPr>
        <p:spPr bwMode="auto">
          <a:xfrm>
            <a:off x="3124200" y="6426198"/>
            <a:ext cx="4648200" cy="22860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9" name="TextBox 28"/>
          <p:cNvSpPr txBox="1"/>
          <p:nvPr/>
        </p:nvSpPr>
        <p:spPr>
          <a:xfrm>
            <a:off x="444500" y="427571"/>
            <a:ext cx="8294226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8788"/>
            <a:r>
              <a:rPr lang="en-US" sz="2600" dirty="0"/>
              <a:t>T</a:t>
            </a:r>
            <a:r>
              <a:rPr lang="en-US" sz="2600" dirty="0" smtClean="0"/>
              <a:t>his causes the planet to heat to unnatural temperatures (global warming), which causes our climate to change.</a:t>
            </a:r>
          </a:p>
          <a:p>
            <a:pPr algn="ctr" defTabSz="458788"/>
            <a:r>
              <a:rPr lang="en-US" sz="2600" dirty="0" smtClean="0"/>
              <a:t>Q: Where do </a:t>
            </a:r>
            <a:r>
              <a:rPr lang="en-US" sz="2600" i="1" dirty="0" smtClean="0">
                <a:solidFill>
                  <a:srgbClr val="0000FF"/>
                </a:solidFill>
              </a:rPr>
              <a:t>additional greenhouse gases </a:t>
            </a:r>
            <a:r>
              <a:rPr lang="en-US" sz="2600" dirty="0" smtClean="0"/>
              <a:t>come from?</a:t>
            </a:r>
            <a:endParaRPr lang="en-US" sz="2600" dirty="0"/>
          </a:p>
        </p:txBody>
      </p:sp>
    </p:spTree>
    <p:extLst>
      <p:ext uri="{BB962C8B-B14F-4D97-AF65-F5344CB8AC3E}">
        <p14:creationId xmlns:p14="http://schemas.microsoft.com/office/powerpoint/2010/main" val="8378229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Burning fossil fuels releases </a:t>
            </a:r>
            <a:r>
              <a:rPr lang="en-US" b="1" dirty="0" smtClean="0">
                <a:solidFill>
                  <a:srgbClr val="0000FF"/>
                </a:solidFill>
              </a:rPr>
              <a:t>CO</a:t>
            </a:r>
            <a:r>
              <a:rPr lang="en-US" b="1" baseline="-25000" dirty="0" smtClean="0">
                <a:solidFill>
                  <a:srgbClr val="0000FF"/>
                </a:solidFill>
              </a:rPr>
              <a:t>2</a:t>
            </a:r>
            <a:endParaRPr lang="en-US" b="1" baseline="-25000" dirty="0">
              <a:solidFill>
                <a:srgbClr val="0000FF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48346" y="1815465"/>
            <a:ext cx="873614" cy="80496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7383" y="3137046"/>
            <a:ext cx="528343" cy="70772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7383" y="4476175"/>
            <a:ext cx="674577" cy="1291823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110333" y="1867218"/>
            <a:ext cx="30814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Coal</a:t>
            </a:r>
            <a:endParaRPr lang="en-US" sz="2800" dirty="0"/>
          </a:p>
        </p:txBody>
      </p:sp>
      <p:sp>
        <p:nvSpPr>
          <p:cNvPr id="9" name="TextBox 8"/>
          <p:cNvSpPr txBox="1"/>
          <p:nvPr/>
        </p:nvSpPr>
        <p:spPr>
          <a:xfrm>
            <a:off x="2110333" y="3177578"/>
            <a:ext cx="41833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Gasoline / petroleum</a:t>
            </a:r>
            <a:endParaRPr lang="en-US" sz="2800" dirty="0"/>
          </a:p>
        </p:txBody>
      </p:sp>
      <p:sp>
        <p:nvSpPr>
          <p:cNvPr id="10" name="TextBox 9"/>
          <p:cNvSpPr txBox="1"/>
          <p:nvPr/>
        </p:nvSpPr>
        <p:spPr>
          <a:xfrm>
            <a:off x="2185037" y="4842566"/>
            <a:ext cx="41833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Natural gas 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233121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Fossil fuel use over time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8478" y="1094797"/>
            <a:ext cx="7059345" cy="52945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3384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124</TotalTime>
  <Words>594</Words>
  <Application>Microsoft Macintosh PowerPoint</Application>
  <PresentationFormat>On-screen Show (4:3)</PresentationFormat>
  <Paragraphs>92</Paragraphs>
  <Slides>11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Arial</vt:lpstr>
      <vt:lpstr>Calibri</vt:lpstr>
      <vt:lpstr>Copperplate</vt:lpstr>
      <vt:lpstr>Office Theme</vt:lpstr>
      <vt:lpstr> Lesson 3 Activity 1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Burning fossil fuels releases CO2</vt:lpstr>
      <vt:lpstr>Fossil fuel use over time</vt:lpstr>
      <vt:lpstr>CO2 and Temperature</vt:lpstr>
      <vt:lpstr>The majority of scientists agree that global warming is happening</vt:lpstr>
    </vt:vector>
  </TitlesOfParts>
  <Company>Michigan State University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Jenny Dauer</dc:creator>
  <cp:lastModifiedBy>James Runde</cp:lastModifiedBy>
  <cp:revision>27</cp:revision>
  <dcterms:created xsi:type="dcterms:W3CDTF">2013-09-16T20:34:14Z</dcterms:created>
  <dcterms:modified xsi:type="dcterms:W3CDTF">2016-11-28T20:36:11Z</dcterms:modified>
</cp:coreProperties>
</file>