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handoutMasterIdLst>
    <p:handoutMasterId r:id="rId15"/>
  </p:handoutMasterIdLst>
  <p:sldIdLst>
    <p:sldId id="267" r:id="rId2"/>
    <p:sldId id="268" r:id="rId3"/>
    <p:sldId id="282" r:id="rId4"/>
    <p:sldId id="269" r:id="rId5"/>
    <p:sldId id="278" r:id="rId6"/>
    <p:sldId id="280" r:id="rId7"/>
    <p:sldId id="274" r:id="rId8"/>
    <p:sldId id="275" r:id="rId9"/>
    <p:sldId id="277" r:id="rId10"/>
    <p:sldId id="276" r:id="rId11"/>
    <p:sldId id="279" r:id="rId12"/>
    <p:sldId id="281"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79144" autoAdjust="0"/>
  </p:normalViewPr>
  <p:slideViewPr>
    <p:cSldViewPr snapToGrid="0" snapToObjects="1">
      <p:cViewPr varScale="1">
        <p:scale>
          <a:sx n="98" d="100"/>
          <a:sy n="98" d="100"/>
        </p:scale>
        <p:origin x="2040" y="1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handoutMaster" Target="handoutMasters/handoutMaster1.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22DF50D-21D7-7F4E-8017-195F3FC74AC2}" type="datetimeFigureOut">
              <a:rPr lang="en-US" smtClean="0"/>
              <a:pPr/>
              <a:t>11/28/16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6EC0993-5D4C-D840-8BBD-4837800D5D2B}" type="slidenum">
              <a:rPr lang="en-US" smtClean="0"/>
              <a:pPr/>
              <a:t>‹#›</a:t>
            </a:fld>
            <a:endParaRPr lang="en-US"/>
          </a:p>
        </p:txBody>
      </p:sp>
    </p:spTree>
    <p:extLst>
      <p:ext uri="{BB962C8B-B14F-4D97-AF65-F5344CB8AC3E}">
        <p14:creationId xmlns:p14="http://schemas.microsoft.com/office/powerpoint/2010/main" val="42224868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348E9A-9C9B-F845-9A60-0AEE82910B40}" type="datetimeFigureOut">
              <a:rPr lang="en-US" smtClean="0"/>
              <a:pPr/>
              <a:t>11/28/16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6B7EDE-1D34-AF43-A72F-F106018D4F39}" type="slidenum">
              <a:rPr lang="en-US" smtClean="0"/>
              <a:pPr/>
              <a:t>‹#›</a:t>
            </a:fld>
            <a:endParaRPr lang="en-US"/>
          </a:p>
        </p:txBody>
      </p:sp>
    </p:spTree>
    <p:extLst>
      <p:ext uri="{BB962C8B-B14F-4D97-AF65-F5344CB8AC3E}">
        <p14:creationId xmlns:p14="http://schemas.microsoft.com/office/powerpoint/2010/main" val="292283684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this slide to summarize what students have learned from previous lessons.</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2</a:t>
            </a:fld>
            <a:endParaRPr lang="en-US"/>
          </a:p>
        </p:txBody>
      </p:sp>
    </p:spTree>
    <p:extLst>
      <p:ext uri="{BB962C8B-B14F-4D97-AF65-F5344CB8AC3E}">
        <p14:creationId xmlns:p14="http://schemas.microsoft.com/office/powerpoint/2010/main" val="28538549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cartoon shows one</a:t>
            </a:r>
            <a:r>
              <a:rPr lang="en-US" baseline="0" dirty="0" smtClean="0"/>
              <a:t> of the problems with ethanol.  In the US, most ethanol is made from corn kernels and we can’t grow enough corn for all of its many uses.</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3</a:t>
            </a:fld>
            <a:endParaRPr lang="en-US"/>
          </a:p>
        </p:txBody>
      </p:sp>
    </p:spTree>
    <p:extLst>
      <p:ext uri="{BB962C8B-B14F-4D97-AF65-F5344CB8AC3E}">
        <p14:creationId xmlns:p14="http://schemas.microsoft.com/office/powerpoint/2010/main" val="38483694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Where does the sugar used to make ethanol come from?  In the United States, the answer is corn, in particular the starch in the kernels.  But corn has traditionally been used as feed for livestock.  Our supply of meat depends on having inexpensive corn.  However, the demand for corn to make ethanol for fuel is increasing.  How can we meet these conflicting needs?  One way would be to make ethanol from some other part of the corn plant that doesn’t currently have another use, or to make ethanol from some other plants that we could grow on land not currently used for agriculture.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46B7EDE-1D34-AF43-A72F-F106018D4F39}" type="slidenum">
              <a:rPr lang="en-US" smtClean="0"/>
              <a:pPr/>
              <a:t>4</a:t>
            </a:fld>
            <a:endParaRPr lang="en-US"/>
          </a:p>
        </p:txBody>
      </p:sp>
    </p:spTree>
    <p:extLst>
      <p:ext uri="{BB962C8B-B14F-4D97-AF65-F5344CB8AC3E}">
        <p14:creationId xmlns:p14="http://schemas.microsoft.com/office/powerpoint/2010/main" val="42457010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Images from</a:t>
            </a:r>
            <a:r>
              <a:rPr lang="en-US" baseline="0" dirty="0" smtClean="0"/>
              <a:t> left to right: </a:t>
            </a:r>
            <a:r>
              <a:rPr lang="en-US" dirty="0" smtClean="0"/>
              <a:t>http://</a:t>
            </a:r>
            <a:r>
              <a:rPr lang="en-US" dirty="0" err="1" smtClean="0"/>
              <a:t>www.yourdictionary.com</a:t>
            </a:r>
            <a:r>
              <a:rPr lang="en-US" dirty="0" smtClean="0"/>
              <a:t>/flour</a:t>
            </a:r>
            <a:r>
              <a:rPr lang="en-US" baseline="0" dirty="0" smtClean="0"/>
              <a:t> ; </a:t>
            </a:r>
            <a:r>
              <a:rPr lang="en-US" dirty="0" smtClean="0"/>
              <a:t>http://</a:t>
            </a:r>
            <a:r>
              <a:rPr lang="en-US" dirty="0" err="1" smtClean="0"/>
              <a:t>cezl.wordpress.com</a:t>
            </a:r>
            <a:r>
              <a:rPr lang="en-US" dirty="0" smtClean="0"/>
              <a:t>/2012/07/15/versus-rice-</a:t>
            </a:r>
            <a:r>
              <a:rPr lang="en-US" dirty="0" err="1" smtClean="0"/>
              <a:t>vs</a:t>
            </a:r>
            <a:r>
              <a:rPr lang="en-US" dirty="0" smtClean="0"/>
              <a:t>-rice-pilaf/</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946B7EDE-1D34-AF43-A72F-F106018D4F39}" type="slidenum">
              <a:rPr lang="en-US" smtClean="0"/>
              <a:pPr/>
              <a:t>6</a:t>
            </a:fld>
            <a:endParaRPr lang="en-US"/>
          </a:p>
        </p:txBody>
      </p:sp>
    </p:spTree>
    <p:extLst>
      <p:ext uri="{BB962C8B-B14F-4D97-AF65-F5344CB8AC3E}">
        <p14:creationId xmlns:p14="http://schemas.microsoft.com/office/powerpoint/2010/main" val="2839379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It turns out we can make ethanol from some other parts of the corn plant that don’t currently have another use, or we can make ethanol from some other plants that we could grow on land not currently used for agriculture.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46B7EDE-1D34-AF43-A72F-F106018D4F39}" type="slidenum">
              <a:rPr lang="en-US" smtClean="0"/>
              <a:pPr/>
              <a:t>7</a:t>
            </a:fld>
            <a:endParaRPr lang="en-US"/>
          </a:p>
        </p:txBody>
      </p:sp>
    </p:spTree>
    <p:extLst>
      <p:ext uri="{BB962C8B-B14F-4D97-AF65-F5344CB8AC3E}">
        <p14:creationId xmlns:p14="http://schemas.microsoft.com/office/powerpoint/2010/main" val="42457010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Cellulose is a molecule that helps make the cell walls</a:t>
            </a:r>
            <a:r>
              <a:rPr lang="en-US" baseline="0" dirty="0" smtClean="0"/>
              <a:t> of plants stiff so that they can stand up without a skeleton.</a:t>
            </a:r>
            <a:endParaRPr lang="en-US" dirty="0"/>
          </a:p>
        </p:txBody>
      </p:sp>
      <p:sp>
        <p:nvSpPr>
          <p:cNvPr id="4" name="Slide Number Placeholder 3"/>
          <p:cNvSpPr>
            <a:spLocks noGrp="1"/>
          </p:cNvSpPr>
          <p:nvPr>
            <p:ph type="sldNum" sz="quarter" idx="10"/>
          </p:nvPr>
        </p:nvSpPr>
        <p:spPr/>
        <p:txBody>
          <a:bodyPr/>
          <a:lstStyle/>
          <a:p>
            <a:fld id="{FCC7F0C1-146F-4555-9034-E6B789766593}" type="slidenum">
              <a:rPr lang="en-US" smtClean="0"/>
              <a:t>8</a:t>
            </a:fld>
            <a:endParaRPr lang="en-US"/>
          </a:p>
        </p:txBody>
      </p:sp>
    </p:spTree>
    <p:extLst>
      <p:ext uri="{BB962C8B-B14F-4D97-AF65-F5344CB8AC3E}">
        <p14:creationId xmlns:p14="http://schemas.microsoft.com/office/powerpoint/2010/main" val="39381514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fld id="{D31F718D-EE5B-4296-9FE5-DD150C5005FF}" type="slidenum">
              <a:rPr lang="en-US" altLang="en-US">
                <a:latin typeface="Calibri" pitchFamily="34" charset="0"/>
              </a:rPr>
              <a:pPr/>
              <a:t>10</a:t>
            </a:fld>
            <a:endParaRPr lang="en-US" altLang="en-US">
              <a:latin typeface="Calibri" pitchFamily="34" charset="0"/>
            </a:endParaRPr>
          </a:p>
        </p:txBody>
      </p:sp>
      <p:sp>
        <p:nvSpPr>
          <p:cNvPr id="5939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9396"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buFont typeface="Wingdings" pitchFamily="2" charset="2"/>
              <a:buNone/>
            </a:pPr>
            <a:r>
              <a:rPr lang="en-US" altLang="en-US" sz="2400" dirty="0" smtClean="0">
                <a:ea typeface="ＭＳ Ｐゴシック" pitchFamily="34" charset="-128"/>
              </a:rPr>
              <a:t>Like starch,</a:t>
            </a:r>
            <a:r>
              <a:rPr lang="en-US" altLang="en-US" sz="2400" baseline="0" dirty="0" smtClean="0">
                <a:ea typeface="ＭＳ Ｐゴシック" pitchFamily="34" charset="-128"/>
              </a:rPr>
              <a:t> cellulose is a polymer of sugar.  However in the cell walls of plant cells, it is woven in with many other materials.</a:t>
            </a:r>
            <a:endParaRPr lang="en-US" altLang="en-US" sz="2400" dirty="0" smtClean="0">
              <a:ea typeface="ＭＳ Ｐゴシック" pitchFamily="34" charset="-128"/>
            </a:endParaRPr>
          </a:p>
        </p:txBody>
      </p:sp>
    </p:spTree>
    <p:extLst>
      <p:ext uri="{BB962C8B-B14F-4D97-AF65-F5344CB8AC3E}">
        <p14:creationId xmlns:p14="http://schemas.microsoft.com/office/powerpoint/2010/main" val="10350673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Slide 11 shows the goal of the investigation</a:t>
            </a:r>
            <a:r>
              <a:rPr lang="en-US" baseline="0" dirty="0" smtClean="0"/>
              <a:t> – to compare fermentation of cellulose and starch to fermentation of sugar (what they did in Lesson 2).  </a:t>
            </a:r>
            <a:r>
              <a:rPr lang="en-US" dirty="0" smtClean="0"/>
              <a:t>Handout </a:t>
            </a:r>
            <a:r>
              <a:rPr lang="en-US" i="1" dirty="0" smtClean="0"/>
              <a:t>Worksheet</a:t>
            </a:r>
            <a:r>
              <a:rPr lang="en-US" i="1" baseline="0" dirty="0" smtClean="0"/>
              <a:t> 4.1 Sources of sugar for ethanol production.  </a:t>
            </a:r>
            <a:r>
              <a:rPr lang="en-US" i="0" baseline="0" dirty="0" smtClean="0"/>
              <a:t>Use the initial table to have the class determine what substances they want to test and what controls they need.  Each group/pair can try a different substance.  The basic protocol is shown here.  While students are waiting for their substances to ferment, have them fill in their predictions in the </a:t>
            </a:r>
            <a:r>
              <a:rPr lang="en-US" i="0" baseline="0" dirty="0" err="1" smtClean="0"/>
              <a:t>workshett</a:t>
            </a:r>
            <a:r>
              <a:rPr lang="en-US" i="0" baseline="0" dirty="0" smtClean="0"/>
              <a:t> table.  Have them observe their bags after half an hour and record their observations.  They can leave their bags overnight at room temperature and observe them again the next day.  Have students explain their observations.</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11</a:t>
            </a:fld>
            <a:endParaRPr lang="en-US"/>
          </a:p>
        </p:txBody>
      </p:sp>
    </p:spTree>
    <p:extLst>
      <p:ext uri="{BB962C8B-B14F-4D97-AF65-F5344CB8AC3E}">
        <p14:creationId xmlns:p14="http://schemas.microsoft.com/office/powerpoint/2010/main" val="16194494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smtClean="0"/>
              <a:t>After</a:t>
            </a:r>
            <a:r>
              <a:rPr lang="en-US" baseline="0" dirty="0" smtClean="0"/>
              <a:t> students have completed </a:t>
            </a:r>
            <a:r>
              <a:rPr lang="en-US" i="1" baseline="0" dirty="0" smtClean="0"/>
              <a:t>Lesson 4.1 Sources of sugar for ethanol production worksheet</a:t>
            </a:r>
            <a:r>
              <a:rPr lang="en-US" i="0" baseline="0" dirty="0" smtClean="0"/>
              <a:t>, use Slide 12 to synthesize class results.</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12</a:t>
            </a:fld>
            <a:endParaRPr lang="en-US"/>
          </a:p>
        </p:txBody>
      </p:sp>
    </p:spTree>
    <p:extLst>
      <p:ext uri="{BB962C8B-B14F-4D97-AF65-F5344CB8AC3E}">
        <p14:creationId xmlns:p14="http://schemas.microsoft.com/office/powerpoint/2010/main" val="15598984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pic>
        <p:nvPicPr>
          <p:cNvPr id="7" name="Picture 6" descr="Carbon TIME 4b.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86683" y="482468"/>
            <a:ext cx="1990713" cy="1505558"/>
          </a:xfrm>
          <a:prstGeom prst="rect">
            <a:avLst/>
          </a:prstGeom>
        </p:spPr>
      </p:pic>
    </p:spTree>
    <p:extLst>
      <p:ext uri="{BB962C8B-B14F-4D97-AF65-F5344CB8AC3E}">
        <p14:creationId xmlns:p14="http://schemas.microsoft.com/office/powerpoint/2010/main" val="890514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256150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3201"/>
            <a:ext cx="2057400" cy="5642962"/>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483201"/>
            <a:ext cx="6019800" cy="5642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699412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504826"/>
            <a:ext cx="8229600" cy="49067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2340099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1507476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3311187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9" name="Slide Number Placeholder 8"/>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124714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1372278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958504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55588"/>
            <a:ext cx="3008313" cy="97951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455588"/>
            <a:ext cx="5111750" cy="56705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752272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351028976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457200"/>
            <a:ext cx="8229600" cy="99240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491020"/>
            <a:ext cx="8229600" cy="490674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553200" y="641157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AAFF94-8111-A348-8301-1F63C1D0CE4E}" type="slidenum">
              <a:rPr lang="en-US" smtClean="0"/>
              <a:pPr/>
              <a:t>‹#›</a:t>
            </a:fld>
            <a:endParaRPr lang="en-US" dirty="0"/>
          </a:p>
        </p:txBody>
      </p:sp>
      <p:sp>
        <p:nvSpPr>
          <p:cNvPr id="9" name="Footer Placeholder 5"/>
          <p:cNvSpPr>
            <a:spLocks noGrp="1"/>
          </p:cNvSpPr>
          <p:nvPr>
            <p:ph type="ftr" sz="quarter" idx="3"/>
          </p:nvPr>
        </p:nvSpPr>
        <p:spPr>
          <a:xfrm>
            <a:off x="457200" y="6400800"/>
            <a:ext cx="5989674" cy="365125"/>
          </a:xfrm>
          <a:prstGeom prst="rect">
            <a:avLst/>
          </a:prstGeom>
        </p:spPr>
        <p:txBody>
          <a:bodyPr/>
          <a:lstStyle/>
          <a:p>
            <a:endParaRPr lang="en-US" dirty="0"/>
          </a:p>
        </p:txBody>
      </p:sp>
    </p:spTree>
    <p:extLst>
      <p:ext uri="{BB962C8B-B14F-4D97-AF65-F5344CB8AC3E}">
        <p14:creationId xmlns:p14="http://schemas.microsoft.com/office/powerpoint/2010/main" val="7913569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5.jpe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 Id="rId3"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4" Type="http://schemas.openxmlformats.org/officeDocument/2006/relationships/image" Target="../media/image12.jpeg"/><Relationship Id="rId5" Type="http://schemas.openxmlformats.org/officeDocument/2006/relationships/image" Target="../media/image13.jpe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14.jpg"/><Relationship Id="rId5" Type="http://schemas.openxmlformats.org/officeDocument/2006/relationships/image" Target="../media/image15.jp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1" Type="http://schemas.openxmlformats.org/officeDocument/2006/relationships/slideLayout" Target="../slideLayouts/slideLayout2.xml"/><Relationship Id="rId2"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ctrTitle"/>
          </p:nvPr>
        </p:nvSpPr>
        <p:spPr/>
        <p:txBody>
          <a:bodyPr/>
          <a:lstStyle/>
          <a:p>
            <a:pPr eaLnBrk="1" hangingPunct="1"/>
            <a:r>
              <a:rPr lang="en-US" dirty="0">
                <a:latin typeface="Calibri" charset="0"/>
              </a:rPr>
              <a:t>Lesson </a:t>
            </a:r>
            <a:r>
              <a:rPr lang="en-US" dirty="0" smtClean="0">
                <a:latin typeface="Calibri" charset="0"/>
              </a:rPr>
              <a:t>4 </a:t>
            </a:r>
            <a:r>
              <a:rPr lang="en-US" dirty="0">
                <a:latin typeface="Calibri" charset="0"/>
              </a:rPr>
              <a:t>Activity </a:t>
            </a:r>
            <a:r>
              <a:rPr lang="en-US" dirty="0" smtClean="0">
                <a:latin typeface="Calibri" charset="0"/>
              </a:rPr>
              <a:t>1</a:t>
            </a:r>
            <a:endParaRPr lang="en-US" dirty="0">
              <a:latin typeface="Calibri" charset="0"/>
            </a:endParaRPr>
          </a:p>
        </p:txBody>
      </p:sp>
      <p:sp>
        <p:nvSpPr>
          <p:cNvPr id="23554" name="Subtitle 2"/>
          <p:cNvSpPr>
            <a:spLocks noGrp="1"/>
          </p:cNvSpPr>
          <p:nvPr>
            <p:ph type="subTitle" idx="1"/>
          </p:nvPr>
        </p:nvSpPr>
        <p:spPr>
          <a:xfrm>
            <a:off x="782581" y="3600450"/>
            <a:ext cx="7428096" cy="1752600"/>
          </a:xfrm>
        </p:spPr>
        <p:txBody>
          <a:bodyPr>
            <a:normAutofit/>
          </a:bodyPr>
          <a:lstStyle/>
          <a:p>
            <a:pPr eaLnBrk="1" hangingPunct="1"/>
            <a:r>
              <a:rPr lang="en-US" dirty="0" smtClean="0">
                <a:solidFill>
                  <a:srgbClr val="000000"/>
                </a:solidFill>
                <a:latin typeface="Calibri" charset="0"/>
              </a:rPr>
              <a:t>A closer look at where ethanol comes from</a:t>
            </a:r>
          </a:p>
          <a:p>
            <a:pPr eaLnBrk="1" hangingPunct="1"/>
            <a:r>
              <a:rPr lang="en-US" dirty="0" smtClean="0">
                <a:solidFill>
                  <a:srgbClr val="000000"/>
                </a:solidFill>
                <a:latin typeface="Calibri" charset="0"/>
              </a:rPr>
              <a:t>Sources of sugar for ethanol production</a:t>
            </a:r>
            <a:endParaRPr lang="en-US" dirty="0">
              <a:solidFill>
                <a:srgbClr val="000000"/>
              </a:solidFill>
              <a:latin typeface="Calibri" charset="0"/>
            </a:endParaRPr>
          </a:p>
        </p:txBody>
      </p:sp>
      <p:sp>
        <p:nvSpPr>
          <p:cNvPr id="5" name="TextBox 4"/>
          <p:cNvSpPr txBox="1"/>
          <p:nvPr/>
        </p:nvSpPr>
        <p:spPr>
          <a:xfrm>
            <a:off x="5667444" y="6439956"/>
            <a:ext cx="3355710" cy="369332"/>
          </a:xfrm>
          <a:prstGeom prst="rect">
            <a:avLst/>
          </a:prstGeom>
          <a:noFill/>
        </p:spPr>
        <p:txBody>
          <a:bodyPr wrap="square" rtlCol="0">
            <a:spAutoFit/>
          </a:bodyPr>
          <a:lstStyle/>
          <a:p>
            <a:pPr algn="ctr"/>
            <a:r>
              <a:rPr lang="en-US" dirty="0" err="1" smtClean="0"/>
              <a:t>www.energy.wisc.edu</a:t>
            </a:r>
            <a:r>
              <a:rPr lang="en-US" dirty="0" smtClean="0"/>
              <a:t>/education</a:t>
            </a:r>
            <a:endParaRPr lang="en-US" dirty="0"/>
          </a:p>
        </p:txBody>
      </p:sp>
      <p:pic>
        <p:nvPicPr>
          <p:cNvPr id="2" name="Picture 1" descr="WI-Energy-Institute_4c_C copy.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811602" y="4953147"/>
            <a:ext cx="3001481" cy="1486809"/>
          </a:xfrm>
          <a:prstGeom prst="rect">
            <a:avLst/>
          </a:prstGeom>
        </p:spPr>
      </p:pic>
    </p:spTree>
    <p:extLst>
      <p:ext uri="{BB962C8B-B14F-4D97-AF65-F5344CB8AC3E}">
        <p14:creationId xmlns:p14="http://schemas.microsoft.com/office/powerpoint/2010/main" val="36678539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2"/>
          <p:cNvSpPr txBox="1">
            <a:spLocks noChangeArrowheads="1"/>
          </p:cNvSpPr>
          <p:nvPr/>
        </p:nvSpPr>
        <p:spPr bwMode="auto">
          <a:xfrm>
            <a:off x="3335990" y="152400"/>
            <a:ext cx="2294218"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r>
              <a:rPr lang="en-US" altLang="en-US" sz="4000" dirty="0" smtClean="0">
                <a:cs typeface="Arial" pitchFamily="34" charset="0"/>
              </a:rPr>
              <a:t>Cellulose</a:t>
            </a:r>
            <a:endParaRPr lang="en-US" altLang="en-US" sz="4000" b="1" dirty="0">
              <a:cs typeface="Arial" pitchFamily="34" charset="0"/>
            </a:endParaRPr>
          </a:p>
        </p:txBody>
      </p:sp>
      <p:pic>
        <p:nvPicPr>
          <p:cNvPr id="19459" name="Picture 3" descr="plant to glucose diagram.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990600" y="990600"/>
            <a:ext cx="7021513" cy="5181600"/>
          </a:xfrm>
          <a:prstGeom prst="rect">
            <a:avLst/>
          </a:prstGeom>
          <a:noFill/>
          <a:ln w="9525">
            <a:solidFill>
              <a:schemeClr val="tx1">
                <a:alpha val="96861"/>
              </a:schemeClr>
            </a:solidFill>
            <a:miter lim="800000"/>
            <a:headEnd/>
            <a:tailEnd/>
          </a:ln>
          <a:extLst>
            <a:ext uri="{909E8E84-426E-40dd-AFC4-6F175D3DCCD1}">
              <a14:hiddenFill xmlns:a14="http://schemas.microsoft.com/office/drawing/2010/main" xmlns="">
                <a:solidFill>
                  <a:srgbClr val="FFFFFF"/>
                </a:solidFill>
              </a14:hiddenFill>
            </a:ext>
          </a:extLst>
        </p:spPr>
      </p:pic>
      <p:sp>
        <p:nvSpPr>
          <p:cNvPr id="19460" name="Curved Right Arrow 4"/>
          <p:cNvSpPr>
            <a:spLocks noChangeArrowheads="1"/>
          </p:cNvSpPr>
          <p:nvPr/>
        </p:nvSpPr>
        <p:spPr bwMode="auto">
          <a:xfrm rot="811048">
            <a:off x="1293813" y="2057400"/>
            <a:ext cx="942975" cy="2495550"/>
          </a:xfrm>
          <a:prstGeom prst="curvedRightArrow">
            <a:avLst>
              <a:gd name="adj1" fmla="val 24970"/>
              <a:gd name="adj2" fmla="val 49915"/>
              <a:gd name="adj3" fmla="val 25000"/>
            </a:avLst>
          </a:prstGeom>
          <a:solidFill>
            <a:schemeClr val="accent1"/>
          </a:solidFill>
          <a:ln w="9525">
            <a:solidFill>
              <a:schemeClr val="tx1"/>
            </a:solidFill>
            <a:round/>
            <a:headEnd/>
            <a:tailEnd/>
          </a:ln>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endParaRPr lang="en-US" altLang="en-US"/>
          </a:p>
        </p:txBody>
      </p:sp>
      <p:sp>
        <p:nvSpPr>
          <p:cNvPr id="19461" name="Curved Right Arrow 5"/>
          <p:cNvSpPr>
            <a:spLocks noChangeArrowheads="1"/>
          </p:cNvSpPr>
          <p:nvPr/>
        </p:nvSpPr>
        <p:spPr bwMode="auto">
          <a:xfrm rot="12840918" flipH="1">
            <a:off x="3241675" y="1539875"/>
            <a:ext cx="1069975" cy="3905250"/>
          </a:xfrm>
          <a:prstGeom prst="curvedRightArrow">
            <a:avLst>
              <a:gd name="adj1" fmla="val 25042"/>
              <a:gd name="adj2" fmla="val 50050"/>
              <a:gd name="adj3" fmla="val 25000"/>
            </a:avLst>
          </a:prstGeom>
          <a:solidFill>
            <a:schemeClr val="accent1"/>
          </a:solidFill>
          <a:ln w="9525">
            <a:solidFill>
              <a:schemeClr val="tx1"/>
            </a:solidFill>
            <a:round/>
            <a:headEnd/>
            <a:tailEnd/>
          </a:ln>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endParaRPr lang="en-US"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Cellulose and starch in fermentation</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Compare fermentation of cellulose and starch to fermentation of sugar.</a:t>
            </a:r>
          </a:p>
          <a:p>
            <a:pPr marL="0" indent="0">
              <a:buNone/>
            </a:pPr>
            <a:endParaRPr lang="en-US" dirty="0"/>
          </a:p>
          <a:p>
            <a:pPr marL="0" indent="0">
              <a:buNone/>
            </a:pPr>
            <a:r>
              <a:rPr lang="en-US" dirty="0" smtClean="0"/>
              <a:t>In a sealable bag, place:</a:t>
            </a:r>
          </a:p>
          <a:p>
            <a:r>
              <a:rPr lang="en-US" dirty="0" smtClean="0"/>
              <a:t>1 </a:t>
            </a:r>
            <a:r>
              <a:rPr lang="en-US" dirty="0" err="1" smtClean="0"/>
              <a:t>tsp</a:t>
            </a:r>
            <a:r>
              <a:rPr lang="en-US" dirty="0" smtClean="0"/>
              <a:t> of sugar source</a:t>
            </a:r>
          </a:p>
          <a:p>
            <a:r>
              <a:rPr lang="en-US" dirty="0" smtClean="0"/>
              <a:t>1 </a:t>
            </a:r>
            <a:r>
              <a:rPr lang="en-US" dirty="0" err="1" smtClean="0"/>
              <a:t>tsp</a:t>
            </a:r>
            <a:r>
              <a:rPr lang="en-US" dirty="0" smtClean="0"/>
              <a:t> baker’s yeast</a:t>
            </a:r>
          </a:p>
          <a:p>
            <a:r>
              <a:rPr lang="en-US" dirty="0" smtClean="0"/>
              <a:t>50 mL warm water</a:t>
            </a:r>
          </a:p>
          <a:p>
            <a:pPr marL="0" indent="0">
              <a:buNone/>
            </a:pPr>
            <a:r>
              <a:rPr lang="en-US" dirty="0" smtClean="0"/>
              <a:t>Mix gently.  Seal the bag with as little air in it as possible.  Put the bag in the warm water bath.</a:t>
            </a:r>
            <a:endParaRPr lang="en-US" dirty="0"/>
          </a:p>
        </p:txBody>
      </p:sp>
    </p:spTree>
    <p:extLst>
      <p:ext uri="{BB962C8B-B14F-4D97-AF65-F5344CB8AC3E}">
        <p14:creationId xmlns:p14="http://schemas.microsoft.com/office/powerpoint/2010/main" val="14438152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Comparing sugar sources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567791683"/>
              </p:ext>
            </p:extLst>
          </p:nvPr>
        </p:nvGraphicFramePr>
        <p:xfrm>
          <a:off x="457200" y="1504950"/>
          <a:ext cx="8229600" cy="4297679"/>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en-US" sz="2400" dirty="0" smtClean="0"/>
                        <a:t>Sugar source</a:t>
                      </a:r>
                      <a:endParaRPr lang="en-US" sz="2400" dirty="0"/>
                    </a:p>
                  </a:txBody>
                  <a:tcPr/>
                </a:tc>
                <a:tc>
                  <a:txBody>
                    <a:bodyPr/>
                    <a:lstStyle/>
                    <a:p>
                      <a:r>
                        <a:rPr lang="en-US" sz="2400" dirty="0" smtClean="0"/>
                        <a:t>Observations</a:t>
                      </a:r>
                      <a:endParaRPr lang="en-US" sz="2400" dirty="0"/>
                    </a:p>
                  </a:txBody>
                  <a:tcPr/>
                </a:tc>
                <a:tc>
                  <a:txBody>
                    <a:bodyPr/>
                    <a:lstStyle/>
                    <a:p>
                      <a:r>
                        <a:rPr lang="en-US" sz="2400" dirty="0" smtClean="0"/>
                        <a:t>Explanations</a:t>
                      </a:r>
                      <a:endParaRPr lang="en-US" sz="2400" dirty="0"/>
                    </a:p>
                  </a:txBody>
                  <a:tcPr/>
                </a:tc>
              </a:tr>
              <a:tr h="370840">
                <a:tc>
                  <a:txBody>
                    <a:bodyPr/>
                    <a:lstStyle/>
                    <a:p>
                      <a:r>
                        <a:rPr lang="en-US" sz="2400" dirty="0" smtClean="0"/>
                        <a:t>Sugar</a:t>
                      </a:r>
                    </a:p>
                    <a:p>
                      <a:endParaRPr lang="en-US" dirty="0" smtClean="0"/>
                    </a:p>
                    <a:p>
                      <a:endParaRPr lang="en-US" dirty="0" smtClean="0"/>
                    </a:p>
                    <a:p>
                      <a:endParaRPr lang="en-US" dirty="0"/>
                    </a:p>
                  </a:txBody>
                  <a:tcPr/>
                </a:tc>
                <a:tc>
                  <a:txBody>
                    <a:bodyPr/>
                    <a:lstStyle/>
                    <a:p>
                      <a:endParaRPr lang="en-US"/>
                    </a:p>
                  </a:txBody>
                  <a:tcPr/>
                </a:tc>
                <a:tc>
                  <a:txBody>
                    <a:bodyPr/>
                    <a:lstStyle/>
                    <a:p>
                      <a:endParaRPr lang="en-US"/>
                    </a:p>
                  </a:txBody>
                  <a:tcPr/>
                </a:tc>
              </a:tr>
              <a:tr h="370840">
                <a:tc>
                  <a:txBody>
                    <a:bodyPr/>
                    <a:lstStyle/>
                    <a:p>
                      <a:r>
                        <a:rPr lang="en-US" sz="2400" dirty="0" smtClean="0"/>
                        <a:t>Starch</a:t>
                      </a:r>
                    </a:p>
                    <a:p>
                      <a:endParaRPr lang="en-US" dirty="0" smtClean="0"/>
                    </a:p>
                    <a:p>
                      <a:endParaRPr lang="en-US" dirty="0" smtClean="0"/>
                    </a:p>
                    <a:p>
                      <a:endParaRPr lang="en-US" dirty="0"/>
                    </a:p>
                  </a:txBody>
                  <a:tcPr/>
                </a:tc>
                <a:tc>
                  <a:txBody>
                    <a:bodyPr/>
                    <a:lstStyle/>
                    <a:p>
                      <a:endParaRPr lang="en-US"/>
                    </a:p>
                  </a:txBody>
                  <a:tcPr/>
                </a:tc>
                <a:tc>
                  <a:txBody>
                    <a:bodyPr/>
                    <a:lstStyle/>
                    <a:p>
                      <a:endParaRPr lang="en-US"/>
                    </a:p>
                  </a:txBody>
                  <a:tcPr/>
                </a:tc>
              </a:tr>
              <a:tr h="370840">
                <a:tc>
                  <a:txBody>
                    <a:bodyPr/>
                    <a:lstStyle/>
                    <a:p>
                      <a:r>
                        <a:rPr lang="en-US" sz="2400" dirty="0" smtClean="0"/>
                        <a:t>Cellulose</a:t>
                      </a:r>
                    </a:p>
                    <a:p>
                      <a:endParaRPr lang="en-US" dirty="0" smtClean="0"/>
                    </a:p>
                    <a:p>
                      <a:endParaRPr lang="en-US" dirty="0" smtClean="0"/>
                    </a:p>
                    <a:p>
                      <a:endParaRPr lang="en-US" dirty="0"/>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96145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sz="4000" dirty="0" smtClean="0"/>
              <a:t>The promise of ethanol</a:t>
            </a:r>
            <a:endParaRPr lang="en-US" sz="4000" dirty="0"/>
          </a:p>
        </p:txBody>
      </p:sp>
      <p:sp>
        <p:nvSpPr>
          <p:cNvPr id="3" name="Content Placeholder 2"/>
          <p:cNvSpPr>
            <a:spLocks noGrp="1"/>
          </p:cNvSpPr>
          <p:nvPr>
            <p:ph idx="1"/>
          </p:nvPr>
        </p:nvSpPr>
        <p:spPr/>
        <p:txBody>
          <a:bodyPr/>
          <a:lstStyle/>
          <a:p>
            <a:r>
              <a:rPr lang="en-US" dirty="0" smtClean="0"/>
              <a:t>Reasonable cost of production from sugar</a:t>
            </a:r>
          </a:p>
          <a:p>
            <a:r>
              <a:rPr lang="en-US" dirty="0" smtClean="0"/>
              <a:t>When substituted for gasoline, slows the increase of atmospheric carbon dioxide.</a:t>
            </a:r>
          </a:p>
          <a:p>
            <a:endParaRPr lang="en-US" dirty="0"/>
          </a:p>
          <a:p>
            <a:endParaRPr lang="en-US" dirty="0" smtClean="0"/>
          </a:p>
          <a:p>
            <a:endParaRPr lang="en-US" dirty="0" smtClean="0"/>
          </a:p>
          <a:p>
            <a:endParaRPr lang="en-US" dirty="0"/>
          </a:p>
          <a:p>
            <a:r>
              <a:rPr lang="en-US" dirty="0" smtClean="0"/>
              <a:t>But we need to take a closer look</a:t>
            </a:r>
          </a:p>
          <a:p>
            <a:pPr marL="0" indent="0">
              <a:buNone/>
            </a:pP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02028" y="3335919"/>
            <a:ext cx="2950311" cy="2084583"/>
          </a:xfrm>
          <a:prstGeom prst="rect">
            <a:avLst/>
          </a:prstGeom>
        </p:spPr>
      </p:pic>
    </p:spTree>
    <p:extLst>
      <p:ext uri="{BB962C8B-B14F-4D97-AF65-F5344CB8AC3E}">
        <p14:creationId xmlns:p14="http://schemas.microsoft.com/office/powerpoint/2010/main" val="3778711796"/>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of the problems with ethanol</a:t>
            </a:r>
            <a:endParaRPr lang="en-US" dirty="0"/>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3031" y="1594453"/>
            <a:ext cx="7594600" cy="4798197"/>
          </a:xfrm>
          <a:prstGeom prst="rect">
            <a:avLst/>
          </a:prstGeom>
        </p:spPr>
      </p:pic>
      <p:sp>
        <p:nvSpPr>
          <p:cNvPr id="6" name="TextBox 5"/>
          <p:cNvSpPr txBox="1"/>
          <p:nvPr/>
        </p:nvSpPr>
        <p:spPr>
          <a:xfrm>
            <a:off x="6274191" y="6411574"/>
            <a:ext cx="2236763" cy="369332"/>
          </a:xfrm>
          <a:prstGeom prst="rect">
            <a:avLst/>
          </a:prstGeom>
          <a:noFill/>
        </p:spPr>
        <p:txBody>
          <a:bodyPr wrap="square" rtlCol="0">
            <a:spAutoFit/>
          </a:bodyPr>
          <a:lstStyle/>
          <a:p>
            <a:r>
              <a:rPr lang="en-US" dirty="0" smtClean="0"/>
              <a:t>Craig Douglas</a:t>
            </a:r>
            <a:endParaRPr lang="en-US" dirty="0"/>
          </a:p>
        </p:txBody>
      </p:sp>
    </p:spTree>
    <p:extLst>
      <p:ext uri="{BB962C8B-B14F-4D97-AF65-F5344CB8AC3E}">
        <p14:creationId xmlns:p14="http://schemas.microsoft.com/office/powerpoint/2010/main" val="2483721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Competing uses of corn</a:t>
            </a:r>
            <a:endParaRPr lang="en-US" dirty="0"/>
          </a:p>
        </p:txBody>
      </p:sp>
      <p:pic>
        <p:nvPicPr>
          <p:cNvPr id="13" name="Picture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412272" y="1770973"/>
            <a:ext cx="3055453" cy="2158872"/>
          </a:xfrm>
          <a:prstGeom prst="rect">
            <a:avLst/>
          </a:prstGeom>
        </p:spPr>
      </p:pic>
      <p:sp>
        <p:nvSpPr>
          <p:cNvPr id="29" name="Down Arrow 28"/>
          <p:cNvSpPr/>
          <p:nvPr/>
        </p:nvSpPr>
        <p:spPr>
          <a:xfrm rot="8041275">
            <a:off x="3749040" y="3318515"/>
            <a:ext cx="603504" cy="1222661"/>
          </a:xfrm>
          <a:prstGeom prst="downArrow">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ight Arrow 31"/>
          <p:cNvSpPr/>
          <p:nvPr/>
        </p:nvSpPr>
        <p:spPr>
          <a:xfrm rot="19492978">
            <a:off x="4315966" y="3804860"/>
            <a:ext cx="1243584" cy="548080"/>
          </a:xfrm>
          <a:prstGeom prst="rightArrow">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Content Placeholder 1"/>
          <p:cNvSpPr>
            <a:spLocks noGrp="1"/>
          </p:cNvSpPr>
          <p:nvPr>
            <p:ph idx="1"/>
          </p:nvPr>
        </p:nvSpPr>
        <p:spPr/>
        <p:txBody>
          <a:bodyPr/>
          <a:lstStyle/>
          <a:p>
            <a:pPr marL="0" indent="0">
              <a:buNone/>
            </a:pPr>
            <a:r>
              <a:rPr lang="en-US" dirty="0"/>
              <a:t>   </a:t>
            </a:r>
          </a:p>
        </p:txBody>
      </p:sp>
      <p:pic>
        <p:nvPicPr>
          <p:cNvPr id="10" name="Picture 9" descr="kernels.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69209" y="4383377"/>
            <a:ext cx="1843064" cy="2413952"/>
          </a:xfrm>
          <a:prstGeom prst="rect">
            <a:avLst/>
          </a:prstGeom>
        </p:spPr>
      </p:pic>
      <p:grpSp>
        <p:nvGrpSpPr>
          <p:cNvPr id="14" name="Group 735"/>
          <p:cNvGrpSpPr>
            <a:grpSpLocks noChangeAspect="1"/>
          </p:cNvGrpSpPr>
          <p:nvPr/>
        </p:nvGrpSpPr>
        <p:grpSpPr bwMode="auto">
          <a:xfrm>
            <a:off x="800871" y="1449602"/>
            <a:ext cx="4027107" cy="2245887"/>
            <a:chOff x="0" y="0"/>
            <a:chExt cx="47097" cy="27984"/>
          </a:xfrm>
        </p:grpSpPr>
        <p:grpSp>
          <p:nvGrpSpPr>
            <p:cNvPr id="15" name="Group 482"/>
            <p:cNvGrpSpPr>
              <a:grpSpLocks/>
            </p:cNvGrpSpPr>
            <p:nvPr/>
          </p:nvGrpSpPr>
          <p:grpSpPr bwMode="auto">
            <a:xfrm>
              <a:off x="19113" y="0"/>
              <a:ext cx="27984" cy="27984"/>
              <a:chOff x="0" y="0"/>
              <a:chExt cx="27984" cy="27984"/>
            </a:xfrm>
          </p:grpSpPr>
          <p:pic>
            <p:nvPicPr>
              <p:cNvPr id="17" name="Picture 10" descr="Macintosh HD:Applications:Microsoft Office 2011:Office:Media:Clipart: People.localized:72884537.png"/>
              <p:cNvPicPr>
                <a:picLocks noChangeAspect="1"/>
              </p:cNvPicPr>
              <p:nvPr/>
            </p:nvPicPr>
            <p:blipFill>
              <a:blip r:embed="rId5"/>
              <a:srcRect/>
              <a:stretch>
                <a:fillRect/>
              </a:stretch>
            </p:blipFill>
            <p:spPr bwMode="auto">
              <a:xfrm rot="285214">
                <a:off x="0" y="0"/>
                <a:ext cx="27984" cy="27984"/>
              </a:xfrm>
              <a:prstGeom prst="rect">
                <a:avLst/>
              </a:prstGeom>
              <a:noFill/>
            </p:spPr>
          </p:pic>
          <p:pic>
            <p:nvPicPr>
              <p:cNvPr id="18" name="Picture 12" descr="Macintosh HD:Applications:Microsoft Office 2011:Office:Media:Clipart: Animals.localized:AA028199.png"/>
              <p:cNvPicPr>
                <a:picLocks noChangeAspect="1"/>
              </p:cNvPicPr>
              <p:nvPr/>
            </p:nvPicPr>
            <p:blipFill>
              <a:blip r:embed="rId6"/>
              <a:srcRect/>
              <a:stretch>
                <a:fillRect/>
              </a:stretch>
            </p:blipFill>
            <p:spPr bwMode="auto">
              <a:xfrm>
                <a:off x="3752" y="17202"/>
                <a:ext cx="6001" cy="9842"/>
              </a:xfrm>
              <a:prstGeom prst="rect">
                <a:avLst/>
              </a:prstGeom>
              <a:noFill/>
            </p:spPr>
          </p:pic>
        </p:grpSp>
        <p:pic>
          <p:nvPicPr>
            <p:cNvPr id="16" name="Picture 11" descr="Macintosh HD:Applications:Microsoft Office 2011:Office:Media:Clipart: Animals.localized:AA049692.png"/>
            <p:cNvPicPr>
              <a:picLocks noChangeAspect="1"/>
            </p:cNvPicPr>
            <p:nvPr/>
          </p:nvPicPr>
          <p:blipFill>
            <a:blip r:embed="rId7"/>
            <a:srcRect/>
            <a:stretch>
              <a:fillRect/>
            </a:stretch>
          </p:blipFill>
          <p:spPr bwMode="auto">
            <a:xfrm>
              <a:off x="0" y="1200"/>
              <a:ext cx="28168" cy="25146"/>
            </a:xfrm>
            <a:prstGeom prst="rect">
              <a:avLst/>
            </a:prstGeom>
            <a:noFill/>
          </p:spPr>
        </p:pic>
      </p:grpSp>
    </p:spTree>
    <p:extLst>
      <p:ext uri="{BB962C8B-B14F-4D97-AF65-F5344CB8AC3E}">
        <p14:creationId xmlns:p14="http://schemas.microsoft.com/office/powerpoint/2010/main" val="39146569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Starch</a:t>
            </a:r>
            <a:endParaRPr lang="en-US" dirty="0"/>
          </a:p>
        </p:txBody>
      </p:sp>
      <p:sp>
        <p:nvSpPr>
          <p:cNvPr id="8" name="Content Placeholder 7"/>
          <p:cNvSpPr>
            <a:spLocks noGrp="1"/>
          </p:cNvSpPr>
          <p:nvPr>
            <p:ph idx="1"/>
          </p:nvPr>
        </p:nvSpPr>
        <p:spPr/>
        <p:txBody>
          <a:bodyPr/>
          <a:lstStyle/>
          <a:p>
            <a:pPr marL="0" indent="0">
              <a:buNone/>
            </a:pPr>
            <a:r>
              <a:rPr lang="en-US" dirty="0" smtClean="0"/>
              <a:t>Starch is a polymer of sugar.</a:t>
            </a:r>
          </a:p>
          <a:p>
            <a:pPr marL="0" indent="0">
              <a:buNone/>
            </a:pPr>
            <a:r>
              <a:rPr lang="en-US" dirty="0" smtClean="0"/>
              <a:t>Corn kernels contain a lot of starch that is easy to extract.</a:t>
            </a:r>
            <a:endParaRPr lang="en-US" dirty="0"/>
          </a:p>
        </p:txBody>
      </p:sp>
      <p:pic>
        <p:nvPicPr>
          <p:cNvPr id="10" name="Picture 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538085" y="3412165"/>
            <a:ext cx="3742790" cy="2570520"/>
          </a:xfrm>
          <a:prstGeom prst="rect">
            <a:avLst/>
          </a:prstGeom>
        </p:spPr>
      </p:pic>
      <p:pic>
        <p:nvPicPr>
          <p:cNvPr id="7" name="Picture 6" descr="kernels.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53111" y="3190240"/>
            <a:ext cx="2687849" cy="3520408"/>
          </a:xfrm>
          <a:prstGeom prst="rect">
            <a:avLst/>
          </a:prstGeom>
        </p:spPr>
      </p:pic>
    </p:spTree>
    <p:extLst>
      <p:ext uri="{BB962C8B-B14F-4D97-AF65-F5344CB8AC3E}">
        <p14:creationId xmlns:p14="http://schemas.microsoft.com/office/powerpoint/2010/main" val="1956214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of starch</a:t>
            </a:r>
            <a:endParaRPr lang="en-US" dirty="0"/>
          </a:p>
        </p:txBody>
      </p:sp>
      <p:sp>
        <p:nvSpPr>
          <p:cNvPr id="3" name="Content Placeholder 2"/>
          <p:cNvSpPr>
            <a:spLocks noGrp="1"/>
          </p:cNvSpPr>
          <p:nvPr>
            <p:ph idx="1"/>
          </p:nvPr>
        </p:nvSpPr>
        <p:spPr/>
        <p:txBody>
          <a:bodyPr/>
          <a:lstStyle/>
          <a:p>
            <a:r>
              <a:rPr lang="en-US" dirty="0" smtClean="0"/>
              <a:t>Corn starch</a:t>
            </a:r>
          </a:p>
          <a:p>
            <a:r>
              <a:rPr lang="en-US" dirty="0" smtClean="0"/>
              <a:t>Tapioca or rice starch</a:t>
            </a:r>
          </a:p>
          <a:p>
            <a:r>
              <a:rPr lang="en-US" dirty="0" smtClean="0"/>
              <a:t>Flour</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90900" y="4426839"/>
            <a:ext cx="2495550" cy="1771650"/>
          </a:xfrm>
          <a:prstGeom prst="rect">
            <a:avLst/>
          </a:prstGeom>
        </p:spPr>
      </p:pic>
      <p:pic>
        <p:nvPicPr>
          <p:cNvPr id="8" name="Picture 7" descr="kernels.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36117" y="1504826"/>
            <a:ext cx="2825563" cy="3700779"/>
          </a:xfrm>
          <a:prstGeom prst="rect">
            <a:avLst/>
          </a:prstGeom>
        </p:spPr>
      </p:pic>
      <p:pic>
        <p:nvPicPr>
          <p:cNvPr id="1026" name="Picture 2" descr="A pile of flour next to ears of wheat."/>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471239" y="3355215"/>
            <a:ext cx="2350191" cy="165506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35616552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Other sources of sugar for ethanol production</a:t>
            </a:r>
            <a:endParaRPr lang="en-US" dirty="0"/>
          </a:p>
        </p:txBody>
      </p:sp>
      <p:pic>
        <p:nvPicPr>
          <p:cNvPr id="13" name="Picture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412272" y="1770973"/>
            <a:ext cx="3055453" cy="2158872"/>
          </a:xfrm>
          <a:prstGeom prst="rect">
            <a:avLst/>
          </a:prstGeom>
        </p:spPr>
      </p:pic>
      <p:sp>
        <p:nvSpPr>
          <p:cNvPr id="32" name="Right Arrow 31"/>
          <p:cNvSpPr/>
          <p:nvPr/>
        </p:nvSpPr>
        <p:spPr>
          <a:xfrm rot="20201170">
            <a:off x="3289789" y="3646780"/>
            <a:ext cx="2193573" cy="548080"/>
          </a:xfrm>
          <a:prstGeom prst="rightArrow">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7199" y="2859516"/>
            <a:ext cx="3214201" cy="2140658"/>
          </a:xfrm>
          <a:prstGeom prst="rect">
            <a:avLst/>
          </a:prstGeom>
        </p:spPr>
      </p:pic>
      <p:pic>
        <p:nvPicPr>
          <p:cNvPr id="6" name="Content Placeholder 5"/>
          <p:cNvPicPr>
            <a:picLocks noGrp="1" noChangeAspect="1"/>
          </p:cNvPicPr>
          <p:nvPr>
            <p:ph idx="1"/>
          </p:nvPr>
        </p:nvPicPr>
        <p:blipFill>
          <a:blip r:embed="rId5">
            <a:extLst>
              <a:ext uri="{28A0092B-C50C-407E-A947-70E740481C1C}">
                <a14:useLocalDpi xmlns:a14="http://schemas.microsoft.com/office/drawing/2010/main"/>
              </a:ext>
            </a:extLst>
          </a:blip>
          <a:stretch>
            <a:fillRect/>
          </a:stretch>
        </p:blipFill>
        <p:spPr>
          <a:xfrm>
            <a:off x="2636520" y="4606558"/>
            <a:ext cx="3154680" cy="2101017"/>
          </a:xfrm>
        </p:spPr>
      </p:pic>
    </p:spTree>
    <p:extLst>
      <p:ext uri="{BB962C8B-B14F-4D97-AF65-F5344CB8AC3E}">
        <p14:creationId xmlns:p14="http://schemas.microsoft.com/office/powerpoint/2010/main" val="3045800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Cellulosic biomass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Cellulose </a:t>
            </a:r>
          </a:p>
          <a:p>
            <a:r>
              <a:rPr lang="en-US" dirty="0" smtClean="0"/>
              <a:t>Also a polymer of sugar that makes up much of the walls of plant cells</a:t>
            </a:r>
          </a:p>
          <a:p>
            <a:r>
              <a:rPr lang="en-US" dirty="0" smtClean="0"/>
              <a:t>Why plants can stand upright</a:t>
            </a:r>
          </a:p>
          <a:p>
            <a:r>
              <a:rPr lang="en-US" dirty="0" smtClean="0"/>
              <a:t>Most abundant molecule on earth</a:t>
            </a:r>
          </a:p>
        </p:txBody>
      </p:sp>
    </p:spTree>
    <p:extLst>
      <p:ext uri="{BB962C8B-B14F-4D97-AF65-F5344CB8AC3E}">
        <p14:creationId xmlns:p14="http://schemas.microsoft.com/office/powerpoint/2010/main" val="2484138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152400"/>
            <a:ext cx="8229600" cy="1143000"/>
          </a:xfrm>
        </p:spPr>
        <p:txBody>
          <a:bodyPr>
            <a:normAutofit/>
          </a:bodyPr>
          <a:lstStyle/>
          <a:p>
            <a:r>
              <a:rPr lang="en-US" altLang="en-US" dirty="0" smtClean="0">
                <a:ea typeface="ＭＳ Ｐゴシック" pitchFamily="34" charset="-128"/>
              </a:rPr>
              <a:t>Sources of cellulose</a:t>
            </a:r>
          </a:p>
        </p:txBody>
      </p:sp>
      <p:sp>
        <p:nvSpPr>
          <p:cNvPr id="18435" name="Rectangle 3"/>
          <p:cNvSpPr>
            <a:spLocks noGrp="1" noChangeArrowheads="1"/>
          </p:cNvSpPr>
          <p:nvPr>
            <p:ph idx="1"/>
          </p:nvPr>
        </p:nvSpPr>
        <p:spPr>
          <a:xfrm>
            <a:off x="457200" y="1600200"/>
            <a:ext cx="6019800" cy="4525963"/>
          </a:xfrm>
        </p:spPr>
        <p:txBody>
          <a:bodyPr/>
          <a:lstStyle/>
          <a:p>
            <a:pPr marL="538163"/>
            <a:r>
              <a:rPr lang="en-US" altLang="en-US" sz="2800" dirty="0" smtClean="0">
                <a:latin typeface="Arial" pitchFamily="34" charset="0"/>
                <a:ea typeface="ＭＳ Ｐゴシック" pitchFamily="34" charset="-128"/>
                <a:cs typeface="Arial" pitchFamily="34" charset="0"/>
              </a:rPr>
              <a:t>Corn stalks, leaves, and husks (</a:t>
            </a:r>
            <a:r>
              <a:rPr lang="en-US" altLang="en-US" sz="2800" dirty="0" err="1" smtClean="0">
                <a:latin typeface="Arial" pitchFamily="34" charset="0"/>
                <a:ea typeface="ＭＳ Ｐゴシック" pitchFamily="34" charset="-128"/>
                <a:cs typeface="Arial" pitchFamily="34" charset="0"/>
              </a:rPr>
              <a:t>stover</a:t>
            </a:r>
            <a:r>
              <a:rPr lang="en-US" altLang="en-US" sz="2800" dirty="0" smtClean="0">
                <a:latin typeface="Arial" pitchFamily="34" charset="0"/>
                <a:ea typeface="ＭＳ Ｐゴシック" pitchFamily="34" charset="-128"/>
                <a:cs typeface="Arial" pitchFamily="34" charset="0"/>
              </a:rPr>
              <a:t>)</a:t>
            </a:r>
          </a:p>
          <a:p>
            <a:pPr marL="538163"/>
            <a:r>
              <a:rPr lang="en-US" altLang="en-US" sz="2800" dirty="0" smtClean="0">
                <a:latin typeface="Arial" pitchFamily="34" charset="0"/>
                <a:ea typeface="ＭＳ Ｐゴシック" pitchFamily="34" charset="-128"/>
                <a:cs typeface="Arial" pitchFamily="34" charset="0"/>
              </a:rPr>
              <a:t>Grasses grown as crops</a:t>
            </a:r>
          </a:p>
          <a:p>
            <a:pPr marL="538163"/>
            <a:r>
              <a:rPr lang="en-US" altLang="en-US" sz="2800" dirty="0" smtClean="0">
                <a:latin typeface="Arial" pitchFamily="34" charset="0"/>
                <a:ea typeface="ＭＳ Ｐゴシック" pitchFamily="34" charset="-128"/>
                <a:cs typeface="Arial" pitchFamily="34" charset="0"/>
              </a:rPr>
              <a:t>Prairie grasses</a:t>
            </a:r>
          </a:p>
          <a:p>
            <a:pPr marL="538163"/>
            <a:r>
              <a:rPr lang="en-US" altLang="en-US" sz="2800" dirty="0" smtClean="0">
                <a:latin typeface="Arial" pitchFamily="34" charset="0"/>
                <a:ea typeface="ＭＳ Ｐゴシック" pitchFamily="34" charset="-128"/>
                <a:cs typeface="Arial" pitchFamily="34" charset="0"/>
              </a:rPr>
              <a:t>Sawdust and woodchips</a:t>
            </a:r>
          </a:p>
          <a:p>
            <a:pPr marL="538163"/>
            <a:r>
              <a:rPr lang="en-US" altLang="en-US" sz="2800" dirty="0" smtClean="0">
                <a:latin typeface="Arial" pitchFamily="34" charset="0"/>
                <a:ea typeface="ＭＳ Ｐゴシック" pitchFamily="34" charset="-128"/>
                <a:cs typeface="Arial" pitchFamily="34" charset="0"/>
              </a:rPr>
              <a:t>Yard waste</a:t>
            </a:r>
          </a:p>
          <a:p>
            <a:pPr marL="538163"/>
            <a:r>
              <a:rPr lang="en-US" altLang="en-US" sz="2800" dirty="0" smtClean="0">
                <a:latin typeface="Arial" pitchFamily="34" charset="0"/>
                <a:ea typeface="ＭＳ Ｐゴシック" pitchFamily="34" charset="-128"/>
                <a:cs typeface="Arial" pitchFamily="34" charset="0"/>
              </a:rPr>
              <a:t>Any plant!</a:t>
            </a:r>
          </a:p>
        </p:txBody>
      </p:sp>
      <p:pic>
        <p:nvPicPr>
          <p:cNvPr id="7" name="Picture 6" descr="Green corn stock.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62725" y="2957514"/>
            <a:ext cx="2286000" cy="1714500"/>
          </a:xfrm>
          <a:prstGeom prst="rect">
            <a:avLst/>
          </a:prstGeom>
        </p:spPr>
      </p:pic>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77000" y="1468871"/>
            <a:ext cx="2235200" cy="1488643"/>
          </a:xfrm>
          <a:prstGeom prst="rect">
            <a:avLst/>
          </a:prstGeom>
        </p:spPr>
      </p:pic>
      <p:pic>
        <p:nvPicPr>
          <p:cNvPr id="3" name="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62725" y="4522470"/>
            <a:ext cx="2310765" cy="1733074"/>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1294</TotalTime>
  <Words>658</Words>
  <Application>Microsoft Macintosh PowerPoint</Application>
  <PresentationFormat>On-screen Show (4:3)</PresentationFormat>
  <Paragraphs>73</Paragraphs>
  <Slides>12</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ＭＳ Ｐゴシック</vt:lpstr>
      <vt:lpstr>Wingdings</vt:lpstr>
      <vt:lpstr>Office Theme</vt:lpstr>
      <vt:lpstr>Lesson 4 Activity 1</vt:lpstr>
      <vt:lpstr>The promise of ethanol</vt:lpstr>
      <vt:lpstr>Some of the problems with ethanol</vt:lpstr>
      <vt:lpstr>Competing uses of corn</vt:lpstr>
      <vt:lpstr>Starch</vt:lpstr>
      <vt:lpstr>Sources of starch</vt:lpstr>
      <vt:lpstr>Other sources of sugar for ethanol production</vt:lpstr>
      <vt:lpstr>Cellulosic biomass</vt:lpstr>
      <vt:lpstr>Sources of cellulose</vt:lpstr>
      <vt:lpstr>PowerPoint Presentation</vt:lpstr>
      <vt:lpstr>Cellulose and starch in fermentation</vt:lpstr>
      <vt:lpstr>Comparing sugar sources</vt:lpstr>
    </vt:vector>
  </TitlesOfParts>
  <Company>Michigan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Jenny Dauer</dc:creator>
  <cp:lastModifiedBy>James Runde</cp:lastModifiedBy>
  <cp:revision>75</cp:revision>
  <dcterms:created xsi:type="dcterms:W3CDTF">2013-03-07T17:02:19Z</dcterms:created>
  <dcterms:modified xsi:type="dcterms:W3CDTF">2016-11-28T20:37:12Z</dcterms:modified>
</cp:coreProperties>
</file>