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67" r:id="rId2"/>
    <p:sldId id="273" r:id="rId3"/>
    <p:sldId id="268" r:id="rId4"/>
    <p:sldId id="278" r:id="rId5"/>
    <p:sldId id="279" r:id="rId6"/>
    <p:sldId id="275" r:id="rId7"/>
    <p:sldId id="276" r:id="rId8"/>
    <p:sldId id="277" r:id="rId9"/>
    <p:sldId id="284" r:id="rId10"/>
    <p:sldId id="281" r:id="rId11"/>
    <p:sldId id="282" r:id="rId12"/>
    <p:sldId id="283" r:id="rId13"/>
    <p:sldId id="269" r:id="rId14"/>
    <p:sldId id="27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8646" autoAdjust="0"/>
  </p:normalViewPr>
  <p:slideViewPr>
    <p:cSldViewPr snapToGrid="0" snapToObjects="1">
      <p:cViewPr varScale="1">
        <p:scale>
          <a:sx n="84" d="100"/>
          <a:sy n="84" d="100"/>
        </p:scale>
        <p:origin x="244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think back over previous activities and their latest investigation to identify what they already know about ethanol. </a:t>
            </a:r>
            <a:r>
              <a:rPr lang="en-US" sz="1200" kern="1200" dirty="0" smtClean="0">
                <a:solidFill>
                  <a:schemeClr val="tx1"/>
                </a:solidFill>
                <a:effectLst/>
                <a:latin typeface="+mn-lt"/>
                <a:ea typeface="+mn-ea"/>
                <a:cs typeface="+mn-cs"/>
              </a:rPr>
              <a:t>From</a:t>
            </a:r>
            <a:r>
              <a:rPr lang="en-US" sz="1200" i="1" kern="120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Lesson 1</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Ethanol = CH</a:t>
            </a:r>
            <a:r>
              <a:rPr lang="en-US" sz="1200" i="1" kern="1200" baseline="-25000" dirty="0" smtClean="0">
                <a:solidFill>
                  <a:schemeClr val="tx1"/>
                </a:solidFill>
                <a:effectLst/>
                <a:latin typeface="+mn-lt"/>
                <a:ea typeface="+mn-ea"/>
                <a:cs typeface="+mn-cs"/>
              </a:rPr>
              <a:t>3</a:t>
            </a:r>
            <a:r>
              <a:rPr lang="en-US" sz="1200" i="1" kern="1200" dirty="0" smtClean="0">
                <a:solidFill>
                  <a:schemeClr val="tx1"/>
                </a:solidFill>
                <a:effectLst/>
                <a:latin typeface="+mn-lt"/>
                <a:ea typeface="+mn-ea"/>
                <a:cs typeface="+mn-cs"/>
              </a:rPr>
              <a:t>CH</a:t>
            </a:r>
            <a:r>
              <a:rPr lang="en-US" sz="1200" i="1" kern="1200" baseline="-25000" dirty="0" smtClean="0">
                <a:solidFill>
                  <a:schemeClr val="tx1"/>
                </a:solidFill>
                <a:effectLst/>
                <a:latin typeface="+mn-lt"/>
                <a:ea typeface="+mn-ea"/>
                <a:cs typeface="+mn-cs"/>
              </a:rPr>
              <a:t>2</a:t>
            </a:r>
            <a:r>
              <a:rPr lang="en-US" sz="1200" i="1" kern="1200" dirty="0" smtClean="0">
                <a:solidFill>
                  <a:schemeClr val="tx1"/>
                </a:solidFill>
                <a:effectLst/>
                <a:latin typeface="+mn-lt"/>
                <a:ea typeface="+mn-ea"/>
                <a:cs typeface="+mn-cs"/>
              </a:rPr>
              <a:t>OH</a:t>
            </a:r>
            <a:r>
              <a:rPr lang="en-US" sz="1200" i="0" kern="1200" dirty="0" smtClean="0">
                <a:solidFill>
                  <a:schemeClr val="tx1"/>
                </a:solidFill>
                <a:effectLst/>
                <a:latin typeface="+mn-lt"/>
                <a:ea typeface="+mn-ea"/>
                <a:cs typeface="+mn-cs"/>
              </a:rPr>
              <a:t>;</a:t>
            </a:r>
            <a:r>
              <a:rPr lang="en-US" sz="1200" i="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When ethanol is burned with oxygen, carbon dioxide and water are produced and energy is released</a:t>
            </a:r>
            <a:r>
              <a:rPr lang="en-US" sz="1200" i="0" kern="1200" dirty="0" smtClean="0">
                <a:solidFill>
                  <a:schemeClr val="tx1"/>
                </a:solidFill>
                <a:effectLst/>
                <a:latin typeface="+mn-lt"/>
                <a:ea typeface="+mn-ea"/>
                <a:cs typeface="+mn-cs"/>
              </a:rPr>
              <a:t>.</a:t>
            </a:r>
            <a:r>
              <a:rPr lang="en-US" sz="1200" i="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Ethanol can be mixed with gasoline to make a fuel that can be used in cars.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From </a:t>
            </a:r>
            <a:r>
              <a:rPr lang="en-US" sz="1200" i="0" kern="1200" dirty="0" smtClean="0">
                <a:solidFill>
                  <a:schemeClr val="tx1"/>
                </a:solidFill>
                <a:effectLst/>
                <a:latin typeface="+mn-lt"/>
                <a:ea typeface="+mn-ea"/>
                <a:cs typeface="+mn-cs"/>
              </a:rPr>
              <a:t>latest</a:t>
            </a:r>
            <a:r>
              <a:rPr lang="en-US" sz="1200" i="0" kern="1200" baseline="0" dirty="0" smtClean="0">
                <a:solidFill>
                  <a:schemeClr val="tx1"/>
                </a:solidFill>
                <a:effectLst/>
                <a:latin typeface="+mn-lt"/>
                <a:ea typeface="+mn-ea"/>
                <a:cs typeface="+mn-cs"/>
              </a:rPr>
              <a:t> investigation: </a:t>
            </a:r>
            <a:r>
              <a:rPr lang="en-US" sz="1200" i="1" kern="1200" dirty="0" smtClean="0">
                <a:solidFill>
                  <a:schemeClr val="tx1"/>
                </a:solidFill>
                <a:effectLst/>
                <a:latin typeface="+mn-lt"/>
                <a:ea typeface="+mn-ea"/>
                <a:cs typeface="+mn-cs"/>
              </a:rPr>
              <a:t>During fermentation, yeast makes ethanol along with carbon dioxide from sugar;</a:t>
            </a:r>
            <a:r>
              <a:rPr lang="en-US" sz="1200" i="1" kern="1200" baseline="0" dirty="0" smtClean="0">
                <a:solidFill>
                  <a:schemeClr val="tx1"/>
                </a:solidFill>
                <a:effectLst/>
                <a:latin typeface="+mn-lt"/>
                <a:ea typeface="+mn-ea"/>
                <a:cs typeface="+mn-cs"/>
              </a:rPr>
              <a:t> Fermentation makes bubbles.</a:t>
            </a:r>
          </a:p>
          <a:p>
            <a:endParaRPr lang="en-US" sz="1200" i="1"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Images: </a:t>
            </a:r>
            <a:r>
              <a:rPr lang="en-US" dirty="0" smtClean="0"/>
              <a:t>http://</a:t>
            </a:r>
            <a:r>
              <a:rPr lang="en-US" dirty="0" err="1" smtClean="0"/>
              <a:t>kamaness.wordpress.com</a:t>
            </a:r>
            <a:r>
              <a:rPr lang="en-US" dirty="0" smtClean="0"/>
              <a:t>/2011/03/12/a-pizza-pretzel-production-with-pictures/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3695509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students’ responses to these Qs.  Then have students</a:t>
            </a:r>
            <a:r>
              <a:rPr lang="en-US" baseline="0" dirty="0" smtClean="0"/>
              <a:t> work on the diagram in Section E of </a:t>
            </a:r>
            <a:r>
              <a:rPr lang="en-US" i="1" baseline="0" dirty="0" smtClean="0"/>
              <a:t>Lesson 2.3 Tracing Matter and Energy in Fermentation Worksheet. </a:t>
            </a:r>
            <a:r>
              <a:rPr lang="en-US" i="0" baseline="0" dirty="0" smtClean="0"/>
              <a:t>Have several students present their diagrams.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11</a:t>
            </a:fld>
            <a:endParaRPr lang="en-US"/>
          </a:p>
        </p:txBody>
      </p:sp>
    </p:spTree>
    <p:extLst>
      <p:ext uri="{BB962C8B-B14F-4D97-AF65-F5344CB8AC3E}">
        <p14:creationId xmlns:p14="http://schemas.microsoft.com/office/powerpoint/2010/main" val="3996595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Slide 11 and discuss students’ responses to Section E Questions 2 and 3.  </a:t>
            </a:r>
          </a:p>
          <a:p>
            <a:r>
              <a:rPr lang="en-US" dirty="0" smtClean="0"/>
              <a:t>Q2.  Yeast growing without</a:t>
            </a:r>
            <a:r>
              <a:rPr lang="en-US" baseline="0" dirty="0" smtClean="0"/>
              <a:t> oxygen cannot get as much energy out of each molecule of sugar as yeast growing in the presence of oxygen.  They cannot use the energy still in the ethanol.  However with oxygen, all of the carbon atoms originally in the sugar molecule end up in carbon dioxide.  All of the energy is released.</a:t>
            </a:r>
          </a:p>
          <a:p>
            <a:r>
              <a:rPr lang="en-US" baseline="0" dirty="0" smtClean="0"/>
              <a:t>Q3.  Ethanol can be used as a fuel because little of the chemical energy stored in the original sugar has been released.  Ethanol still has a lot of chemical energy, but carbon dioxide has no high energy bonds.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12</a:t>
            </a:fld>
            <a:endParaRPr lang="en-US"/>
          </a:p>
        </p:txBody>
      </p:sp>
    </p:spTree>
    <p:extLst>
      <p:ext uri="{BB962C8B-B14F-4D97-AF65-F5344CB8AC3E}">
        <p14:creationId xmlns:p14="http://schemas.microsoft.com/office/powerpoint/2010/main" val="3996595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Show this slide while students complete the three questions for fermentation.</a:t>
            </a: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13</a:t>
            </a:fld>
            <a:endParaRPr lang="en-US"/>
          </a:p>
        </p:txBody>
      </p:sp>
    </p:spTree>
    <p:extLst>
      <p:ext uri="{BB962C8B-B14F-4D97-AF65-F5344CB8AC3E}">
        <p14:creationId xmlns:p14="http://schemas.microsoft.com/office/powerpoint/2010/main" val="1923549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students’ responses to the three questions for fermentation.</a:t>
            </a:r>
            <a:endParaRPr lang="en-US" i="1"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14</a:t>
            </a:fld>
            <a:endParaRPr lang="en-US"/>
          </a:p>
        </p:txBody>
      </p:sp>
    </p:spTree>
    <p:extLst>
      <p:ext uri="{BB962C8B-B14F-4D97-AF65-F5344CB8AC3E}">
        <p14:creationId xmlns:p14="http://schemas.microsoft.com/office/powerpoint/2010/main" val="1047780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Show slide 3.  Ask students what carbon-transforming</a:t>
            </a:r>
            <a:r>
              <a:rPr lang="en-US" sz="1200" kern="1200" baseline="0" dirty="0" smtClean="0">
                <a:solidFill>
                  <a:schemeClr val="tx1"/>
                </a:solidFill>
                <a:effectLst/>
                <a:latin typeface="+mn-lt"/>
                <a:ea typeface="+mn-ea"/>
                <a:cs typeface="+mn-cs"/>
              </a:rPr>
              <a:t> process they learned fungi perform.  </a:t>
            </a:r>
            <a:r>
              <a:rPr lang="en-US" sz="1200" i="1" kern="1200" baseline="0" dirty="0" smtClean="0">
                <a:solidFill>
                  <a:schemeClr val="tx1"/>
                </a:solidFill>
                <a:effectLst/>
                <a:latin typeface="+mn-lt"/>
                <a:ea typeface="+mn-ea"/>
                <a:cs typeface="+mn-cs"/>
              </a:rPr>
              <a:t>Respiration.  </a:t>
            </a:r>
            <a:r>
              <a:rPr lang="en-US" sz="1200" kern="1200" baseline="0" dirty="0" smtClean="0">
                <a:solidFill>
                  <a:schemeClr val="tx1"/>
                </a:solidFill>
                <a:effectLst/>
                <a:latin typeface="+mn-lt"/>
                <a:ea typeface="+mn-ea"/>
                <a:cs typeface="+mn-cs"/>
              </a:rPr>
              <a:t>Ask students to recall how carbon atoms move and energy is transformed during that process.  </a:t>
            </a:r>
            <a:r>
              <a:rPr lang="en-US" sz="1200" i="1" kern="1200" baseline="0" dirty="0" smtClean="0">
                <a:solidFill>
                  <a:schemeClr val="tx1"/>
                </a:solidFill>
                <a:effectLst/>
                <a:latin typeface="+mn-lt"/>
                <a:ea typeface="+mn-ea"/>
                <a:cs typeface="+mn-cs"/>
              </a:rPr>
              <a:t>Carbon starts in organic carbon molecules such as sugar and ends up in CO2.  </a:t>
            </a:r>
            <a:r>
              <a:rPr lang="en-US" sz="1200" i="0" kern="1200" baseline="0" dirty="0" smtClean="0">
                <a:solidFill>
                  <a:schemeClr val="tx1"/>
                </a:solidFill>
                <a:effectLst/>
                <a:latin typeface="+mn-lt"/>
                <a:ea typeface="+mn-ea"/>
                <a:cs typeface="+mn-cs"/>
              </a:rPr>
              <a:t>Why do yeast do respiration?  </a:t>
            </a:r>
            <a:r>
              <a:rPr lang="en-US" sz="1200" i="1" kern="1200" baseline="0" dirty="0" smtClean="0">
                <a:solidFill>
                  <a:schemeClr val="tx1"/>
                </a:solidFill>
                <a:effectLst/>
                <a:latin typeface="+mn-lt"/>
                <a:ea typeface="+mn-ea"/>
                <a:cs typeface="+mn-cs"/>
              </a:rPr>
              <a:t>To transform the chemical energy in the organic molecules around them into forms that they can use to do cellular work.</a:t>
            </a:r>
            <a:r>
              <a:rPr lang="en-US" sz="1200" i="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 http://</a:t>
            </a:r>
            <a:r>
              <a:rPr lang="en-US" dirty="0" err="1" smtClean="0"/>
              <a:t>kamaness.wordpress.com</a:t>
            </a:r>
            <a:r>
              <a:rPr lang="en-US" dirty="0" smtClean="0"/>
              <a:t>/2011/03/12/a-pizza-pretzel-production-with-pictures/</a:t>
            </a: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243963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Show Slide 4</a:t>
            </a:r>
            <a:r>
              <a:rPr lang="en-US" sz="1200" kern="1200" baseline="0" dirty="0" smtClean="0">
                <a:solidFill>
                  <a:schemeClr val="tx1"/>
                </a:solidFill>
                <a:effectLst/>
                <a:latin typeface="+mn-lt"/>
                <a:ea typeface="+mn-ea"/>
                <a:cs typeface="+mn-cs"/>
              </a:rPr>
              <a:t> after students have answered the questions on Slide 3.</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What carbon-transforming</a:t>
            </a:r>
            <a:r>
              <a:rPr lang="en-US" sz="1200" kern="1200" baseline="0" dirty="0" smtClean="0">
                <a:solidFill>
                  <a:schemeClr val="tx1"/>
                </a:solidFill>
                <a:effectLst/>
                <a:latin typeface="+mn-lt"/>
                <a:ea typeface="+mn-ea"/>
                <a:cs typeface="+mn-cs"/>
              </a:rPr>
              <a:t> process do fungi perform.  </a:t>
            </a:r>
            <a:r>
              <a:rPr lang="en-US" sz="1200" i="1" kern="1200" baseline="0" dirty="0" smtClean="0">
                <a:solidFill>
                  <a:schemeClr val="tx1"/>
                </a:solidFill>
                <a:effectLst/>
                <a:latin typeface="+mn-lt"/>
                <a:ea typeface="+mn-ea"/>
                <a:cs typeface="+mn-cs"/>
              </a:rPr>
              <a:t>Respiration.  </a:t>
            </a:r>
            <a:r>
              <a:rPr lang="en-US" sz="1200" kern="1200" baseline="0" dirty="0" smtClean="0">
                <a:solidFill>
                  <a:schemeClr val="tx1"/>
                </a:solidFill>
                <a:effectLst/>
                <a:latin typeface="+mn-lt"/>
                <a:ea typeface="+mn-ea"/>
                <a:cs typeface="+mn-cs"/>
              </a:rPr>
              <a:t>How do carbon atoms move and energy is transformed during that process.  </a:t>
            </a:r>
            <a:r>
              <a:rPr lang="en-US" sz="1200" i="1" kern="1200" baseline="0" dirty="0" smtClean="0">
                <a:solidFill>
                  <a:schemeClr val="tx1"/>
                </a:solidFill>
                <a:effectLst/>
                <a:latin typeface="+mn-lt"/>
                <a:ea typeface="+mn-ea"/>
                <a:cs typeface="+mn-cs"/>
              </a:rPr>
              <a:t>Carbon starts in organic carbon molecules such as sugar and ends up in CO2.  </a:t>
            </a:r>
            <a:r>
              <a:rPr lang="en-US" sz="1200" i="0" kern="1200" baseline="0" dirty="0" smtClean="0">
                <a:solidFill>
                  <a:schemeClr val="tx1"/>
                </a:solidFill>
                <a:effectLst/>
                <a:latin typeface="+mn-lt"/>
                <a:ea typeface="+mn-ea"/>
                <a:cs typeface="+mn-cs"/>
              </a:rPr>
              <a:t>Why do yeast do respiration?  </a:t>
            </a:r>
            <a:r>
              <a:rPr lang="en-US" sz="1200" i="1" kern="1200" baseline="0" dirty="0" smtClean="0">
                <a:solidFill>
                  <a:schemeClr val="tx1"/>
                </a:solidFill>
                <a:effectLst/>
                <a:latin typeface="+mn-lt"/>
                <a:ea typeface="+mn-ea"/>
                <a:cs typeface="+mn-cs"/>
              </a:rPr>
              <a:t>To transform the chemical energy in the organic molecules around them into forms that they can use to do cellular work.</a:t>
            </a:r>
            <a:r>
              <a:rPr lang="en-US" sz="1200" i="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243963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showing Slide 5, hand</a:t>
            </a:r>
            <a:r>
              <a:rPr lang="en-US" baseline="0" dirty="0" smtClean="0"/>
              <a:t> out pages 1 and 2, but NOT pages 3 and 4 of </a:t>
            </a:r>
            <a:r>
              <a:rPr lang="en-US" i="1" baseline="0" smtClean="0"/>
              <a:t>Lesson 2.3 </a:t>
            </a:r>
            <a:r>
              <a:rPr lang="en-US" i="1" baseline="0" dirty="0" smtClean="0"/>
              <a:t>– Tracing Matter and Energy in Fermentation Worksheet, Molecular Modeling </a:t>
            </a:r>
            <a:r>
              <a:rPr lang="en-US" sz="1200" b="0" i="1" kern="1200" baseline="0" dirty="0" smtClean="0">
                <a:solidFill>
                  <a:schemeClr val="tx1"/>
                </a:solidFill>
                <a:effectLst/>
                <a:latin typeface="+mn-lt"/>
                <a:ea typeface="+mn-ea"/>
                <a:cs typeface="+mn-cs"/>
              </a:rPr>
              <a:t>poster </a:t>
            </a:r>
            <a:r>
              <a:rPr lang="en-US" sz="1200" b="0" kern="1200" baseline="0" dirty="0" smtClean="0">
                <a:solidFill>
                  <a:schemeClr val="tx1"/>
                </a:solidFill>
                <a:effectLst/>
                <a:latin typeface="+mn-lt"/>
                <a:ea typeface="+mn-ea"/>
                <a:cs typeface="+mn-cs"/>
              </a:rPr>
              <a:t>11 x 17</a:t>
            </a:r>
            <a:r>
              <a:rPr lang="en-US" i="1" baseline="0" dirty="0" smtClean="0"/>
              <a:t>, </a:t>
            </a:r>
            <a:r>
              <a:rPr lang="en-US" i="0" baseline="0" dirty="0" smtClean="0"/>
              <a:t>and Molecular Model kits and twist ties.</a:t>
            </a:r>
            <a:endParaRPr lang="en-US" i="1" baseline="0" dirty="0" smtClean="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243963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Have each pair</a:t>
            </a:r>
            <a:r>
              <a:rPr lang="en-US" sz="1200" b="1" kern="1200" baseline="0" dirty="0" smtClean="0">
                <a:solidFill>
                  <a:schemeClr val="tx1"/>
                </a:solidFill>
                <a:effectLst/>
                <a:latin typeface="+mn-lt"/>
                <a:ea typeface="+mn-ea"/>
                <a:cs typeface="+mn-cs"/>
              </a:rPr>
              <a:t> of </a:t>
            </a:r>
            <a:r>
              <a:rPr lang="en-US" sz="1200" b="1" kern="1200" dirty="0" smtClean="0">
                <a:solidFill>
                  <a:schemeClr val="tx1"/>
                </a:solidFill>
                <a:effectLst/>
                <a:latin typeface="+mn-lt"/>
                <a:ea typeface="+mn-ea"/>
                <a:cs typeface="+mn-cs"/>
              </a:rPr>
              <a:t>students use molecular models and twisty ties to make 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reactant molecules of sugar.</a:t>
            </a:r>
            <a:br>
              <a:rPr lang="en-US" sz="1200" b="1"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Remind students the twisty ties represent energy, and it is important to remember that matter and energy are not the same thing!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Have students make the reactant molecule (glucose)</a:t>
            </a:r>
            <a:r>
              <a:rPr lang="en-US" sz="1200" kern="1200" baseline="0" dirty="0" smtClean="0">
                <a:solidFill>
                  <a:schemeClr val="tx1"/>
                </a:solidFill>
                <a:effectLst/>
                <a:latin typeface="+mn-lt"/>
                <a:ea typeface="+mn-ea"/>
                <a:cs typeface="+mn-cs"/>
              </a:rPr>
              <a:t> with twist ties around the C-C and C-H bonds which are at a higher energy level than C-O and H-O bonds.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Have students place one of their sugar molecules on the molecular model poster with the correct energy card.  </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Have students check their models against Slide 7. </a:t>
            </a:r>
            <a:r>
              <a:rPr lang="en-US" sz="1200" kern="1200" baseline="0" dirty="0" smtClean="0">
                <a:solidFill>
                  <a:schemeClr val="tx1"/>
                </a:solidFill>
                <a:effectLst/>
                <a:latin typeface="+mn-lt"/>
                <a:ea typeface="+mn-ea"/>
                <a:cs typeface="+mn-cs"/>
              </a:rPr>
              <a:t>Then have them rearrange the atoms and twisty ties from one of their sugar molecules to make the reactants (2 ethanol and 2 carbon dioxide).  Students may try to make 3 ethanol molecules, but they will not have enough hydrogen atoms.  </a:t>
            </a:r>
            <a:endParaRPr lang="en-US" dirty="0" smtClean="0"/>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7</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Have students</a:t>
            </a:r>
            <a:r>
              <a:rPr lang="en-US" sz="1200" b="0" kern="1200" baseline="0" dirty="0" smtClean="0">
                <a:solidFill>
                  <a:schemeClr val="tx1"/>
                </a:solidFill>
                <a:effectLst/>
                <a:latin typeface="+mn-lt"/>
                <a:ea typeface="+mn-ea"/>
                <a:cs typeface="+mn-cs"/>
              </a:rPr>
              <a:t> check their molecular models against slide 8.  Then have them complete Section A, Q2 and Section B and C on </a:t>
            </a:r>
            <a:r>
              <a:rPr lang="en-US" sz="1200" b="0" i="1" kern="1200" baseline="0" dirty="0" smtClean="0">
                <a:solidFill>
                  <a:schemeClr val="tx1"/>
                </a:solidFill>
                <a:effectLst/>
                <a:latin typeface="+mn-lt"/>
                <a:ea typeface="+mn-ea"/>
                <a:cs typeface="+mn-cs"/>
              </a:rPr>
              <a:t>Lesson 2.3 Tracing matter and energy in fermentation worksheet.  </a:t>
            </a:r>
            <a:r>
              <a:rPr lang="en-US" sz="1200" b="0" i="0" kern="1200" baseline="0" dirty="0" smtClean="0">
                <a:solidFill>
                  <a:schemeClr val="tx1"/>
                </a:solidFill>
                <a:effectLst/>
                <a:latin typeface="+mn-lt"/>
                <a:ea typeface="+mn-ea"/>
                <a:cs typeface="+mn-cs"/>
              </a:rPr>
              <a:t>They will find that fermentation does not appear to yield energy.  Have them discuss their results.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8</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Sugar is broken down by enzymes to form ethanol and carbon dioxide.  The yeast make and secrete</a:t>
            </a:r>
            <a:r>
              <a:rPr lang="en-US" baseline="0" dirty="0" smtClean="0"/>
              <a:t> the enzymes, thus the yeast are “natural catalysts”.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9</a:t>
            </a:fld>
            <a:endParaRPr lang="en-US"/>
          </a:p>
        </p:txBody>
      </p:sp>
    </p:spTree>
    <p:extLst>
      <p:ext uri="{BB962C8B-B14F-4D97-AF65-F5344CB8AC3E}">
        <p14:creationId xmlns:p14="http://schemas.microsoft.com/office/powerpoint/2010/main" val="2982073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have counted C-C and C-H bonds as being equal.  In fact, C-H bonds are more stable, that is they are at a lower energy level that C-C bonds. It takes energy to break a C-C bond, but somewhat more energy is released when a C-H bond forms. So every time a</a:t>
            </a:r>
            <a:r>
              <a:rPr lang="en-US" sz="1200" kern="1200" baseline="0" dirty="0" smtClean="0">
                <a:solidFill>
                  <a:schemeClr val="tx1"/>
                </a:solidFill>
                <a:effectLst/>
                <a:latin typeface="+mn-lt"/>
                <a:ea typeface="+mn-ea"/>
                <a:cs typeface="+mn-cs"/>
              </a:rPr>
              <a:t> C-C bond is broken and replaced by a C-H bond, some energy is released.</a:t>
            </a:r>
          </a:p>
          <a:p>
            <a:r>
              <a:rPr lang="en-US" sz="1200" kern="1200" baseline="0" dirty="0" smtClean="0">
                <a:solidFill>
                  <a:schemeClr val="tx1"/>
                </a:solidFill>
                <a:effectLst/>
                <a:latin typeface="+mn-lt"/>
                <a:ea typeface="+mn-ea"/>
                <a:cs typeface="+mn-cs"/>
              </a:rPr>
              <a:t>Handout pages 3 and 4 of </a:t>
            </a:r>
            <a:r>
              <a:rPr lang="en-US" sz="1200" i="1" kern="1200" baseline="0" dirty="0" smtClean="0">
                <a:solidFill>
                  <a:schemeClr val="tx1"/>
                </a:solidFill>
                <a:effectLst/>
                <a:latin typeface="+mn-lt"/>
                <a:ea typeface="+mn-ea"/>
                <a:cs typeface="+mn-cs"/>
              </a:rPr>
              <a:t>Lesson 2.3 Tracing matter and energy in fermentation worksheet.  </a:t>
            </a:r>
            <a:r>
              <a:rPr lang="en-US" sz="1200" kern="1200" baseline="0" dirty="0" smtClean="0">
                <a:solidFill>
                  <a:schemeClr val="tx1"/>
                </a:solidFill>
                <a:effectLst/>
                <a:latin typeface="+mn-lt"/>
                <a:ea typeface="+mn-ea"/>
                <a:cs typeface="+mn-cs"/>
              </a:rPr>
              <a:t>Have students complete and then discuss page 3 Section D.</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10</a:t>
            </a:fld>
            <a:endParaRPr lang="en-US"/>
          </a:p>
        </p:txBody>
      </p:sp>
    </p:spTree>
    <p:extLst>
      <p:ext uri="{BB962C8B-B14F-4D97-AF65-F5344CB8AC3E}">
        <p14:creationId xmlns:p14="http://schemas.microsoft.com/office/powerpoint/2010/main" val="777314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eg"/><Relationship Id="rId7"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jpg"/><Relationship Id="rId6"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microsoft.com/office/2007/relationships/hdphoto" Target="../media/hdphoto1.wdp"/><Relationship Id="rId5" Type="http://schemas.openxmlformats.org/officeDocument/2006/relationships/image" Target="../media/image5.jpg"/><Relationship Id="rId6"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p:txBody>
          <a:bodyPr/>
          <a:lstStyle/>
          <a:p>
            <a:pPr eaLnBrk="1" hangingPunct="1"/>
            <a:r>
              <a:rPr lang="en-US" dirty="0">
                <a:latin typeface="Calibri" charset="0"/>
              </a:rPr>
              <a:t>Lesson </a:t>
            </a:r>
            <a:r>
              <a:rPr lang="en-US" dirty="0" smtClean="0">
                <a:latin typeface="Calibri" charset="0"/>
              </a:rPr>
              <a:t>2 </a:t>
            </a:r>
            <a:r>
              <a:rPr lang="en-US" dirty="0">
                <a:latin typeface="Calibri" charset="0"/>
              </a:rPr>
              <a:t>Activity </a:t>
            </a:r>
            <a:r>
              <a:rPr lang="en-US" dirty="0" smtClean="0">
                <a:latin typeface="Calibri" charset="0"/>
              </a:rPr>
              <a:t>3</a:t>
            </a:r>
            <a:endParaRPr lang="en-US" dirty="0">
              <a:latin typeface="Calibri" charset="0"/>
            </a:endParaRPr>
          </a:p>
        </p:txBody>
      </p:sp>
      <p:sp>
        <p:nvSpPr>
          <p:cNvPr id="18434" name="Subtitle 2"/>
          <p:cNvSpPr>
            <a:spLocks noGrp="1"/>
          </p:cNvSpPr>
          <p:nvPr>
            <p:ph type="subTitle" idx="1"/>
          </p:nvPr>
        </p:nvSpPr>
        <p:spPr/>
        <p:txBody>
          <a:bodyPr/>
          <a:lstStyle/>
          <a:p>
            <a:pPr eaLnBrk="1" hangingPunct="1"/>
            <a:r>
              <a:rPr lang="en-US" dirty="0" smtClean="0">
                <a:solidFill>
                  <a:srgbClr val="000000"/>
                </a:solidFill>
                <a:latin typeface="Calibri" charset="0"/>
              </a:rPr>
              <a:t>Tracing  matter and energy in  fermentation</a:t>
            </a:r>
            <a:endParaRPr lang="en-US" dirty="0">
              <a:solidFill>
                <a:srgbClr val="000000"/>
              </a:solidFill>
              <a:latin typeface="Calibri" charset="0"/>
            </a:endParaRPr>
          </a:p>
        </p:txBody>
      </p:sp>
      <p:sp>
        <p:nvSpPr>
          <p:cNvPr id="5" name="TextBox 4"/>
          <p:cNvSpPr txBox="1"/>
          <p:nvPr/>
        </p:nvSpPr>
        <p:spPr>
          <a:xfrm>
            <a:off x="5479144" y="6439956"/>
            <a:ext cx="3544010"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72667" y="4879405"/>
            <a:ext cx="3253619" cy="1611708"/>
          </a:xfrm>
          <a:prstGeom prst="rect">
            <a:avLst/>
          </a:prstGeom>
        </p:spPr>
      </p:pic>
    </p:spTree>
    <p:extLst>
      <p:ext uri="{BB962C8B-B14F-4D97-AF65-F5344CB8AC3E}">
        <p14:creationId xmlns:p14="http://schemas.microsoft.com/office/powerpoint/2010/main" val="2807849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accurate energy accounting</a:t>
            </a:r>
            <a:endParaRPr lang="en-US" dirty="0"/>
          </a:p>
        </p:txBody>
      </p:sp>
      <p:sp>
        <p:nvSpPr>
          <p:cNvPr id="3" name="Content Placeholder 2"/>
          <p:cNvSpPr>
            <a:spLocks noGrp="1"/>
          </p:cNvSpPr>
          <p:nvPr>
            <p:ph idx="1"/>
          </p:nvPr>
        </p:nvSpPr>
        <p:spPr/>
        <p:txBody>
          <a:bodyPr>
            <a:normAutofit/>
          </a:bodyPr>
          <a:lstStyle/>
          <a:p>
            <a:pPr marL="0" indent="0" algn="ctr">
              <a:buNone/>
            </a:pPr>
            <a:r>
              <a:rPr lang="en-US" sz="4800" dirty="0" smtClean="0"/>
              <a:t>C-C = C-H</a:t>
            </a:r>
            <a:endParaRPr lang="en-US" sz="4800"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10</a:t>
            </a:fld>
            <a:endParaRPr lang="en-US"/>
          </a:p>
        </p:txBody>
      </p:sp>
      <p:cxnSp>
        <p:nvCxnSpPr>
          <p:cNvPr id="6" name="Straight Connector 5"/>
          <p:cNvCxnSpPr/>
          <p:nvPr/>
        </p:nvCxnSpPr>
        <p:spPr>
          <a:xfrm flipV="1">
            <a:off x="4391527" y="1792705"/>
            <a:ext cx="264695" cy="360947"/>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1082842" y="2622884"/>
            <a:ext cx="0" cy="3344779"/>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64695" y="5967663"/>
            <a:ext cx="1756610" cy="584775"/>
          </a:xfrm>
          <a:prstGeom prst="rect">
            <a:avLst/>
          </a:prstGeom>
          <a:noFill/>
        </p:spPr>
        <p:txBody>
          <a:bodyPr wrap="square" rtlCol="0">
            <a:spAutoFit/>
          </a:bodyPr>
          <a:lstStyle/>
          <a:p>
            <a:r>
              <a:rPr lang="en-US" sz="3200" dirty="0" smtClean="0"/>
              <a:t>Energy</a:t>
            </a:r>
            <a:endParaRPr lang="en-US" sz="3200" dirty="0"/>
          </a:p>
        </p:txBody>
      </p:sp>
      <p:cxnSp>
        <p:nvCxnSpPr>
          <p:cNvPr id="15" name="Straight Connector 14"/>
          <p:cNvCxnSpPr/>
          <p:nvPr/>
        </p:nvCxnSpPr>
        <p:spPr>
          <a:xfrm>
            <a:off x="1600199" y="3163162"/>
            <a:ext cx="3116182"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816767" y="4698632"/>
            <a:ext cx="1034716" cy="584775"/>
          </a:xfrm>
          <a:prstGeom prst="rect">
            <a:avLst/>
          </a:prstGeom>
          <a:noFill/>
        </p:spPr>
        <p:txBody>
          <a:bodyPr wrap="square" rtlCol="0">
            <a:spAutoFit/>
          </a:bodyPr>
          <a:lstStyle/>
          <a:p>
            <a:r>
              <a:rPr lang="en-US" sz="3200" dirty="0" smtClean="0"/>
              <a:t>C-C</a:t>
            </a:r>
            <a:endParaRPr lang="en-US" sz="3200" dirty="0"/>
          </a:p>
        </p:txBody>
      </p:sp>
      <p:cxnSp>
        <p:nvCxnSpPr>
          <p:cNvPr id="23" name="Straight Arrow Connector 22"/>
          <p:cNvCxnSpPr/>
          <p:nvPr/>
        </p:nvCxnSpPr>
        <p:spPr>
          <a:xfrm flipV="1">
            <a:off x="2117557" y="3163162"/>
            <a:ext cx="0" cy="1443790"/>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1624261" y="2446039"/>
            <a:ext cx="4836695" cy="584775"/>
          </a:xfrm>
          <a:prstGeom prst="rect">
            <a:avLst/>
          </a:prstGeom>
          <a:noFill/>
        </p:spPr>
        <p:txBody>
          <a:bodyPr wrap="square" rtlCol="0">
            <a:spAutoFit/>
          </a:bodyPr>
          <a:lstStyle/>
          <a:p>
            <a:r>
              <a:rPr lang="en-US" sz="3200" dirty="0" smtClean="0"/>
              <a:t>C        </a:t>
            </a:r>
            <a:r>
              <a:rPr lang="en-US" sz="3200" dirty="0" err="1" smtClean="0"/>
              <a:t>C</a:t>
            </a:r>
            <a:r>
              <a:rPr lang="en-US" sz="3200" dirty="0" smtClean="0"/>
              <a:t>                 </a:t>
            </a:r>
            <a:r>
              <a:rPr lang="en-US" sz="3200" dirty="0" err="1" smtClean="0"/>
              <a:t>C</a:t>
            </a:r>
            <a:r>
              <a:rPr lang="en-US" sz="3200" dirty="0" smtClean="0"/>
              <a:t>         H</a:t>
            </a:r>
            <a:endParaRPr lang="en-US" sz="3200" dirty="0"/>
          </a:p>
        </p:txBody>
      </p:sp>
      <p:cxnSp>
        <p:nvCxnSpPr>
          <p:cNvPr id="25" name="Straight Connector 24"/>
          <p:cNvCxnSpPr/>
          <p:nvPr/>
        </p:nvCxnSpPr>
        <p:spPr>
          <a:xfrm>
            <a:off x="4523874" y="5202616"/>
            <a:ext cx="151597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4523874" y="3162019"/>
            <a:ext cx="10347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5041232" y="3162019"/>
            <a:ext cx="0" cy="2029708"/>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5213683" y="4685458"/>
            <a:ext cx="826170" cy="13174"/>
          </a:xfrm>
          <a:prstGeom prst="line">
            <a:avLst/>
          </a:prstGeom>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4716381" y="5202616"/>
            <a:ext cx="1034716" cy="584775"/>
          </a:xfrm>
          <a:prstGeom prst="rect">
            <a:avLst/>
          </a:prstGeom>
          <a:noFill/>
        </p:spPr>
        <p:txBody>
          <a:bodyPr wrap="square" rtlCol="0">
            <a:spAutoFit/>
          </a:bodyPr>
          <a:lstStyle/>
          <a:p>
            <a:r>
              <a:rPr lang="en-US" sz="3200" dirty="0" smtClean="0"/>
              <a:t>C-H</a:t>
            </a:r>
            <a:endParaRPr lang="en-US" sz="3200" dirty="0"/>
          </a:p>
        </p:txBody>
      </p:sp>
      <p:cxnSp>
        <p:nvCxnSpPr>
          <p:cNvPr id="37" name="Straight Arrow Connector 36"/>
          <p:cNvCxnSpPr/>
          <p:nvPr/>
        </p:nvCxnSpPr>
        <p:spPr>
          <a:xfrm>
            <a:off x="5731041" y="4698632"/>
            <a:ext cx="0" cy="503984"/>
          </a:xfrm>
          <a:prstGeom prst="straightConnector1">
            <a:avLst/>
          </a:prstGeom>
          <a:ln w="38100">
            <a:headEnd type="arrow"/>
            <a:tailEnd type="arrow"/>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1624261" y="4606952"/>
            <a:ext cx="974560" cy="0"/>
          </a:xfrm>
          <a:prstGeom prst="line">
            <a:avLst/>
          </a:prstGeom>
          <a:ln w="28575"/>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6248399" y="4606952"/>
            <a:ext cx="2149643" cy="1077218"/>
          </a:xfrm>
          <a:prstGeom prst="rect">
            <a:avLst/>
          </a:prstGeom>
          <a:noFill/>
        </p:spPr>
        <p:txBody>
          <a:bodyPr wrap="square" rtlCol="0">
            <a:spAutoFit/>
          </a:bodyPr>
          <a:lstStyle/>
          <a:p>
            <a:r>
              <a:rPr lang="en-US" sz="3200" dirty="0" smtClean="0">
                <a:solidFill>
                  <a:srgbClr val="FF0000"/>
                </a:solidFill>
              </a:rPr>
              <a:t>Energy released</a:t>
            </a:r>
            <a:endParaRPr lang="en-US" sz="3200" dirty="0">
              <a:solidFill>
                <a:srgbClr val="FF0000"/>
              </a:solidFill>
            </a:endParaRPr>
          </a:p>
        </p:txBody>
      </p:sp>
      <p:sp>
        <p:nvSpPr>
          <p:cNvPr id="5" name="TextBox 4"/>
          <p:cNvSpPr txBox="1"/>
          <p:nvPr/>
        </p:nvSpPr>
        <p:spPr>
          <a:xfrm>
            <a:off x="2117557" y="3633537"/>
            <a:ext cx="1708483" cy="646331"/>
          </a:xfrm>
          <a:prstGeom prst="rect">
            <a:avLst/>
          </a:prstGeom>
          <a:noFill/>
        </p:spPr>
        <p:txBody>
          <a:bodyPr wrap="square" rtlCol="0">
            <a:spAutoFit/>
          </a:bodyPr>
          <a:lstStyle/>
          <a:p>
            <a:r>
              <a:rPr lang="en-US" dirty="0" smtClean="0">
                <a:solidFill>
                  <a:srgbClr val="FF0000"/>
                </a:solidFill>
              </a:rPr>
              <a:t>E to break C-C bond</a:t>
            </a:r>
            <a:endParaRPr lang="en-US" dirty="0">
              <a:solidFill>
                <a:srgbClr val="FF0000"/>
              </a:solidFill>
            </a:endParaRPr>
          </a:p>
        </p:txBody>
      </p:sp>
      <p:sp>
        <p:nvSpPr>
          <p:cNvPr id="7" name="TextBox 6"/>
          <p:cNvSpPr txBox="1"/>
          <p:nvPr/>
        </p:nvSpPr>
        <p:spPr>
          <a:xfrm>
            <a:off x="3826040" y="3885057"/>
            <a:ext cx="1215192" cy="1200329"/>
          </a:xfrm>
          <a:prstGeom prst="rect">
            <a:avLst/>
          </a:prstGeom>
          <a:noFill/>
        </p:spPr>
        <p:txBody>
          <a:bodyPr wrap="square" rtlCol="0">
            <a:spAutoFit/>
          </a:bodyPr>
          <a:lstStyle/>
          <a:p>
            <a:r>
              <a:rPr lang="en-US" dirty="0" smtClean="0">
                <a:solidFill>
                  <a:srgbClr val="FF0000"/>
                </a:solidFill>
              </a:rPr>
              <a:t>E released when C-H bond formed</a:t>
            </a:r>
            <a:endParaRPr lang="en-US" dirty="0">
              <a:solidFill>
                <a:srgbClr val="FF0000"/>
              </a:solidFill>
            </a:endParaRPr>
          </a:p>
        </p:txBody>
      </p:sp>
    </p:spTree>
    <p:extLst>
      <p:ext uri="{BB962C8B-B14F-4D97-AF65-F5344CB8AC3E}">
        <p14:creationId xmlns:p14="http://schemas.microsoft.com/office/powerpoint/2010/main" val="1173617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processes</a:t>
            </a:r>
            <a:endParaRPr lang="en-US" dirty="0"/>
          </a:p>
        </p:txBody>
      </p:sp>
      <p:sp>
        <p:nvSpPr>
          <p:cNvPr id="3" name="Content Placeholder 2"/>
          <p:cNvSpPr>
            <a:spLocks noGrp="1"/>
          </p:cNvSpPr>
          <p:nvPr>
            <p:ph idx="1"/>
          </p:nvPr>
        </p:nvSpPr>
        <p:spPr/>
        <p:txBody>
          <a:bodyPr/>
          <a:lstStyle/>
          <a:p>
            <a:pPr marL="0" indent="0">
              <a:buNone/>
            </a:pPr>
            <a:r>
              <a:rPr lang="en-US" dirty="0" smtClean="0"/>
              <a:t>Chemical energy</a:t>
            </a:r>
          </a:p>
          <a:p>
            <a:pPr marL="0" indent="0">
              <a:buNone/>
            </a:pP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11</a:t>
            </a:fld>
            <a:endParaRPr lang="en-US"/>
          </a:p>
        </p:txBody>
      </p:sp>
      <p:sp>
        <p:nvSpPr>
          <p:cNvPr id="8" name="TextBox 7"/>
          <p:cNvSpPr txBox="1"/>
          <p:nvPr/>
        </p:nvSpPr>
        <p:spPr>
          <a:xfrm>
            <a:off x="1034716" y="2093495"/>
            <a:ext cx="7652084" cy="4031873"/>
          </a:xfrm>
          <a:prstGeom prst="rect">
            <a:avLst/>
          </a:prstGeom>
          <a:noFill/>
        </p:spPr>
        <p:txBody>
          <a:bodyPr wrap="square" rtlCol="0">
            <a:spAutoFit/>
          </a:bodyPr>
          <a:lstStyle/>
          <a:p>
            <a:r>
              <a:rPr lang="en-US" sz="3200" dirty="0" smtClean="0"/>
              <a:t>Which of these carbon-containing substances has the </a:t>
            </a:r>
            <a:r>
              <a:rPr lang="en-US" sz="3200" b="1" dirty="0" smtClean="0"/>
              <a:t>most chemical energy</a:t>
            </a:r>
            <a:r>
              <a:rPr lang="en-US" sz="3200" dirty="0" smtClean="0"/>
              <a:t>?</a:t>
            </a:r>
          </a:p>
          <a:p>
            <a:pPr marL="742950" indent="-285750">
              <a:buFont typeface="Arial" panose="020B0604020202020204" pitchFamily="34" charset="0"/>
              <a:buChar char="•"/>
            </a:pPr>
            <a:r>
              <a:rPr lang="en-US" sz="3200" dirty="0" smtClean="0"/>
              <a:t>Carbon dioxide</a:t>
            </a:r>
          </a:p>
          <a:p>
            <a:pPr marL="742950" indent="-285750">
              <a:buFont typeface="Arial" panose="020B0604020202020204" pitchFamily="34" charset="0"/>
              <a:buChar char="•"/>
            </a:pPr>
            <a:r>
              <a:rPr lang="en-US" sz="3200" dirty="0" smtClean="0"/>
              <a:t>Sugar</a:t>
            </a:r>
          </a:p>
          <a:p>
            <a:pPr marL="742950" indent="-285750">
              <a:buFont typeface="Arial" panose="020B0604020202020204" pitchFamily="34" charset="0"/>
              <a:buChar char="•"/>
            </a:pPr>
            <a:r>
              <a:rPr lang="en-US" sz="3200" dirty="0" smtClean="0"/>
              <a:t>Ethanol</a:t>
            </a:r>
          </a:p>
          <a:p>
            <a:r>
              <a:rPr lang="en-US" sz="3200" dirty="0" smtClean="0"/>
              <a:t>How do you know?</a:t>
            </a:r>
          </a:p>
          <a:p>
            <a:r>
              <a:rPr lang="en-US" sz="3200" dirty="0" smtClean="0"/>
              <a:t>Where does this substance belong on the diagram?</a:t>
            </a:r>
            <a:endParaRPr lang="en-US" sz="3200" dirty="0"/>
          </a:p>
        </p:txBody>
      </p:sp>
    </p:spTree>
    <p:extLst>
      <p:ext uri="{BB962C8B-B14F-4D97-AF65-F5344CB8AC3E}">
        <p14:creationId xmlns:p14="http://schemas.microsoft.com/office/powerpoint/2010/main" val="11471988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processes</a:t>
            </a:r>
            <a:endParaRPr lang="en-US" dirty="0"/>
          </a:p>
        </p:txBody>
      </p:sp>
      <p:sp>
        <p:nvSpPr>
          <p:cNvPr id="3" name="Content Placeholder 2"/>
          <p:cNvSpPr>
            <a:spLocks noGrp="1"/>
          </p:cNvSpPr>
          <p:nvPr>
            <p:ph idx="1"/>
          </p:nvPr>
        </p:nvSpPr>
        <p:spPr/>
        <p:txBody>
          <a:bodyPr/>
          <a:lstStyle/>
          <a:p>
            <a:pPr marL="0" indent="0">
              <a:buNone/>
            </a:pPr>
            <a:r>
              <a:rPr lang="en-US" dirty="0" smtClean="0"/>
              <a:t>Chemical energy</a:t>
            </a:r>
          </a:p>
        </p:txBody>
      </p:sp>
      <p:sp>
        <p:nvSpPr>
          <p:cNvPr id="4" name="Slide Number Placeholder 3"/>
          <p:cNvSpPr>
            <a:spLocks noGrp="1"/>
          </p:cNvSpPr>
          <p:nvPr>
            <p:ph type="sldNum" sz="quarter" idx="12"/>
          </p:nvPr>
        </p:nvSpPr>
        <p:spPr/>
        <p:txBody>
          <a:bodyPr/>
          <a:lstStyle/>
          <a:p>
            <a:fld id="{D3A1C050-F6FE-0E43-A9D0-F8EEADE3D1E4}" type="slidenum">
              <a:rPr lang="en-US" smtClean="0"/>
              <a:pPr/>
              <a:t>12</a:t>
            </a:fld>
            <a:endParaRPr lang="en-US"/>
          </a:p>
        </p:txBody>
      </p:sp>
      <p:cxnSp>
        <p:nvCxnSpPr>
          <p:cNvPr id="6" name="Straight Arrow Connector 5"/>
          <p:cNvCxnSpPr/>
          <p:nvPr/>
        </p:nvCxnSpPr>
        <p:spPr>
          <a:xfrm flipV="1">
            <a:off x="938463" y="2093495"/>
            <a:ext cx="0" cy="4114801"/>
          </a:xfrm>
          <a:prstGeom prst="straightConnector1">
            <a:avLst/>
          </a:prstGeom>
          <a:ln w="38100">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586618" y="2110295"/>
            <a:ext cx="1636294" cy="584775"/>
          </a:xfrm>
          <a:prstGeom prst="rect">
            <a:avLst/>
          </a:prstGeom>
          <a:noFill/>
        </p:spPr>
        <p:txBody>
          <a:bodyPr wrap="square" rtlCol="0">
            <a:spAutoFit/>
          </a:bodyPr>
          <a:lstStyle/>
          <a:p>
            <a:r>
              <a:rPr lang="en-US" sz="3200" dirty="0" smtClean="0"/>
              <a:t>Sugar</a:t>
            </a:r>
            <a:endParaRPr lang="en-US" sz="3200" dirty="0"/>
          </a:p>
        </p:txBody>
      </p:sp>
      <p:sp>
        <p:nvSpPr>
          <p:cNvPr id="5" name="TextBox 4"/>
          <p:cNvSpPr txBox="1"/>
          <p:nvPr/>
        </p:nvSpPr>
        <p:spPr>
          <a:xfrm>
            <a:off x="1225668" y="2980201"/>
            <a:ext cx="1997243" cy="584775"/>
          </a:xfrm>
          <a:prstGeom prst="rect">
            <a:avLst/>
          </a:prstGeom>
          <a:noFill/>
        </p:spPr>
        <p:txBody>
          <a:bodyPr wrap="square" rtlCol="0">
            <a:spAutoFit/>
          </a:bodyPr>
          <a:lstStyle/>
          <a:p>
            <a:pPr algn="ctr"/>
            <a:r>
              <a:rPr lang="en-US" sz="3200" dirty="0" smtClean="0"/>
              <a:t>Ethanol</a:t>
            </a:r>
            <a:endParaRPr lang="en-US" dirty="0"/>
          </a:p>
        </p:txBody>
      </p:sp>
      <p:sp>
        <p:nvSpPr>
          <p:cNvPr id="9" name="TextBox 8"/>
          <p:cNvSpPr txBox="1"/>
          <p:nvPr/>
        </p:nvSpPr>
        <p:spPr>
          <a:xfrm>
            <a:off x="1055677" y="5001505"/>
            <a:ext cx="2698175" cy="584775"/>
          </a:xfrm>
          <a:prstGeom prst="rect">
            <a:avLst/>
          </a:prstGeom>
          <a:noFill/>
        </p:spPr>
        <p:txBody>
          <a:bodyPr wrap="none" rtlCol="0">
            <a:spAutoFit/>
          </a:bodyPr>
          <a:lstStyle/>
          <a:p>
            <a:r>
              <a:rPr lang="en-US" sz="3200" dirty="0" smtClean="0"/>
              <a:t>Carbon dioxide</a:t>
            </a:r>
            <a:endParaRPr lang="en-US" sz="3200" dirty="0"/>
          </a:p>
        </p:txBody>
      </p:sp>
      <p:sp>
        <p:nvSpPr>
          <p:cNvPr id="18" name="TextBox 17"/>
          <p:cNvSpPr txBox="1"/>
          <p:nvPr/>
        </p:nvSpPr>
        <p:spPr>
          <a:xfrm>
            <a:off x="5926006" y="2135116"/>
            <a:ext cx="2760793" cy="584775"/>
          </a:xfrm>
          <a:prstGeom prst="rect">
            <a:avLst/>
          </a:prstGeom>
          <a:noFill/>
        </p:spPr>
        <p:txBody>
          <a:bodyPr wrap="square" rtlCol="0">
            <a:spAutoFit/>
          </a:bodyPr>
          <a:lstStyle/>
          <a:p>
            <a:r>
              <a:rPr lang="en-US" sz="3200" dirty="0" smtClean="0"/>
              <a:t>Sugar + oxygen</a:t>
            </a:r>
            <a:endParaRPr lang="en-US" sz="3200" dirty="0"/>
          </a:p>
        </p:txBody>
      </p:sp>
      <p:sp>
        <p:nvSpPr>
          <p:cNvPr id="19" name="TextBox 18"/>
          <p:cNvSpPr txBox="1"/>
          <p:nvPr/>
        </p:nvSpPr>
        <p:spPr>
          <a:xfrm>
            <a:off x="5049376" y="5001504"/>
            <a:ext cx="3946357" cy="584775"/>
          </a:xfrm>
          <a:prstGeom prst="rect">
            <a:avLst/>
          </a:prstGeom>
          <a:noFill/>
        </p:spPr>
        <p:txBody>
          <a:bodyPr wrap="square" rtlCol="0">
            <a:spAutoFit/>
          </a:bodyPr>
          <a:lstStyle/>
          <a:p>
            <a:r>
              <a:rPr lang="en-US" sz="3200" dirty="0" smtClean="0"/>
              <a:t>Carbon dioxide+ water</a:t>
            </a:r>
            <a:endParaRPr lang="en-US" sz="3200" dirty="0"/>
          </a:p>
        </p:txBody>
      </p:sp>
      <p:sp>
        <p:nvSpPr>
          <p:cNvPr id="20" name="TextBox 19"/>
          <p:cNvSpPr txBox="1"/>
          <p:nvPr/>
        </p:nvSpPr>
        <p:spPr>
          <a:xfrm>
            <a:off x="1225668" y="5919537"/>
            <a:ext cx="2528184" cy="584775"/>
          </a:xfrm>
          <a:prstGeom prst="rect">
            <a:avLst/>
          </a:prstGeom>
          <a:noFill/>
        </p:spPr>
        <p:txBody>
          <a:bodyPr wrap="square" rtlCol="0">
            <a:spAutoFit/>
          </a:bodyPr>
          <a:lstStyle/>
          <a:p>
            <a:r>
              <a:rPr lang="en-US" sz="3200" i="1" dirty="0" smtClean="0">
                <a:solidFill>
                  <a:srgbClr val="0070C0"/>
                </a:solidFill>
              </a:rPr>
              <a:t>fermentation</a:t>
            </a:r>
            <a:endParaRPr lang="en-US" sz="3200" i="1" dirty="0">
              <a:solidFill>
                <a:srgbClr val="0070C0"/>
              </a:solidFill>
            </a:endParaRPr>
          </a:p>
        </p:txBody>
      </p:sp>
      <p:sp>
        <p:nvSpPr>
          <p:cNvPr id="22" name="TextBox 21"/>
          <p:cNvSpPr txBox="1"/>
          <p:nvPr/>
        </p:nvSpPr>
        <p:spPr>
          <a:xfrm>
            <a:off x="5633508" y="5919537"/>
            <a:ext cx="3345788" cy="584775"/>
          </a:xfrm>
          <a:prstGeom prst="rect">
            <a:avLst/>
          </a:prstGeom>
          <a:noFill/>
        </p:spPr>
        <p:txBody>
          <a:bodyPr wrap="none" rtlCol="0">
            <a:spAutoFit/>
          </a:bodyPr>
          <a:lstStyle/>
          <a:p>
            <a:r>
              <a:rPr lang="en-US" sz="3200" i="1" dirty="0" smtClean="0">
                <a:solidFill>
                  <a:srgbClr val="FF0000"/>
                </a:solidFill>
              </a:rPr>
              <a:t>cellular respiration</a:t>
            </a:r>
            <a:endParaRPr lang="en-US" sz="3200" i="1" dirty="0">
              <a:solidFill>
                <a:srgbClr val="FF0000"/>
              </a:solidFill>
            </a:endParaRPr>
          </a:p>
        </p:txBody>
      </p:sp>
      <p:cxnSp>
        <p:nvCxnSpPr>
          <p:cNvPr id="10" name="Straight Arrow Connector 9"/>
          <p:cNvCxnSpPr/>
          <p:nvPr/>
        </p:nvCxnSpPr>
        <p:spPr>
          <a:xfrm>
            <a:off x="3222912" y="2402682"/>
            <a:ext cx="0" cy="8699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633508" y="2427503"/>
            <a:ext cx="0" cy="2574002"/>
          </a:xfrm>
          <a:prstGeom prst="straightConnector1">
            <a:avLst/>
          </a:prstGeom>
          <a:ln w="28575">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853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a:latin typeface="Calibri" charset="0"/>
              </a:rPr>
              <a:t>Three Questions Poster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9614136"/>
              </p:ext>
            </p:extLst>
          </p:nvPr>
        </p:nvGraphicFramePr>
        <p:xfrm>
          <a:off x="457200" y="1600200"/>
          <a:ext cx="8229600" cy="4937671"/>
        </p:xfrm>
        <a:graphic>
          <a:graphicData uri="http://schemas.openxmlformats.org/drawingml/2006/table">
            <a:tbl>
              <a:tblPr firstRow="1" bandRow="1">
                <a:tableStyleId>{5940675A-B579-460E-94D1-54222C63F5DA}</a:tableStyleId>
              </a:tblPr>
              <a:tblGrid>
                <a:gridCol w="2743200"/>
                <a:gridCol w="2743200"/>
                <a:gridCol w="2743200"/>
              </a:tblGrid>
              <a:tr h="822850">
                <a:tc>
                  <a:txBody>
                    <a:bodyPr/>
                    <a:lstStyle/>
                    <a:p>
                      <a:pPr algn="ctr"/>
                      <a:r>
                        <a:rPr lang="en-US" sz="2400" b="1" dirty="0" smtClean="0"/>
                        <a:t>Question</a:t>
                      </a:r>
                      <a:endParaRPr lang="en-US" sz="2400" b="1" dirty="0"/>
                    </a:p>
                  </a:txBody>
                  <a:tcPr marT="45709" marB="45709"/>
                </a:tc>
                <a:tc>
                  <a:txBody>
                    <a:bodyPr/>
                    <a:lstStyle/>
                    <a:p>
                      <a:pPr algn="ctr"/>
                      <a:r>
                        <a:rPr lang="en-US" sz="2400" b="1" dirty="0" smtClean="0"/>
                        <a:t>Rules to Follow</a:t>
                      </a:r>
                      <a:endParaRPr lang="en-US" sz="2400" b="1" dirty="0"/>
                    </a:p>
                  </a:txBody>
                  <a:tcPr marT="45709" marB="45709"/>
                </a:tc>
                <a:tc>
                  <a:txBody>
                    <a:bodyPr/>
                    <a:lstStyle/>
                    <a:p>
                      <a:pPr algn="ctr"/>
                      <a:r>
                        <a:rPr lang="en-US" sz="2400" b="1" dirty="0" smtClean="0"/>
                        <a:t>Connecting Atoms to Evidence</a:t>
                      </a:r>
                      <a:endParaRPr lang="en-US" sz="2400" b="1" dirty="0"/>
                    </a:p>
                  </a:txBody>
                  <a:tcPr marT="45709" marB="45709"/>
                </a:tc>
              </a:tr>
              <a:tr h="944756">
                <a:tc>
                  <a:txBody>
                    <a:bodyPr/>
                    <a:lstStyle/>
                    <a:p>
                      <a:pPr marL="117475" indent="-117475"/>
                      <a:r>
                        <a:rPr lang="en-US" sz="1400" b="1" dirty="0" smtClean="0"/>
                        <a:t>The</a:t>
                      </a:r>
                      <a:r>
                        <a:rPr lang="en-US" sz="1400" b="1" baseline="0" dirty="0" smtClean="0"/>
                        <a:t> Movement Question: W</a:t>
                      </a:r>
                      <a:r>
                        <a:rPr lang="en-US" sz="1400" b="1" dirty="0" smtClean="0"/>
                        <a:t>here</a:t>
                      </a:r>
                      <a:r>
                        <a:rPr lang="en-US" sz="1400" b="1" baseline="0" dirty="0" smtClean="0"/>
                        <a:t> are atoms moving?</a:t>
                      </a:r>
                    </a:p>
                    <a:p>
                      <a:pPr marL="117475" indent="-117475"/>
                      <a:r>
                        <a:rPr lang="en-US" sz="1400" b="0" baseline="0" dirty="0" smtClean="0"/>
                        <a:t>Where are atoms moving from?</a:t>
                      </a:r>
                    </a:p>
                    <a:p>
                      <a:pPr marL="117475" indent="-117475"/>
                      <a:r>
                        <a:rPr lang="en-US" sz="1400" b="0" baseline="0" dirty="0" smtClean="0"/>
                        <a:t>Where are atoms going to?</a:t>
                      </a:r>
                      <a:endParaRPr lang="en-US" sz="1400" b="0" dirty="0"/>
                    </a:p>
                  </a:txBody>
                  <a:tcPr marT="45709" marB="45709"/>
                </a:tc>
                <a:tc>
                  <a:txBody>
                    <a:bodyPr/>
                    <a:lstStyle/>
                    <a:p>
                      <a:pPr marL="117475" indent="-117475"/>
                      <a:r>
                        <a:rPr lang="en-US" sz="1400" b="1" dirty="0" smtClean="0"/>
                        <a:t>Atoms last</a:t>
                      </a:r>
                      <a:r>
                        <a:rPr lang="en-US" sz="1400" b="1" baseline="0" dirty="0" smtClean="0"/>
                        <a:t> forever</a:t>
                      </a:r>
                      <a:r>
                        <a:rPr lang="en-US" sz="1400" b="0" baseline="0" dirty="0" smtClean="0"/>
                        <a:t> in combustion and living systems</a:t>
                      </a:r>
                    </a:p>
                    <a:p>
                      <a:pPr marL="117475" indent="-117475"/>
                      <a:r>
                        <a:rPr lang="en-US" sz="1400" b="0" baseline="0" dirty="0" smtClean="0"/>
                        <a:t>All materials (solids, liquids, and gases) are made of atoms</a:t>
                      </a:r>
                      <a:endParaRPr lang="en-US" sz="1400" b="1" dirty="0"/>
                    </a:p>
                  </a:txBody>
                  <a:tcPr marT="45709" marB="45709"/>
                </a:tc>
                <a:tc>
                  <a:txBody>
                    <a:bodyPr/>
                    <a:lstStyle/>
                    <a:p>
                      <a:pPr marL="117475" indent="-117475"/>
                      <a:r>
                        <a:rPr lang="en-US" sz="1400" dirty="0" smtClean="0"/>
                        <a:t>When materials change mass, atoms are moving</a:t>
                      </a:r>
                    </a:p>
                    <a:p>
                      <a:pPr marL="117475" indent="-117475"/>
                      <a:r>
                        <a:rPr lang="en-US" sz="1400" dirty="0" smtClean="0"/>
                        <a:t>When materials move, atoms are moving</a:t>
                      </a:r>
                      <a:endParaRPr lang="en-US" sz="1400" dirty="0"/>
                    </a:p>
                  </a:txBody>
                  <a:tcPr marT="45709" marB="45709"/>
                </a:tc>
              </a:tr>
              <a:tr h="1584760">
                <a:tc>
                  <a:txBody>
                    <a:bodyPr/>
                    <a:lstStyle/>
                    <a:p>
                      <a:pPr marL="117475" indent="-117475"/>
                      <a:r>
                        <a:rPr lang="en-US" sz="1400" b="1" dirty="0" smtClean="0"/>
                        <a:t>The Carbon Question: What is</a:t>
                      </a:r>
                      <a:r>
                        <a:rPr lang="en-US" sz="1400" b="1" baseline="0" dirty="0" smtClean="0"/>
                        <a:t> happening to carbon atoms?</a:t>
                      </a:r>
                    </a:p>
                    <a:p>
                      <a:pPr marL="117475" indent="-117475"/>
                      <a:r>
                        <a:rPr lang="en-US" sz="1400" b="0" baseline="0" dirty="0" smtClean="0"/>
                        <a:t>What molecules are carbon atoms in before the process?</a:t>
                      </a:r>
                    </a:p>
                    <a:p>
                      <a:pPr marL="117475" indent="-117475"/>
                      <a:r>
                        <a:rPr lang="en-US" sz="1400" b="0" baseline="0" dirty="0" smtClean="0"/>
                        <a:t>How are the atoms rearranged into new molecules?</a:t>
                      </a:r>
                      <a:endParaRPr lang="en-US" sz="1400" b="0" dirty="0"/>
                    </a:p>
                  </a:txBody>
                  <a:tcPr marT="45709" marB="45709"/>
                </a:tc>
                <a:tc>
                  <a:txBody>
                    <a:bodyPr/>
                    <a:lstStyle/>
                    <a:p>
                      <a:pPr marL="117475" indent="-117475"/>
                      <a:r>
                        <a:rPr lang="en-US" sz="1400" dirty="0" smtClean="0"/>
                        <a:t>Carbon</a:t>
                      </a:r>
                      <a:r>
                        <a:rPr lang="en-US" sz="1400" baseline="0" dirty="0" smtClean="0"/>
                        <a:t> atoms are bound to other atoms in molecules</a:t>
                      </a:r>
                    </a:p>
                    <a:p>
                      <a:pPr marL="117475" indent="-117475"/>
                      <a:r>
                        <a:rPr lang="en-US" sz="1400" b="1" baseline="0" dirty="0" smtClean="0"/>
                        <a:t>Atoms can be rearranged to make new molecules</a:t>
                      </a:r>
                      <a:endParaRPr lang="en-US" sz="1400" b="1" dirty="0"/>
                    </a:p>
                  </a:txBody>
                  <a:tcPr marT="45709" marB="45709"/>
                </a:tc>
                <a:tc>
                  <a:txBody>
                    <a:bodyPr/>
                    <a:lstStyle/>
                    <a:p>
                      <a:pPr marL="117475" indent="-117475"/>
                      <a:r>
                        <a:rPr lang="en-US" sz="1400" dirty="0" smtClean="0"/>
                        <a:t>The air has carbon atoms in CO</a:t>
                      </a:r>
                      <a:r>
                        <a:rPr lang="en-US" sz="1400" baseline="-25000" dirty="0" smtClean="0"/>
                        <a:t>2</a:t>
                      </a:r>
                    </a:p>
                    <a:p>
                      <a:pPr marL="117475" indent="-117475"/>
                      <a:r>
                        <a:rPr lang="en-US" sz="1400" dirty="0" smtClean="0"/>
                        <a:t>Organic</a:t>
                      </a:r>
                      <a:r>
                        <a:rPr lang="en-US" sz="1400" baseline="0" dirty="0" smtClean="0"/>
                        <a:t> materials are made of molecules with carbon atoms</a:t>
                      </a:r>
                    </a:p>
                    <a:p>
                      <a:pPr marL="342900" indent="-342900">
                        <a:buFont typeface="Arial"/>
                        <a:buChar char="•"/>
                      </a:pPr>
                      <a:r>
                        <a:rPr lang="en-US" sz="1400" baseline="0" dirty="0" smtClean="0"/>
                        <a:t>Foods</a:t>
                      </a:r>
                    </a:p>
                    <a:p>
                      <a:pPr marL="342900" indent="-342900">
                        <a:buFont typeface="Arial"/>
                        <a:buChar char="•"/>
                      </a:pPr>
                      <a:r>
                        <a:rPr lang="en-US" sz="1400" baseline="0" dirty="0" smtClean="0"/>
                        <a:t>Fuels</a:t>
                      </a:r>
                    </a:p>
                    <a:p>
                      <a:pPr marL="342900" indent="-342900">
                        <a:buFont typeface="Arial"/>
                        <a:buChar char="•"/>
                      </a:pPr>
                      <a:r>
                        <a:rPr lang="en-US" sz="1400" baseline="0" dirty="0" smtClean="0"/>
                        <a:t>Living and dead plants and animals</a:t>
                      </a:r>
                      <a:endParaRPr lang="en-US" sz="1400" dirty="0"/>
                    </a:p>
                  </a:txBody>
                  <a:tcPr marT="45709" marB="45709"/>
                </a:tc>
              </a:tr>
              <a:tr h="1584760">
                <a:tc>
                  <a:txBody>
                    <a:bodyPr/>
                    <a:lstStyle/>
                    <a:p>
                      <a:pPr marL="117475" indent="-117475"/>
                      <a:r>
                        <a:rPr lang="en-US" sz="1400" b="1" dirty="0" smtClean="0"/>
                        <a:t>The Energy Question:</a:t>
                      </a:r>
                      <a:r>
                        <a:rPr lang="en-US" sz="1400" b="1" baseline="0" dirty="0" smtClean="0"/>
                        <a:t> </a:t>
                      </a:r>
                      <a:r>
                        <a:rPr lang="en-US" sz="1400" b="1" dirty="0" smtClean="0"/>
                        <a:t>What is happening to chemical energy?</a:t>
                      </a:r>
                    </a:p>
                    <a:p>
                      <a:pPr marL="117475" indent="-117475"/>
                      <a:r>
                        <a:rPr lang="en-US" sz="1400" b="0" dirty="0" smtClean="0"/>
                        <a:t>What</a:t>
                      </a:r>
                      <a:r>
                        <a:rPr lang="en-US" sz="1400" b="0" baseline="0" dirty="0" smtClean="0"/>
                        <a:t> forms of energy are involved?</a:t>
                      </a:r>
                    </a:p>
                    <a:p>
                      <a:pPr marL="117475" indent="-117475"/>
                      <a:r>
                        <a:rPr lang="en-US" sz="1400" b="0" dirty="0" smtClean="0"/>
                        <a:t>How is energy changing from one form to another?</a:t>
                      </a:r>
                      <a:endParaRPr lang="en-US" sz="1400" b="0" dirty="0"/>
                    </a:p>
                  </a:txBody>
                  <a:tcPr marT="45709" marB="45709"/>
                </a:tc>
                <a:tc>
                  <a:txBody>
                    <a:bodyPr/>
                    <a:lstStyle/>
                    <a:p>
                      <a:pPr marL="117475" indent="-117475"/>
                      <a:r>
                        <a:rPr lang="en-US" sz="1400" b="1" dirty="0" smtClean="0"/>
                        <a:t>Energy lasts forever</a:t>
                      </a:r>
                      <a:r>
                        <a:rPr lang="en-US" sz="1400" b="0" dirty="0" smtClean="0"/>
                        <a:t> in combustion and living systems</a:t>
                      </a:r>
                    </a:p>
                    <a:p>
                      <a:pPr marL="117475" indent="-117475"/>
                      <a:r>
                        <a:rPr lang="en-US" sz="1400" b="0" dirty="0" smtClean="0"/>
                        <a:t>C-C and C-H</a:t>
                      </a:r>
                      <a:r>
                        <a:rPr lang="en-US" sz="1400" b="0" baseline="0" dirty="0" smtClean="0"/>
                        <a:t> bonds have more stored chemical energy than C-O and H-O bonds</a:t>
                      </a:r>
                      <a:endParaRPr lang="en-US" sz="1400" b="1" dirty="0"/>
                    </a:p>
                  </a:txBody>
                  <a:tcPr marT="45709" marB="45709"/>
                </a:tc>
                <a:tc>
                  <a:txBody>
                    <a:bodyPr/>
                    <a:lstStyle/>
                    <a:p>
                      <a:pPr marL="117475" indent="-117475"/>
                      <a:r>
                        <a:rPr lang="en-US" sz="1400" dirty="0" smtClean="0"/>
                        <a:t>We can</a:t>
                      </a:r>
                      <a:r>
                        <a:rPr lang="en-US" sz="1400" baseline="0" dirty="0" smtClean="0"/>
                        <a:t> observe</a:t>
                      </a:r>
                      <a:r>
                        <a:rPr lang="en-US" sz="1400" dirty="0" smtClean="0"/>
                        <a:t> indicators of different</a:t>
                      </a:r>
                      <a:r>
                        <a:rPr lang="en-US" sz="1400" baseline="0" dirty="0" smtClean="0"/>
                        <a:t> forms of energy</a:t>
                      </a:r>
                      <a:endParaRPr lang="en-US" sz="1400" dirty="0" smtClean="0"/>
                    </a:p>
                    <a:p>
                      <a:pPr marL="342900" indent="-342900">
                        <a:buFont typeface="Arial"/>
                        <a:buChar char="•"/>
                      </a:pPr>
                      <a:r>
                        <a:rPr lang="en-US" sz="1400" dirty="0" smtClean="0"/>
                        <a:t>Organic materials with chemical energy</a:t>
                      </a:r>
                    </a:p>
                    <a:p>
                      <a:pPr marL="342900" indent="-342900">
                        <a:buFont typeface="Arial"/>
                        <a:buChar char="•"/>
                      </a:pPr>
                      <a:r>
                        <a:rPr lang="en-US" sz="1400" dirty="0" smtClean="0"/>
                        <a:t>Light</a:t>
                      </a:r>
                    </a:p>
                    <a:p>
                      <a:pPr marL="342900" indent="-342900">
                        <a:buFont typeface="Arial"/>
                        <a:buChar char="•"/>
                      </a:pPr>
                      <a:r>
                        <a:rPr lang="en-US" sz="1400" dirty="0" smtClean="0"/>
                        <a:t>Heat energy</a:t>
                      </a:r>
                      <a:endParaRPr lang="en-US" sz="1400" baseline="0" dirty="0" smtClean="0"/>
                    </a:p>
                    <a:p>
                      <a:pPr marL="342900" indent="-342900">
                        <a:buFont typeface="Arial"/>
                        <a:buChar char="•"/>
                      </a:pPr>
                      <a:r>
                        <a:rPr lang="en-US" sz="1400" baseline="0" dirty="0" smtClean="0"/>
                        <a:t>Motion</a:t>
                      </a:r>
                      <a:endParaRPr lang="en-US" sz="1400" dirty="0"/>
                    </a:p>
                  </a:txBody>
                  <a:tcPr marT="45709" marB="45709"/>
                </a:tc>
              </a:tr>
            </a:tbl>
          </a:graphicData>
        </a:graphic>
      </p:graphicFrame>
    </p:spTree>
    <p:extLst>
      <p:ext uri="{BB962C8B-B14F-4D97-AF65-F5344CB8AC3E}">
        <p14:creationId xmlns:p14="http://schemas.microsoft.com/office/powerpoint/2010/main" val="1949852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normAutofit fontScale="90000"/>
          </a:bodyPr>
          <a:lstStyle/>
          <a:p>
            <a:pPr eaLnBrk="1" hangingPunct="1"/>
            <a:r>
              <a:rPr lang="en-US" sz="3600" dirty="0">
                <a:latin typeface="Calibri" charset="0"/>
              </a:rPr>
              <a:t>Answering the questions for </a:t>
            </a:r>
            <a:r>
              <a:rPr lang="en-US" sz="3600" dirty="0" smtClean="0">
                <a:latin typeface="Calibri" charset="0"/>
              </a:rPr>
              <a:t>fermenting yeast</a:t>
            </a:r>
            <a:endParaRPr lang="en-US" sz="3600" dirty="0">
              <a:latin typeface="Calibri" charset="0"/>
            </a:endParaRPr>
          </a:p>
        </p:txBody>
      </p:sp>
      <p:sp>
        <p:nvSpPr>
          <p:cNvPr id="3" name="Content Placeholder 2"/>
          <p:cNvSpPr>
            <a:spLocks noGrp="1"/>
          </p:cNvSpPr>
          <p:nvPr>
            <p:ph sz="half" idx="1"/>
          </p:nvPr>
        </p:nvSpPr>
        <p:spPr/>
        <p:txBody>
          <a:bodyPr rtlCol="0">
            <a:normAutofit fontScale="70000" lnSpcReduction="20000"/>
          </a:bodyPr>
          <a:lstStyle/>
          <a:p>
            <a:pPr marL="0" indent="0" eaLnBrk="1" fontAlgn="auto" hangingPunct="1">
              <a:spcAft>
                <a:spcPts val="0"/>
              </a:spcAft>
              <a:buFont typeface="Arial" pitchFamily="34" charset="0"/>
              <a:buNone/>
              <a:defRPr/>
            </a:pPr>
            <a:r>
              <a:rPr lang="en-US" dirty="0" smtClean="0">
                <a:ea typeface="+mn-ea"/>
                <a:cs typeface="+mn-cs"/>
              </a:rPr>
              <a:t>What are your ideas?</a:t>
            </a:r>
          </a:p>
          <a:p>
            <a:pPr eaLnBrk="1" fontAlgn="auto" hangingPunct="1">
              <a:spcAft>
                <a:spcPts val="0"/>
              </a:spcAft>
              <a:buFont typeface="Arial" pitchFamily="34" charset="0"/>
              <a:buChar char="•"/>
              <a:defRPr/>
            </a:pPr>
            <a:r>
              <a:rPr lang="en-US" b="1" dirty="0" smtClean="0">
                <a:ea typeface="+mn-ea"/>
                <a:cs typeface="+mn-cs"/>
              </a:rPr>
              <a:t>The Location/Movement Question: Where atoms moving?</a:t>
            </a:r>
            <a:r>
              <a:rPr lang="en-US" dirty="0" smtClean="0">
                <a:ea typeface="+mn-ea"/>
                <a:cs typeface="+mn-cs"/>
              </a:rPr>
              <a:t> (Where are atoms moving from?  Where are atoms going to?)</a:t>
            </a:r>
          </a:p>
          <a:p>
            <a:pPr eaLnBrk="1" fontAlgn="auto" hangingPunct="1">
              <a:spcAft>
                <a:spcPts val="0"/>
              </a:spcAft>
              <a:buFont typeface="Arial" pitchFamily="34" charset="0"/>
              <a:buChar char="•"/>
              <a:defRPr/>
            </a:pPr>
            <a:r>
              <a:rPr lang="en-US" b="1" dirty="0" smtClean="0">
                <a:ea typeface="+mn-ea"/>
                <a:cs typeface="+mn-cs"/>
              </a:rPr>
              <a:t>The Carbon Question: What is happening to carbon atoms? </a:t>
            </a:r>
            <a:r>
              <a:rPr lang="en-US" dirty="0" smtClean="0">
                <a:ea typeface="+mn-ea"/>
                <a:cs typeface="+mn-cs"/>
              </a:rPr>
              <a:t>(What molecules are carbon atoms in before the process? How are the atoms rearranged into new molecules?)</a:t>
            </a:r>
          </a:p>
          <a:p>
            <a:pPr eaLnBrk="1" fontAlgn="auto" hangingPunct="1">
              <a:spcAft>
                <a:spcPts val="0"/>
              </a:spcAft>
              <a:buFont typeface="Arial" pitchFamily="34" charset="0"/>
              <a:buChar char="•"/>
              <a:defRPr/>
            </a:pPr>
            <a:r>
              <a:rPr lang="en-US" b="1" dirty="0">
                <a:ea typeface="+mn-ea"/>
                <a:cs typeface="+mn-cs"/>
              </a:rPr>
              <a:t>The Energy Question: What is happening to chemical energy</a:t>
            </a:r>
            <a:r>
              <a:rPr lang="en-US" b="1" dirty="0" smtClean="0">
                <a:ea typeface="+mn-ea"/>
                <a:cs typeface="+mn-cs"/>
              </a:rPr>
              <a:t>? (</a:t>
            </a:r>
            <a:r>
              <a:rPr lang="en-US" dirty="0" smtClean="0">
                <a:ea typeface="+mn-ea"/>
                <a:cs typeface="+mn-cs"/>
              </a:rPr>
              <a:t>What </a:t>
            </a:r>
            <a:r>
              <a:rPr lang="en-US" dirty="0">
                <a:ea typeface="+mn-ea"/>
                <a:cs typeface="+mn-cs"/>
              </a:rPr>
              <a:t>forms of energy are </a:t>
            </a:r>
            <a:r>
              <a:rPr lang="en-US" dirty="0" smtClean="0">
                <a:ea typeface="+mn-ea"/>
                <a:cs typeface="+mn-cs"/>
              </a:rPr>
              <a:t>involved? How </a:t>
            </a:r>
            <a:r>
              <a:rPr lang="en-US" dirty="0">
                <a:ea typeface="+mn-ea"/>
                <a:cs typeface="+mn-cs"/>
              </a:rPr>
              <a:t>is energy changing from one form to another</a:t>
            </a:r>
            <a:r>
              <a:rPr lang="en-US" dirty="0" smtClean="0">
                <a:ea typeface="+mn-ea"/>
                <a:cs typeface="+mn-cs"/>
              </a:rPr>
              <a:t>?)</a:t>
            </a:r>
            <a:endParaRPr lang="en-US" dirty="0">
              <a:ea typeface="+mn-ea"/>
              <a:cs typeface="+mn-cs"/>
            </a:endParaRPr>
          </a:p>
          <a:p>
            <a:pPr eaLnBrk="1" fontAlgn="auto" hangingPunct="1">
              <a:spcAft>
                <a:spcPts val="0"/>
              </a:spcAft>
              <a:buFont typeface="Arial" pitchFamily="34" charset="0"/>
              <a:buChar char="•"/>
              <a:defRPr/>
            </a:pPr>
            <a:endParaRPr lang="en-US" dirty="0" smtClean="0">
              <a:ea typeface="+mn-ea"/>
              <a:cs typeface="+mn-cs"/>
            </a:endParaRPr>
          </a:p>
          <a:p>
            <a:pPr eaLnBrk="1" fontAlgn="auto" hangingPunct="1">
              <a:spcAft>
                <a:spcPts val="0"/>
              </a:spcAft>
              <a:buFont typeface="Arial" pitchFamily="34" charset="0"/>
              <a:buChar char="•"/>
              <a:defRPr/>
            </a:pPr>
            <a:endParaRPr lang="en-US" dirty="0">
              <a:ea typeface="+mn-ea"/>
              <a:cs typeface="+mn-cs"/>
            </a:endParaRPr>
          </a:p>
        </p:txBody>
      </p:sp>
    </p:spTree>
    <p:extLst>
      <p:ext uri="{BB962C8B-B14F-4D97-AF65-F5344CB8AC3E}">
        <p14:creationId xmlns:p14="http://schemas.microsoft.com/office/powerpoint/2010/main" val="3210085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 already know about ethanol</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457200" y="2046484"/>
            <a:ext cx="2596896" cy="3657600"/>
          </a:xfrm>
        </p:spPr>
      </p:pic>
      <p:sp>
        <p:nvSpPr>
          <p:cNvPr id="5" name="Slide Number Placeholder 4"/>
          <p:cNvSpPr>
            <a:spLocks noGrp="1"/>
          </p:cNvSpPr>
          <p:nvPr>
            <p:ph type="sldNum" sz="quarter" idx="12"/>
          </p:nvPr>
        </p:nvSpPr>
        <p:spPr/>
        <p:txBody>
          <a:bodyPr/>
          <a:lstStyle/>
          <a:p>
            <a:fld id="{D3A1C050-F6FE-0E43-A9D0-F8EEADE3D1E4}" type="slidenum">
              <a:rPr lang="en-US" smtClean="0"/>
              <a:pPr/>
              <a:t>2</a:t>
            </a:fld>
            <a:endParaRPr lang="en-US"/>
          </a:p>
        </p:txBody>
      </p:sp>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83063" y="4147931"/>
            <a:ext cx="3203737" cy="226364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457652" y="1986813"/>
            <a:ext cx="2686348" cy="2016542"/>
          </a:xfrm>
          <a:prstGeom prst="rect">
            <a:avLst/>
          </a:prstGeom>
        </p:spPr>
      </p:pic>
      <p:pic>
        <p:nvPicPr>
          <p:cNvPr id="1026" name="Picture 2" descr="http://kamaness.files.wordpress.com/2011/03/dsc_8640.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116277" y="3334390"/>
            <a:ext cx="2165683" cy="3272396"/>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Content Placeholder 4" descr="BTB Spectrum 002.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3116277" y="1480277"/>
            <a:ext cx="3061787" cy="2295938"/>
          </a:xfrm>
          <a:prstGeom prst="rect">
            <a:avLst/>
          </a:prstGeom>
        </p:spPr>
      </p:pic>
    </p:spTree>
    <p:extLst>
      <p:ext uri="{BB962C8B-B14F-4D97-AF65-F5344CB8AC3E}">
        <p14:creationId xmlns:p14="http://schemas.microsoft.com/office/powerpoint/2010/main" val="33513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a:bodyPr>
          <a:lstStyle/>
          <a:p>
            <a:pPr eaLnBrk="1" hangingPunct="1"/>
            <a:r>
              <a:rPr lang="en-US" dirty="0" smtClean="0">
                <a:latin typeface="Calibri" charset="0"/>
              </a:rPr>
              <a:t>What we already know about fungi</a:t>
            </a:r>
            <a:endParaRPr lang="en-US" dirty="0">
              <a:latin typeface="Calibri" charset="0"/>
            </a:endParaRPr>
          </a:p>
        </p:txBody>
      </p:sp>
      <p:sp>
        <p:nvSpPr>
          <p:cNvPr id="4" name="Content Placeholder 3"/>
          <p:cNvSpPr>
            <a:spLocks noGrp="1"/>
          </p:cNvSpPr>
          <p:nvPr>
            <p:ph sz="half" idx="2"/>
          </p:nvPr>
        </p:nvSpPr>
        <p:spPr/>
        <p:txBody>
          <a:bodyPr rtlCol="0">
            <a:normAutofit/>
          </a:bodyPr>
          <a:lstStyle/>
          <a:p>
            <a:pPr marL="0" indent="0" eaLnBrk="1" fontAlgn="auto" hangingPunct="1">
              <a:spcAft>
                <a:spcPts val="0"/>
              </a:spcAft>
              <a:buFont typeface="Arial" pitchFamily="34" charset="0"/>
              <a:buNone/>
              <a:defRPr/>
            </a:pPr>
            <a:r>
              <a:rPr lang="en-US" dirty="0" smtClean="0">
                <a:ea typeface="+mn-ea"/>
                <a:cs typeface="+mn-cs"/>
              </a:rPr>
              <a:t>Like tree fungus and bread mold, yeast are fungi.</a:t>
            </a:r>
          </a:p>
          <a:p>
            <a:pPr marL="0" indent="0" eaLnBrk="1" fontAlgn="auto" hangingPunct="1">
              <a:spcAft>
                <a:spcPts val="0"/>
              </a:spcAft>
              <a:buFont typeface="Arial" pitchFamily="34" charset="0"/>
              <a:buNone/>
              <a:defRPr/>
            </a:pPr>
            <a:r>
              <a:rPr lang="en-US" dirty="0" smtClean="0"/>
              <a:t>Unlike tree fungus and bread mold, they are single-celled.</a:t>
            </a:r>
            <a:endParaRPr lang="en-US" dirty="0" smtClean="0">
              <a:ea typeface="+mn-ea"/>
              <a:cs typeface="+mn-cs"/>
            </a:endParaRPr>
          </a:p>
          <a:p>
            <a:pPr marL="0" indent="0" eaLnBrk="1" fontAlgn="auto" hangingPunct="1">
              <a:spcAft>
                <a:spcPts val="0"/>
              </a:spcAft>
              <a:buFont typeface="Arial" pitchFamily="34" charset="0"/>
              <a:buNone/>
              <a:defRPr/>
            </a:pPr>
            <a:endParaRPr lang="en-US" dirty="0">
              <a:ea typeface="+mn-ea"/>
              <a:cs typeface="+mn-cs"/>
            </a:endParaRP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022" y="3763424"/>
            <a:ext cx="3559290" cy="2370543"/>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40626" y="4238174"/>
            <a:ext cx="2749826" cy="22976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72375" y="3549371"/>
            <a:ext cx="1571625" cy="1714500"/>
          </a:xfrm>
          <a:prstGeom prst="rect">
            <a:avLst/>
          </a:prstGeom>
        </p:spPr>
      </p:pic>
      <p:pic>
        <p:nvPicPr>
          <p:cNvPr id="7" name="Content Placeholder 6"/>
          <p:cNvPicPr>
            <a:picLocks noGrp="1" noChangeAspect="1"/>
          </p:cNvPicPr>
          <p:nvPr>
            <p:ph sz="half" idx="1"/>
          </p:nvPr>
        </p:nvPicPr>
        <p:blipFill>
          <a:blip r:embed="rId6" cstate="screen">
            <a:extLst>
              <a:ext uri="{28A0092B-C50C-407E-A947-70E740481C1C}">
                <a14:useLocalDpi xmlns:a14="http://schemas.microsoft.com/office/drawing/2010/main"/>
              </a:ext>
            </a:extLst>
          </a:blip>
          <a:stretch>
            <a:fillRect/>
          </a:stretch>
        </p:blipFill>
        <p:spPr>
          <a:xfrm>
            <a:off x="607022" y="1272595"/>
            <a:ext cx="3143343" cy="2356121"/>
          </a:xfrm>
        </p:spPr>
      </p:pic>
    </p:spTree>
    <p:extLst>
      <p:ext uri="{BB962C8B-B14F-4D97-AF65-F5344CB8AC3E}">
        <p14:creationId xmlns:p14="http://schemas.microsoft.com/office/powerpoint/2010/main" val="968239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a:bodyPr>
          <a:lstStyle/>
          <a:p>
            <a:pPr eaLnBrk="1" hangingPunct="1"/>
            <a:r>
              <a:rPr lang="en-US" dirty="0" smtClean="0">
                <a:latin typeface="Calibri" charset="0"/>
              </a:rPr>
              <a:t>Yeast with oxygen</a:t>
            </a:r>
            <a:endParaRPr lang="en-US" dirty="0">
              <a:latin typeface="Calibri" charset="0"/>
            </a:endParaRPr>
          </a:p>
        </p:txBody>
      </p:sp>
      <p:sp>
        <p:nvSpPr>
          <p:cNvPr id="4" name="Content Placeholder 3"/>
          <p:cNvSpPr>
            <a:spLocks noGrp="1"/>
          </p:cNvSpPr>
          <p:nvPr>
            <p:ph sz="half" idx="1"/>
          </p:nvPr>
        </p:nvSpPr>
        <p:spPr/>
        <p:txBody>
          <a:bodyPr rtlCol="0">
            <a:normAutofit/>
          </a:bodyPr>
          <a:lstStyle/>
          <a:p>
            <a:pPr marL="0" indent="0" eaLnBrk="1" fontAlgn="auto" hangingPunct="1">
              <a:spcAft>
                <a:spcPts val="0"/>
              </a:spcAft>
              <a:buFont typeface="Arial" pitchFamily="34" charset="0"/>
              <a:buNone/>
              <a:defRPr/>
            </a:pPr>
            <a:r>
              <a:rPr lang="en-US" dirty="0" smtClean="0">
                <a:ea typeface="+mn-ea"/>
                <a:cs typeface="+mn-cs"/>
              </a:rPr>
              <a:t>Like other fungi, </a:t>
            </a:r>
            <a:r>
              <a:rPr lang="en-US" b="1" dirty="0" smtClean="0">
                <a:ea typeface="+mn-ea"/>
                <a:cs typeface="+mn-cs"/>
              </a:rPr>
              <a:t>in the presence of oxygen, yeast can do cellular respiration  </a:t>
            </a:r>
            <a:r>
              <a:rPr lang="en-US" dirty="0" smtClean="0">
                <a:ea typeface="+mn-ea"/>
                <a:cs typeface="+mn-cs"/>
              </a:rPr>
              <a:t>converting organic carbon molecules such as sugar into carbon dioxide and water and transforming the chemical energy into forms that they can use to do cellular work. </a:t>
            </a:r>
          </a:p>
          <a:p>
            <a:pPr marL="0" indent="0" eaLnBrk="1" fontAlgn="auto" hangingPunct="1">
              <a:spcAft>
                <a:spcPts val="0"/>
              </a:spcAft>
              <a:buFont typeface="Arial" pitchFamily="34" charset="0"/>
              <a:buNone/>
              <a:defRPr/>
            </a:pPr>
            <a:endParaRPr lang="en-US" dirty="0">
              <a:ea typeface="+mn-ea"/>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40626" y="3549371"/>
            <a:ext cx="2749826" cy="22976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99382" y="1834871"/>
            <a:ext cx="1571625" cy="1714500"/>
          </a:xfrm>
          <a:prstGeom prst="rect">
            <a:avLst/>
          </a:prstGeom>
        </p:spPr>
      </p:pic>
    </p:spTree>
    <p:extLst>
      <p:ext uri="{BB962C8B-B14F-4D97-AF65-F5344CB8AC3E}">
        <p14:creationId xmlns:p14="http://schemas.microsoft.com/office/powerpoint/2010/main" val="2125874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a:bodyPr>
          <a:lstStyle/>
          <a:p>
            <a:pPr eaLnBrk="1" hangingPunct="1"/>
            <a:r>
              <a:rPr lang="en-US" dirty="0" smtClean="0">
                <a:latin typeface="Calibri" charset="0"/>
              </a:rPr>
              <a:t>Yeast without oxygen</a:t>
            </a:r>
            <a:endParaRPr lang="en-US" dirty="0">
              <a:latin typeface="Calibri" charset="0"/>
            </a:endParaRPr>
          </a:p>
        </p:txBody>
      </p:sp>
      <p:sp>
        <p:nvSpPr>
          <p:cNvPr id="4" name="Content Placeholder 3"/>
          <p:cNvSpPr>
            <a:spLocks noGrp="1"/>
          </p:cNvSpPr>
          <p:nvPr>
            <p:ph sz="half" idx="1"/>
          </p:nvPr>
        </p:nvSpPr>
        <p:spPr/>
        <p:txBody>
          <a:bodyPr rtlCol="0">
            <a:normAutofit/>
          </a:bodyPr>
          <a:lstStyle/>
          <a:p>
            <a:pPr marL="0" indent="0" eaLnBrk="1" fontAlgn="auto" hangingPunct="1">
              <a:spcAft>
                <a:spcPts val="0"/>
              </a:spcAft>
              <a:buFont typeface="Arial" pitchFamily="34" charset="0"/>
              <a:buNone/>
              <a:defRPr/>
            </a:pPr>
            <a:r>
              <a:rPr lang="en-US" dirty="0" smtClean="0">
                <a:ea typeface="+mn-ea"/>
                <a:cs typeface="+mn-cs"/>
              </a:rPr>
              <a:t>However yeast can do something that many other organisms can’t do.  </a:t>
            </a:r>
            <a:r>
              <a:rPr lang="en-US" b="1" dirty="0" smtClean="0">
                <a:ea typeface="+mn-ea"/>
                <a:cs typeface="+mn-cs"/>
              </a:rPr>
              <a:t>They can do fermentation when there is little or  no oxygen present.</a:t>
            </a:r>
          </a:p>
          <a:p>
            <a:pPr marL="0" indent="0" eaLnBrk="1" fontAlgn="auto" hangingPunct="1">
              <a:spcAft>
                <a:spcPts val="0"/>
              </a:spcAft>
              <a:buFont typeface="Arial" pitchFamily="34" charset="0"/>
              <a:buNone/>
              <a:defRPr/>
            </a:pPr>
            <a:endParaRPr lang="en-US" dirty="0">
              <a:ea typeface="+mn-ea"/>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40626" y="3549371"/>
            <a:ext cx="2749826" cy="22976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99382" y="1834871"/>
            <a:ext cx="1571625" cy="1714500"/>
          </a:xfrm>
          <a:prstGeom prst="rect">
            <a:avLst/>
          </a:prstGeom>
        </p:spPr>
      </p:pic>
    </p:spTree>
    <p:extLst>
      <p:ext uri="{BB962C8B-B14F-4D97-AF65-F5344CB8AC3E}">
        <p14:creationId xmlns:p14="http://schemas.microsoft.com/office/powerpoint/2010/main" val="1721464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6</a:t>
            </a:fld>
            <a:endParaRPr lang="en-US"/>
          </a:p>
        </p:txBody>
      </p:sp>
      <p:sp>
        <p:nvSpPr>
          <p:cNvPr id="5" name="Title 1"/>
          <p:cNvSpPr txBox="1">
            <a:spLocks/>
          </p:cNvSpPr>
          <p:nvPr/>
        </p:nvSpPr>
        <p:spPr>
          <a:xfrm>
            <a:off x="467853" y="498954"/>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latin typeface="Calibri" charset="0"/>
              </a:rPr>
              <a:t>Molecular model of fermentation</a:t>
            </a:r>
            <a:endParaRPr lang="en-US" sz="36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  </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2" name="TextBox 1"/>
          <p:cNvSpPr txBox="1"/>
          <p:nvPr/>
        </p:nvSpPr>
        <p:spPr>
          <a:xfrm>
            <a:off x="794084" y="1708484"/>
            <a:ext cx="3104148" cy="1200329"/>
          </a:xfrm>
          <a:prstGeom prst="rect">
            <a:avLst/>
          </a:prstGeom>
          <a:noFill/>
        </p:spPr>
        <p:txBody>
          <a:bodyPr wrap="square" rtlCol="0">
            <a:spAutoFit/>
          </a:bodyPr>
          <a:lstStyle/>
          <a:p>
            <a:r>
              <a:rPr lang="en-US" sz="3600" dirty="0" smtClean="0"/>
              <a:t>Glucose</a:t>
            </a:r>
          </a:p>
          <a:p>
            <a:r>
              <a:rPr lang="en-US" sz="3600" dirty="0" smtClean="0"/>
              <a:t>C</a:t>
            </a:r>
            <a:r>
              <a:rPr lang="en-US" sz="3600" baseline="-25000" dirty="0" smtClean="0"/>
              <a:t>6</a:t>
            </a:r>
            <a:r>
              <a:rPr lang="en-US" sz="3600" dirty="0" smtClean="0"/>
              <a:t>H</a:t>
            </a:r>
            <a:r>
              <a:rPr lang="en-US" sz="3600" baseline="-25000" dirty="0" smtClean="0"/>
              <a:t>12</a:t>
            </a:r>
            <a:r>
              <a:rPr lang="en-US" sz="3600" dirty="0" smtClean="0"/>
              <a:t>O</a:t>
            </a:r>
            <a:r>
              <a:rPr lang="en-US" sz="3600" baseline="-25000" dirty="0" smtClean="0"/>
              <a:t>6</a:t>
            </a:r>
            <a:endParaRPr lang="en-US" sz="3600" dirty="0"/>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4084" y="2908813"/>
            <a:ext cx="2274065" cy="2387364"/>
          </a:xfrm>
          <a:prstGeom prst="rect">
            <a:avLst/>
          </a:prstGeom>
        </p:spPr>
      </p:pic>
    </p:spTree>
    <p:extLst>
      <p:ext uri="{BB962C8B-B14F-4D97-AF65-F5344CB8AC3E}">
        <p14:creationId xmlns:p14="http://schemas.microsoft.com/office/powerpoint/2010/main" val="21330681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7</a:t>
            </a:fld>
            <a:endParaRPr lang="en-US"/>
          </a:p>
        </p:txBody>
      </p:sp>
      <p:sp>
        <p:nvSpPr>
          <p:cNvPr id="5" name="Title 1"/>
          <p:cNvSpPr txBox="1">
            <a:spLocks/>
          </p:cNvSpPr>
          <p:nvPr/>
        </p:nvSpPr>
        <p:spPr>
          <a:xfrm>
            <a:off x="467853" y="498954"/>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latin typeface="Calibri" charset="0"/>
              </a:rPr>
              <a:t>Molecular model of fermentation</a:t>
            </a:r>
            <a:endParaRPr lang="en-US" sz="36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17" name="TextBox 16"/>
          <p:cNvSpPr txBox="1"/>
          <p:nvPr/>
        </p:nvSpPr>
        <p:spPr>
          <a:xfrm>
            <a:off x="1569005" y="4649846"/>
            <a:ext cx="1749197" cy="646331"/>
          </a:xfrm>
          <a:prstGeom prst="rect">
            <a:avLst/>
          </a:prstGeom>
          <a:noFill/>
        </p:spPr>
        <p:txBody>
          <a:bodyPr wrap="none" rtlCol="0">
            <a:spAutoFit/>
          </a:bodyPr>
          <a:lstStyle/>
          <a:p>
            <a:pPr algn="ctr"/>
            <a:r>
              <a:rPr lang="en-US" b="1" dirty="0" smtClean="0"/>
              <a:t>Glucose with</a:t>
            </a:r>
          </a:p>
          <a:p>
            <a:pPr algn="ctr"/>
            <a:r>
              <a:rPr lang="en-US" b="1" dirty="0">
                <a:solidFill>
                  <a:srgbClr val="FF0000"/>
                </a:solidFill>
              </a:rPr>
              <a:t>c</a:t>
            </a:r>
            <a:r>
              <a:rPr lang="en-US" b="1" dirty="0" smtClean="0">
                <a:solidFill>
                  <a:srgbClr val="FF0000"/>
                </a:solidFill>
              </a:rPr>
              <a:t>hemical </a:t>
            </a:r>
            <a:r>
              <a:rPr lang="en-US" b="1" dirty="0">
                <a:solidFill>
                  <a:srgbClr val="FF0000"/>
                </a:solidFill>
              </a:rPr>
              <a:t>e</a:t>
            </a:r>
            <a:r>
              <a:rPr lang="en-US" b="1" dirty="0" smtClean="0">
                <a:solidFill>
                  <a:srgbClr val="FF0000"/>
                </a:solidFill>
              </a:rPr>
              <a:t>nergy</a:t>
            </a:r>
            <a:endParaRPr lang="en-US" b="1" dirty="0">
              <a:solidFill>
                <a:srgbClr val="FF0000"/>
              </a:solidFill>
            </a:endParaRPr>
          </a:p>
        </p:txBody>
      </p:sp>
      <p:pic>
        <p:nvPicPr>
          <p:cNvPr id="2" name="Picture 1" descr="2013-02-15 17.33.15.jpg"/>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30000" contrast="10000"/>
                    </a14:imgEffect>
                  </a14:imgLayer>
                </a14:imgProps>
              </a:ext>
              <a:ext uri="{28A0092B-C50C-407E-A947-70E740481C1C}">
                <a14:useLocalDpi xmlns:a14="http://schemas.microsoft.com/office/drawing/2010/main"/>
              </a:ext>
            </a:extLst>
          </a:blip>
          <a:srcRect/>
          <a:stretch/>
        </p:blipFill>
        <p:spPr>
          <a:xfrm>
            <a:off x="674132" y="1733791"/>
            <a:ext cx="2935342" cy="3008737"/>
          </a:xfrm>
          <a:prstGeom prst="rect">
            <a:avLst/>
          </a:prstGeom>
        </p:spPr>
      </p:pic>
    </p:spTree>
    <p:extLst>
      <p:ext uri="{BB962C8B-B14F-4D97-AF65-F5344CB8AC3E}">
        <p14:creationId xmlns:p14="http://schemas.microsoft.com/office/powerpoint/2010/main" val="3212177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8</a:t>
            </a:fld>
            <a:endParaRPr lang="en-US"/>
          </a:p>
        </p:txBody>
      </p:sp>
      <p:sp>
        <p:nvSpPr>
          <p:cNvPr id="5" name="Title 1"/>
          <p:cNvSpPr txBox="1">
            <a:spLocks/>
          </p:cNvSpPr>
          <p:nvPr/>
        </p:nvSpPr>
        <p:spPr>
          <a:xfrm>
            <a:off x="467853" y="498954"/>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smtClean="0"/>
              <a:t>Molecular model of fermentation</a:t>
            </a:r>
            <a:endParaRPr lang="en-US" sz="3600"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17" name="TextBox 16"/>
          <p:cNvSpPr txBox="1"/>
          <p:nvPr/>
        </p:nvSpPr>
        <p:spPr>
          <a:xfrm>
            <a:off x="1564892" y="4645417"/>
            <a:ext cx="1749197" cy="646331"/>
          </a:xfrm>
          <a:prstGeom prst="rect">
            <a:avLst/>
          </a:prstGeom>
          <a:noFill/>
        </p:spPr>
        <p:txBody>
          <a:bodyPr wrap="none" rtlCol="0">
            <a:spAutoFit/>
          </a:bodyPr>
          <a:lstStyle/>
          <a:p>
            <a:pPr algn="ctr"/>
            <a:r>
              <a:rPr lang="en-US" b="1" dirty="0" smtClean="0"/>
              <a:t>Glucose with</a:t>
            </a:r>
          </a:p>
          <a:p>
            <a:pPr algn="ctr"/>
            <a:r>
              <a:rPr lang="en-US" b="1" dirty="0">
                <a:solidFill>
                  <a:srgbClr val="FF0000"/>
                </a:solidFill>
              </a:rPr>
              <a:t>c</a:t>
            </a:r>
            <a:r>
              <a:rPr lang="en-US" b="1" dirty="0" smtClean="0">
                <a:solidFill>
                  <a:srgbClr val="FF0000"/>
                </a:solidFill>
              </a:rPr>
              <a:t>hemical </a:t>
            </a:r>
            <a:r>
              <a:rPr lang="en-US" b="1" dirty="0">
                <a:solidFill>
                  <a:srgbClr val="FF0000"/>
                </a:solidFill>
              </a:rPr>
              <a:t>e</a:t>
            </a:r>
            <a:r>
              <a:rPr lang="en-US" b="1" dirty="0" smtClean="0">
                <a:solidFill>
                  <a:srgbClr val="FF0000"/>
                </a:solidFill>
              </a:rPr>
              <a:t>nergy</a:t>
            </a:r>
            <a:endParaRPr lang="en-US" b="1" dirty="0">
              <a:solidFill>
                <a:srgbClr val="FF0000"/>
              </a:solidFill>
            </a:endParaRPr>
          </a:p>
        </p:txBody>
      </p:sp>
      <p:pic>
        <p:nvPicPr>
          <p:cNvPr id="2" name="Picture 1" descr="2013-02-15 17.33.15.jpg"/>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30000" contrast="10000"/>
                    </a14:imgEffect>
                  </a14:imgLayer>
                </a14:imgProps>
              </a:ext>
              <a:ext uri="{28A0092B-C50C-407E-A947-70E740481C1C}">
                <a14:useLocalDpi xmlns:a14="http://schemas.microsoft.com/office/drawing/2010/main"/>
              </a:ext>
            </a:extLst>
          </a:blip>
          <a:srcRect/>
          <a:stretch/>
        </p:blipFill>
        <p:spPr>
          <a:xfrm>
            <a:off x="674131" y="1733792"/>
            <a:ext cx="2887215" cy="2959406"/>
          </a:xfrm>
          <a:prstGeom prst="rect">
            <a:avLst/>
          </a:prstGeom>
        </p:spPr>
      </p:pic>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08532" y="1626750"/>
            <a:ext cx="1801054" cy="1351985"/>
          </a:xfrm>
          <a:prstGeom prst="rect">
            <a:avLst/>
          </a:prstGeom>
        </p:spPr>
      </p:pic>
      <p:pic>
        <p:nvPicPr>
          <p:cNvPr id="11"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7167" y="1675516"/>
            <a:ext cx="1736090" cy="1303219"/>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261050" y="3614934"/>
            <a:ext cx="1377696" cy="1152144"/>
          </a:xfrm>
          <a:prstGeom prst="rect">
            <a:avLst/>
          </a:prstGeom>
        </p:spPr>
      </p:pic>
      <p:sp>
        <p:nvSpPr>
          <p:cNvPr id="18" name="TextBox 17"/>
          <p:cNvSpPr txBox="1"/>
          <p:nvPr/>
        </p:nvSpPr>
        <p:spPr>
          <a:xfrm>
            <a:off x="5261050" y="2978735"/>
            <a:ext cx="3074567" cy="369332"/>
          </a:xfrm>
          <a:prstGeom prst="rect">
            <a:avLst/>
          </a:prstGeom>
          <a:noFill/>
        </p:spPr>
        <p:txBody>
          <a:bodyPr wrap="square" rtlCol="0">
            <a:spAutoFit/>
          </a:bodyPr>
          <a:lstStyle/>
          <a:p>
            <a:r>
              <a:rPr lang="en-US" dirty="0" smtClean="0"/>
              <a:t>Ethanol with </a:t>
            </a:r>
            <a:r>
              <a:rPr lang="en-US" dirty="0" smtClean="0">
                <a:solidFill>
                  <a:srgbClr val="FF0000"/>
                </a:solidFill>
              </a:rPr>
              <a:t>chemical energy</a:t>
            </a:r>
            <a:endParaRPr lang="en-US" dirty="0"/>
          </a:p>
        </p:txBody>
      </p:sp>
      <p:sp>
        <p:nvSpPr>
          <p:cNvPr id="19" name="TextBox 18"/>
          <p:cNvSpPr txBox="1"/>
          <p:nvPr/>
        </p:nvSpPr>
        <p:spPr>
          <a:xfrm>
            <a:off x="5108532" y="4767078"/>
            <a:ext cx="1728635" cy="369332"/>
          </a:xfrm>
          <a:prstGeom prst="rect">
            <a:avLst/>
          </a:prstGeom>
          <a:noFill/>
        </p:spPr>
        <p:txBody>
          <a:bodyPr wrap="square" rtlCol="0">
            <a:spAutoFit/>
          </a:bodyPr>
          <a:lstStyle/>
          <a:p>
            <a:r>
              <a:rPr lang="en-US" dirty="0" smtClean="0"/>
              <a:t>Carbon dioxide</a:t>
            </a:r>
            <a:endParaRPr lang="en-US" dirty="0"/>
          </a:p>
        </p:txBody>
      </p:sp>
    </p:spTree>
    <p:extLst>
      <p:ext uri="{BB962C8B-B14F-4D97-AF65-F5344CB8AC3E}">
        <p14:creationId xmlns:p14="http://schemas.microsoft.com/office/powerpoint/2010/main" val="21330681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Equation for Fermentation</a:t>
            </a:r>
            <a:endParaRPr lang="en-US" dirty="0"/>
          </a:p>
        </p:txBody>
      </p:sp>
      <p:sp>
        <p:nvSpPr>
          <p:cNvPr id="3" name="Content Placeholder 2"/>
          <p:cNvSpPr>
            <a:spLocks noGrp="1"/>
          </p:cNvSpPr>
          <p:nvPr>
            <p:ph idx="1"/>
          </p:nvPr>
        </p:nvSpPr>
        <p:spPr/>
        <p:txBody>
          <a:bodyPr/>
          <a:lstStyle/>
          <a:p>
            <a:pPr marL="0" indent="0" algn="ctr">
              <a:buNone/>
            </a:pPr>
            <a:endParaRPr lang="en-US" sz="4400" b="1" dirty="0" smtClean="0"/>
          </a:p>
          <a:p>
            <a:pPr marL="0" indent="0" algn="ctr">
              <a:buNone/>
            </a:pPr>
            <a:r>
              <a:rPr lang="en-US" sz="4400" b="1" dirty="0" smtClean="0"/>
              <a:t>C</a:t>
            </a:r>
            <a:r>
              <a:rPr lang="en-US" sz="4400" b="1" baseline="-25000" dirty="0" smtClean="0"/>
              <a:t>6</a:t>
            </a:r>
            <a:r>
              <a:rPr lang="en-US" sz="4400" b="1" dirty="0" smtClean="0"/>
              <a:t>H</a:t>
            </a:r>
            <a:r>
              <a:rPr lang="en-US" sz="4400" b="1" baseline="-25000" dirty="0" smtClean="0"/>
              <a:t>12</a:t>
            </a:r>
            <a:r>
              <a:rPr lang="en-US" sz="4400" b="1" dirty="0" smtClean="0"/>
              <a:t>O</a:t>
            </a:r>
            <a:r>
              <a:rPr lang="en-US" sz="4400" b="1" baseline="-25000" dirty="0" smtClean="0"/>
              <a:t>6</a:t>
            </a:r>
            <a:r>
              <a:rPr lang="en-US" sz="4400" b="1" dirty="0" smtClean="0"/>
              <a:t> </a:t>
            </a:r>
            <a:r>
              <a:rPr lang="en-US" sz="4400" b="1" dirty="0">
                <a:sym typeface="Wingdings"/>
              </a:rPr>
              <a:t></a:t>
            </a:r>
            <a:r>
              <a:rPr lang="en-US" sz="4400" b="1" dirty="0"/>
              <a:t> 2CH</a:t>
            </a:r>
            <a:r>
              <a:rPr lang="en-US" sz="4400" b="1" baseline="-25000" dirty="0"/>
              <a:t>3</a:t>
            </a:r>
            <a:r>
              <a:rPr lang="en-US" sz="4400" b="1" dirty="0"/>
              <a:t>CH</a:t>
            </a:r>
            <a:r>
              <a:rPr lang="en-US" sz="4400" b="1" baseline="-25000" dirty="0"/>
              <a:t>2</a:t>
            </a:r>
            <a:r>
              <a:rPr lang="en-US" sz="4400" b="1" dirty="0"/>
              <a:t>OH + </a:t>
            </a:r>
            <a:r>
              <a:rPr lang="en-US" sz="4400" b="1" dirty="0" smtClean="0"/>
              <a:t>2CO</a:t>
            </a:r>
            <a:r>
              <a:rPr lang="en-US" sz="4400" b="1" baseline="-25000" dirty="0" smtClean="0"/>
              <a:t>2</a:t>
            </a:r>
          </a:p>
          <a:p>
            <a:pPr marL="0" indent="0" algn="ctr">
              <a:buNone/>
            </a:pPr>
            <a:endParaRPr lang="en-US" sz="4400" dirty="0"/>
          </a:p>
          <a:p>
            <a:pPr marL="0" indent="0">
              <a:buNone/>
            </a:pP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9</a:t>
            </a:fld>
            <a:endParaRPr lang="en-US"/>
          </a:p>
        </p:txBody>
      </p:sp>
    </p:spTree>
    <p:extLst>
      <p:ext uri="{BB962C8B-B14F-4D97-AF65-F5344CB8AC3E}">
        <p14:creationId xmlns:p14="http://schemas.microsoft.com/office/powerpoint/2010/main" val="31557590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4032</TotalTime>
  <Words>1424</Words>
  <Application>Microsoft Macintosh PowerPoint</Application>
  <PresentationFormat>On-screen Show (4:3)</PresentationFormat>
  <Paragraphs>144</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Office Theme</vt:lpstr>
      <vt:lpstr>Lesson 2 Activity 3</vt:lpstr>
      <vt:lpstr>What we already know about ethanol</vt:lpstr>
      <vt:lpstr>What we already know about fungi</vt:lpstr>
      <vt:lpstr>Yeast with oxygen</vt:lpstr>
      <vt:lpstr>Yeast without oxygen</vt:lpstr>
      <vt:lpstr>PowerPoint Presentation</vt:lpstr>
      <vt:lpstr>PowerPoint Presentation</vt:lpstr>
      <vt:lpstr>PowerPoint Presentation</vt:lpstr>
      <vt:lpstr>Equation for Fermentation</vt:lpstr>
      <vt:lpstr>More accurate energy accounting</vt:lpstr>
      <vt:lpstr>Comparing processes</vt:lpstr>
      <vt:lpstr>Comparing processes</vt:lpstr>
      <vt:lpstr>Three Questions Poster</vt:lpstr>
      <vt:lpstr>Answering the questions for fermenting yeast</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83</cp:revision>
  <dcterms:created xsi:type="dcterms:W3CDTF">2013-03-07T17:02:19Z</dcterms:created>
  <dcterms:modified xsi:type="dcterms:W3CDTF">2016-11-28T20:35:04Z</dcterms:modified>
</cp:coreProperties>
</file>