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333" r:id="rId2"/>
    <p:sldId id="378" r:id="rId3"/>
    <p:sldId id="379" r:id="rId4"/>
    <p:sldId id="368" r:id="rId5"/>
    <p:sldId id="381" r:id="rId6"/>
    <p:sldId id="382" r:id="rId7"/>
    <p:sldId id="383" r:id="rId8"/>
    <p:sldId id="377" r:id="rId9"/>
    <p:sldId id="375" r:id="rId10"/>
    <p:sldId id="351"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76657" autoAdjust="0"/>
  </p:normalViewPr>
  <p:slideViewPr>
    <p:cSldViewPr snapToGrid="0" snapToObjects="1">
      <p:cViewPr varScale="1">
        <p:scale>
          <a:sx n="95" d="100"/>
          <a:sy n="95" d="100"/>
        </p:scale>
        <p:origin x="2120" y="17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5696"/>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22DF50D-21D7-7F4E-8017-195F3FC74AC2}" type="datetimeFigureOut">
              <a:rPr lang="en-US" smtClean="0"/>
              <a:pPr/>
              <a:t>11/28/16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6EC0993-5D4C-D840-8BBD-4837800D5D2B}" type="slidenum">
              <a:rPr lang="en-US" smtClean="0"/>
              <a:pPr/>
              <a:t>‹#›</a:t>
            </a:fld>
            <a:endParaRPr lang="en-US"/>
          </a:p>
        </p:txBody>
      </p:sp>
    </p:spTree>
    <p:extLst>
      <p:ext uri="{BB962C8B-B14F-4D97-AF65-F5344CB8AC3E}">
        <p14:creationId xmlns:p14="http://schemas.microsoft.com/office/powerpoint/2010/main" val="42224868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348E9A-9C9B-F845-9A60-0AEE82910B40}" type="datetimeFigureOut">
              <a:rPr lang="en-US" smtClean="0"/>
              <a:pPr/>
              <a:t>11/28/16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6B7EDE-1D34-AF43-A72F-F106018D4F39}" type="slidenum">
              <a:rPr lang="en-US" smtClean="0"/>
              <a:pPr/>
              <a:t>‹#›</a:t>
            </a:fld>
            <a:endParaRPr lang="en-US"/>
          </a:p>
        </p:txBody>
      </p:sp>
    </p:spTree>
    <p:extLst>
      <p:ext uri="{BB962C8B-B14F-4D97-AF65-F5344CB8AC3E}">
        <p14:creationId xmlns:p14="http://schemas.microsoft.com/office/powerpoint/2010/main" val="292283684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smtClean="0"/>
              <a:t>We know that the basic answer to this question is sunlight.  More specifically we</a:t>
            </a:r>
            <a:r>
              <a:rPr lang="en-US" baseline="0" dirty="0" smtClean="0"/>
              <a:t> know that plants take in carbon dioxide and water and make these into plant molecules.  In this process, sunlight is converted into chemical energy stored in the bonds of the plant molecules.  But what are “plant molecules”?</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2</a:t>
            </a:fld>
            <a:endParaRPr lang="en-US"/>
          </a:p>
        </p:txBody>
      </p:sp>
    </p:spTree>
    <p:extLst>
      <p:ext uri="{BB962C8B-B14F-4D97-AF65-F5344CB8AC3E}">
        <p14:creationId xmlns:p14="http://schemas.microsoft.com/office/powerpoint/2010/main" val="1916530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smtClean="0"/>
              <a:t>The process the</a:t>
            </a:r>
            <a:r>
              <a:rPr lang="en-US" baseline="0" dirty="0" smtClean="0"/>
              <a:t> plant uses to transform sunlight, and low-energy carbon dioxide and water into high-energy sugar and oxygen is called photosynthesis.  This shows what the inputs and outputs of photosynthesis are, but it’s not a good representation of what’s going on, because it looks like we are creating atoms.  One carbon atom in carbon dioxide becomes 6 carbons in sugar, but we know that atoms are forever.  So let’s make a model to get a better understanding of what is going on.</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3</a:t>
            </a:fld>
            <a:endParaRPr lang="en-US"/>
          </a:p>
        </p:txBody>
      </p:sp>
    </p:spTree>
    <p:extLst>
      <p:ext uri="{BB962C8B-B14F-4D97-AF65-F5344CB8AC3E}">
        <p14:creationId xmlns:p14="http://schemas.microsoft.com/office/powerpoint/2010/main" val="19165302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Make a model of the glucose molecule.  The</a:t>
            </a:r>
            <a:r>
              <a:rPr lang="en-US" sz="1200" kern="1200" baseline="0" dirty="0" smtClean="0">
                <a:solidFill>
                  <a:schemeClr val="tx1"/>
                </a:solidFill>
                <a:effectLst/>
                <a:latin typeface="+mn-lt"/>
                <a:ea typeface="+mn-ea"/>
                <a:cs typeface="+mn-cs"/>
              </a:rPr>
              <a:t> only source for the carbon atoms in it is carbon dioxide.  How many carbon dioxide molecules would it take to donate enough carbon atoms to make glucose?  (6)  Build 6 molecules of carbon dioxide to go on the reactant side.</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4</a:t>
            </a:fld>
            <a:endParaRPr lang="en-US"/>
          </a:p>
        </p:txBody>
      </p:sp>
    </p:spTree>
    <p:extLst>
      <p:ext uri="{BB962C8B-B14F-4D97-AF65-F5344CB8AC3E}">
        <p14:creationId xmlns:p14="http://schemas.microsoft.com/office/powerpoint/2010/main" val="1530993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Now we have accounted for the carbon</a:t>
            </a:r>
            <a:r>
              <a:rPr lang="en-US" sz="1200" kern="1200" baseline="0" dirty="0" smtClean="0">
                <a:solidFill>
                  <a:schemeClr val="tx1"/>
                </a:solidFill>
                <a:effectLst/>
                <a:latin typeface="+mn-lt"/>
                <a:ea typeface="+mn-ea"/>
                <a:cs typeface="+mn-cs"/>
              </a:rPr>
              <a:t> atoms, but we need to figure out where the hydrogen atoms in the sugar are coming from.  The only reactant with hydrogen atoms is water.  How many water molecules do we need to have enough hydrogen atoms to build a glucose molecule?  (6)  Build the 6 water molecules.  Are we done or do we still have atoms appearing or disappearing?  (There are a lot more oxygen atoms in the reactants than in the products.)</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5</a:t>
            </a:fld>
            <a:endParaRPr lang="en-US"/>
          </a:p>
        </p:txBody>
      </p:sp>
    </p:spTree>
    <p:extLst>
      <p:ext uri="{BB962C8B-B14F-4D97-AF65-F5344CB8AC3E}">
        <p14:creationId xmlns:p14="http://schemas.microsoft.com/office/powerpoint/2010/main" val="15309933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baseline="0" dirty="0" smtClean="0">
                <a:solidFill>
                  <a:schemeClr val="tx1"/>
                </a:solidFill>
                <a:effectLst/>
                <a:latin typeface="+mn-lt"/>
                <a:ea typeface="+mn-ea"/>
                <a:cs typeface="+mn-cs"/>
              </a:rPr>
              <a:t>There are a lot more oxygen atoms in the reactants than in the products and we have not included an important product, oxygen gas.  How many oxygen molecules do we need to add to the products so that no atoms are appearing or disappearing. (6) Build the oxygen molecules.   Now do we have a model that shows that atoms aren’t made or destroyed?  (Yes)</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6</a:t>
            </a:fld>
            <a:endParaRPr lang="en-US"/>
          </a:p>
        </p:txBody>
      </p:sp>
    </p:spTree>
    <p:extLst>
      <p:ext uri="{BB962C8B-B14F-4D97-AF65-F5344CB8AC3E}">
        <p14:creationId xmlns:p14="http://schemas.microsoft.com/office/powerpoint/2010/main" val="15309933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baseline="0" dirty="0" smtClean="0">
                <a:solidFill>
                  <a:schemeClr val="tx1"/>
                </a:solidFill>
                <a:effectLst/>
                <a:latin typeface="+mn-lt"/>
                <a:ea typeface="+mn-ea"/>
                <a:cs typeface="+mn-cs"/>
              </a:rPr>
              <a:t>We’ve accounted for all of the atoms, but what about the energy?  When we were studying combustion, we learned that C-C and C-H bonds have chemical energy associated with them.  It doesn’t take much energy to break those bonds and a lot of energy is released when more stable C-O and H-O bonds form.  Let’s show this in our model by putting twist ties around the C-C and C-H high-energy bonds.  What’s wrong with this model?  (It looks like the energy/twist ties are appearing out of nowhere.) Where is that energy actually coming from?  (Sunlight)  Add twist ties so that it is apparent that energy lasts forever.</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7</a:t>
            </a:fld>
            <a:endParaRPr lang="en-US"/>
          </a:p>
        </p:txBody>
      </p:sp>
    </p:spTree>
    <p:extLst>
      <p:ext uri="{BB962C8B-B14F-4D97-AF65-F5344CB8AC3E}">
        <p14:creationId xmlns:p14="http://schemas.microsoft.com/office/powerpoint/2010/main" val="15309933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So now we have a model of what happens in leaf cells.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3F3F3A2-4CB2-4280-92F2-A775C7AFE2B3}" type="slidenum">
              <a:rPr lang="en-US" smtClean="0"/>
              <a:pPr/>
              <a:t>8</a:t>
            </a:fld>
            <a:endParaRPr lang="en-US"/>
          </a:p>
        </p:txBody>
      </p:sp>
    </p:spTree>
    <p:extLst>
      <p:ext uri="{BB962C8B-B14F-4D97-AF65-F5344CB8AC3E}">
        <p14:creationId xmlns:p14="http://schemas.microsoft.com/office/powerpoint/2010/main" val="11995944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order for plant</a:t>
            </a:r>
            <a:r>
              <a:rPr lang="en-US" sz="1200" kern="1200" baseline="0" dirty="0" smtClean="0">
                <a:solidFill>
                  <a:schemeClr val="tx1"/>
                </a:solidFill>
                <a:effectLst/>
                <a:latin typeface="+mn-lt"/>
                <a:ea typeface="+mn-ea"/>
                <a:cs typeface="+mn-cs"/>
              </a:rPr>
              <a:t> cells to be able to do photosynthesis, the reactants need to get to the cells.  How does this happen?  Carbon dioxide diffuses into the leaf from the air.  This is why leaves are flat and thin – so that the Co2 doesn’t have to diffuse far.  In the same way, oxygen diffuses out of the leaf.  Water comes into the plant through the roots and is drawn up into the leaves.  (A lot of water travels through the plant without being used in photosynthesis.  It evaporates out of the leaves.  Each molecule that evaporates pulls on the molecule below because of the unique ways in which molecules are attracted to each other.) The glucose produced by photosynthesis is dispersed through the plant’s vascular system driven by gravity.  </a:t>
            </a:r>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3F3F3A2-4CB2-4280-92F2-A775C7AFE2B3}" type="slidenum">
              <a:rPr lang="en-US" smtClean="0"/>
              <a:pPr/>
              <a:t>9</a:t>
            </a:fld>
            <a:endParaRPr lang="en-US"/>
          </a:p>
        </p:txBody>
      </p:sp>
    </p:spTree>
    <p:extLst>
      <p:ext uri="{BB962C8B-B14F-4D97-AF65-F5344CB8AC3E}">
        <p14:creationId xmlns:p14="http://schemas.microsoft.com/office/powerpoint/2010/main" val="11995944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Have students complete the 3 Qs on </a:t>
            </a:r>
            <a:r>
              <a:rPr lang="en-US" sz="1200" i="1" kern="1200" dirty="0" smtClean="0">
                <a:solidFill>
                  <a:schemeClr val="tx1"/>
                </a:solidFill>
                <a:effectLst/>
                <a:latin typeface="+mn-lt"/>
                <a:ea typeface="+mn-ea"/>
                <a:cs typeface="+mn-cs"/>
              </a:rPr>
              <a:t>Worksheet Lesson 1.5 Photosynthesis – 3 Questions</a:t>
            </a:r>
            <a:endParaRPr lang="en-US" i="1"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10</a:t>
            </a:fld>
            <a:endParaRPr lang="en-US"/>
          </a:p>
        </p:txBody>
      </p:sp>
    </p:spTree>
    <p:extLst>
      <p:ext uri="{BB962C8B-B14F-4D97-AF65-F5344CB8AC3E}">
        <p14:creationId xmlns:p14="http://schemas.microsoft.com/office/powerpoint/2010/main" val="231006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pic>
        <p:nvPicPr>
          <p:cNvPr id="7" name="Picture 6" descr="Carbon TIME 4b.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86683" y="482468"/>
            <a:ext cx="1990713" cy="1505558"/>
          </a:xfrm>
          <a:prstGeom prst="rect">
            <a:avLst/>
          </a:prstGeom>
        </p:spPr>
      </p:pic>
    </p:spTree>
    <p:extLst>
      <p:ext uri="{BB962C8B-B14F-4D97-AF65-F5344CB8AC3E}">
        <p14:creationId xmlns:p14="http://schemas.microsoft.com/office/powerpoint/2010/main" val="890514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256150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3201"/>
            <a:ext cx="2057400" cy="5642962"/>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483201"/>
            <a:ext cx="6019800" cy="5642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699412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504826"/>
            <a:ext cx="8229600" cy="49067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234009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1507476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3311187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124714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1372278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958504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55588"/>
            <a:ext cx="3008313" cy="97951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455588"/>
            <a:ext cx="5111750" cy="56705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752272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351028976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57200"/>
            <a:ext cx="8229600" cy="99240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491020"/>
            <a:ext cx="8229600" cy="490674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41157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AAFF94-8111-A348-8301-1F63C1D0CE4E}" type="slidenum">
              <a:rPr lang="en-US" smtClean="0"/>
              <a:pPr/>
              <a:t>‹#›</a:t>
            </a:fld>
            <a:endParaRPr lang="en-US" dirty="0"/>
          </a:p>
        </p:txBody>
      </p:sp>
      <p:sp>
        <p:nvSpPr>
          <p:cNvPr id="9" name="Footer Placeholder 5"/>
          <p:cNvSpPr>
            <a:spLocks noGrp="1"/>
          </p:cNvSpPr>
          <p:nvPr>
            <p:ph type="ftr" sz="quarter" idx="3"/>
          </p:nvPr>
        </p:nvSpPr>
        <p:spPr>
          <a:xfrm>
            <a:off x="457200" y="6400800"/>
            <a:ext cx="5989674" cy="365125"/>
          </a:xfrm>
          <a:prstGeom prst="rect">
            <a:avLst/>
          </a:prstGeom>
        </p:spPr>
        <p:txBody>
          <a:bodyPr/>
          <a:lstStyle/>
          <a:p>
            <a:endParaRPr lang="en-US" dirty="0"/>
          </a:p>
        </p:txBody>
      </p:sp>
    </p:spTree>
    <p:extLst>
      <p:ext uri="{BB962C8B-B14F-4D97-AF65-F5344CB8AC3E}">
        <p14:creationId xmlns:p14="http://schemas.microsoft.com/office/powerpoint/2010/main" val="791356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29.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4" Type="http://schemas.openxmlformats.org/officeDocument/2006/relationships/image" Target="../media/image8.jpeg"/><Relationship Id="rId5"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4" Type="http://schemas.openxmlformats.org/officeDocument/2006/relationships/image" Target="../media/image8.jpeg"/><Relationship Id="rId5" Type="http://schemas.microsoft.com/office/2007/relationships/hdphoto" Target="../media/hdphoto1.wdp"/><Relationship Id="rId6" Type="http://schemas.openxmlformats.org/officeDocument/2006/relationships/image" Target="../media/image9.jpeg"/><Relationship Id="rId7" Type="http://schemas.microsoft.com/office/2007/relationships/hdphoto" Target="../media/hdphoto2.wdp"/><Relationship Id="rId8" Type="http://schemas.openxmlformats.org/officeDocument/2006/relationships/image" Target="../media/image10.jpeg"/><Relationship Id="rId9" Type="http://schemas.microsoft.com/office/2007/relationships/hdphoto" Target="../media/hdphoto3.wdp"/><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4" Type="http://schemas.microsoft.com/office/2007/relationships/hdphoto" Target="../media/hdphoto1.wdp"/><Relationship Id="rId5" Type="http://schemas.openxmlformats.org/officeDocument/2006/relationships/image" Target="../media/image9.jpeg"/><Relationship Id="rId6" Type="http://schemas.microsoft.com/office/2007/relationships/hdphoto" Target="../media/hdphoto2.wdp"/><Relationship Id="rId7" Type="http://schemas.openxmlformats.org/officeDocument/2006/relationships/image" Target="../media/image10.jpeg"/><Relationship Id="rId8" Type="http://schemas.microsoft.com/office/2007/relationships/hdphoto" Target="../media/hdphoto3.wdp"/><Relationship Id="rId9" Type="http://schemas.openxmlformats.org/officeDocument/2006/relationships/image" Target="../media/image11.png"/><Relationship Id="rId10" Type="http://schemas.microsoft.com/office/2007/relationships/hdphoto" Target="../media/hdphoto4.wdp"/><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1" Type="http://schemas.openxmlformats.org/officeDocument/2006/relationships/image" Target="../media/image12.jpeg"/><Relationship Id="rId12" Type="http://schemas.microsoft.com/office/2007/relationships/hdphoto" Target="../media/hdphoto5.wdp"/><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jpeg"/><Relationship Id="rId4" Type="http://schemas.microsoft.com/office/2007/relationships/hdphoto" Target="../media/hdphoto1.wdp"/><Relationship Id="rId5" Type="http://schemas.openxmlformats.org/officeDocument/2006/relationships/image" Target="../media/image9.jpeg"/><Relationship Id="rId6" Type="http://schemas.microsoft.com/office/2007/relationships/hdphoto" Target="../media/hdphoto2.wdp"/><Relationship Id="rId7" Type="http://schemas.openxmlformats.org/officeDocument/2006/relationships/image" Target="../media/image10.jpeg"/><Relationship Id="rId8" Type="http://schemas.microsoft.com/office/2007/relationships/hdphoto" Target="../media/hdphoto3.wdp"/><Relationship Id="rId9" Type="http://schemas.openxmlformats.org/officeDocument/2006/relationships/image" Target="../media/image11.png"/><Relationship Id="rId10" Type="http://schemas.microsoft.com/office/2007/relationships/hdphoto" Target="../media/hdphoto4.wdp"/></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png"/><Relationship Id="rId8" Type="http://schemas.openxmlformats.org/officeDocument/2006/relationships/image" Target="../media/image18.png"/><Relationship Id="rId9"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1" Type="http://schemas.openxmlformats.org/officeDocument/2006/relationships/image" Target="../media/image26.png"/><Relationship Id="rId12" Type="http://schemas.openxmlformats.org/officeDocument/2006/relationships/image" Target="../media/image27.png"/><Relationship Id="rId13"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4.png"/><Relationship Id="rId4" Type="http://schemas.openxmlformats.org/officeDocument/2006/relationships/image" Target="../media/image20.png"/><Relationship Id="rId5" Type="http://schemas.openxmlformats.org/officeDocument/2006/relationships/image" Target="../media/image13.png"/><Relationship Id="rId6" Type="http://schemas.openxmlformats.org/officeDocument/2006/relationships/image" Target="../media/image21.png"/><Relationship Id="rId7" Type="http://schemas.openxmlformats.org/officeDocument/2006/relationships/image" Target="../media/image22.png"/><Relationship Id="rId8" Type="http://schemas.openxmlformats.org/officeDocument/2006/relationships/image" Target="../media/image23.png"/><Relationship Id="rId9" Type="http://schemas.openxmlformats.org/officeDocument/2006/relationships/image" Target="../media/image24.png"/><Relationship Id="rId10"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60879" y="3555118"/>
            <a:ext cx="7772400" cy="1470025"/>
          </a:xfrm>
        </p:spPr>
        <p:txBody>
          <a:bodyPr/>
          <a:lstStyle/>
          <a:p>
            <a:r>
              <a:rPr lang="en-US" dirty="0" smtClean="0"/>
              <a:t>Lesson 1 Activity 5: </a:t>
            </a:r>
            <a:br>
              <a:rPr lang="en-US" dirty="0" smtClean="0"/>
            </a:br>
            <a:r>
              <a:rPr lang="en-US" dirty="0" smtClean="0"/>
              <a:t>Photosynthesis</a:t>
            </a:r>
            <a:endParaRPr lang="en-US" dirty="0"/>
          </a:p>
        </p:txBody>
      </p:sp>
      <p:pic>
        <p:nvPicPr>
          <p:cNvPr id="4" name="Content Placeholder 4" descr="tree 03 photosynthesis.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50857" y="229441"/>
            <a:ext cx="2961639" cy="3578444"/>
          </a:xfrm>
          <a:prstGeom prst="rect">
            <a:avLst/>
          </a:prstGeom>
        </p:spPr>
      </p:pic>
      <p:sp>
        <p:nvSpPr>
          <p:cNvPr id="6" name="TextBox 5"/>
          <p:cNvSpPr txBox="1"/>
          <p:nvPr/>
        </p:nvSpPr>
        <p:spPr>
          <a:xfrm>
            <a:off x="5449222" y="6439956"/>
            <a:ext cx="3573931" cy="369332"/>
          </a:xfrm>
          <a:prstGeom prst="rect">
            <a:avLst/>
          </a:prstGeom>
          <a:noFill/>
        </p:spPr>
        <p:txBody>
          <a:bodyPr wrap="square" rtlCol="0">
            <a:spAutoFit/>
          </a:bodyPr>
          <a:lstStyle/>
          <a:p>
            <a:pPr algn="ctr"/>
            <a:r>
              <a:rPr lang="en-US" dirty="0" err="1" smtClean="0"/>
              <a:t>www.energy.wisc.edu</a:t>
            </a:r>
            <a:r>
              <a:rPr lang="en-US" dirty="0" smtClean="0"/>
              <a:t>/education</a:t>
            </a:r>
            <a:endParaRPr lang="en-US" dirty="0"/>
          </a:p>
        </p:txBody>
      </p:sp>
      <p:pic>
        <p:nvPicPr>
          <p:cNvPr id="3" name="Picture 2" descr="WI-Energy-Institute_4c_C copy.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53162" y="5025771"/>
            <a:ext cx="2854871" cy="1414185"/>
          </a:xfrm>
          <a:prstGeom prst="rect">
            <a:avLst/>
          </a:prstGeom>
        </p:spPr>
      </p:pic>
    </p:spTree>
    <p:extLst>
      <p:ext uri="{BB962C8B-B14F-4D97-AF65-F5344CB8AC3E}">
        <p14:creationId xmlns:p14="http://schemas.microsoft.com/office/powerpoint/2010/main" val="1779867964"/>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Use your models to answer the 3 questions</a:t>
            </a:r>
            <a:endParaRPr lang="en-US" sz="3600" dirty="0"/>
          </a:p>
        </p:txBody>
      </p:sp>
      <p:sp>
        <p:nvSpPr>
          <p:cNvPr id="3" name="Content Placeholder 2"/>
          <p:cNvSpPr>
            <a:spLocks noGrp="1"/>
          </p:cNvSpPr>
          <p:nvPr>
            <p:ph sz="half" idx="1"/>
          </p:nvPr>
        </p:nvSpPr>
        <p:spPr>
          <a:xfrm>
            <a:off x="457199" y="1600202"/>
            <a:ext cx="5046519" cy="4903433"/>
          </a:xfrm>
        </p:spPr>
        <p:txBody>
          <a:bodyPr>
            <a:normAutofit/>
          </a:bodyPr>
          <a:lstStyle/>
          <a:p>
            <a:pPr marL="0" indent="0">
              <a:buNone/>
            </a:pPr>
            <a:endParaRPr lang="en-US" b="1" dirty="0" smtClean="0"/>
          </a:p>
          <a:p>
            <a:pPr marL="0" indent="0">
              <a:buNone/>
            </a:pPr>
            <a:r>
              <a:rPr lang="en-US" b="1" dirty="0" smtClean="0"/>
              <a:t>The Movement Question:  Where are atoms moving?</a:t>
            </a:r>
            <a:endParaRPr lang="en-US" b="1" dirty="0"/>
          </a:p>
          <a:p>
            <a:pPr marL="0" indent="0">
              <a:buNone/>
            </a:pPr>
            <a:endParaRPr lang="en-US" b="1" dirty="0" smtClean="0"/>
          </a:p>
          <a:p>
            <a:pPr marL="0" indent="0">
              <a:buNone/>
            </a:pPr>
            <a:r>
              <a:rPr lang="en-US" b="1" dirty="0" smtClean="0"/>
              <a:t>The Carbon Question: What is happening to carbon atoms? </a:t>
            </a:r>
            <a:endParaRPr lang="en-US" dirty="0"/>
          </a:p>
          <a:p>
            <a:pPr marL="0" indent="0">
              <a:buNone/>
            </a:pPr>
            <a:endParaRPr lang="en-US" b="1" dirty="0" smtClean="0"/>
          </a:p>
          <a:p>
            <a:pPr marL="0" indent="0">
              <a:buNone/>
            </a:pPr>
            <a:r>
              <a:rPr lang="en-US" b="1" dirty="0" smtClean="0"/>
              <a:t>The </a:t>
            </a:r>
            <a:r>
              <a:rPr lang="en-US" b="1" dirty="0"/>
              <a:t>Energy Question: What is happening to chemical energy</a:t>
            </a:r>
            <a:r>
              <a:rPr lang="en-US" b="1" dirty="0" smtClean="0"/>
              <a:t>?</a:t>
            </a:r>
            <a:endParaRPr lang="en-US" b="1" dirty="0"/>
          </a:p>
        </p:txBody>
      </p:sp>
      <p:pic>
        <p:nvPicPr>
          <p:cNvPr id="7" name="Picture 1" descr="plant0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55914" y="1962635"/>
            <a:ext cx="3316013" cy="40150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966632007"/>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does the energy in fuels come from?</a:t>
            </a:r>
            <a:endParaRPr lang="en-US" dirty="0"/>
          </a:p>
        </p:txBody>
      </p:sp>
      <p:sp>
        <p:nvSpPr>
          <p:cNvPr id="4" name="Slide Number Placeholder 3"/>
          <p:cNvSpPr>
            <a:spLocks noGrp="1"/>
          </p:cNvSpPr>
          <p:nvPr>
            <p:ph type="sldNum" sz="quarter" idx="12"/>
          </p:nvPr>
        </p:nvSpPr>
        <p:spPr/>
        <p:txBody>
          <a:bodyPr/>
          <a:lstStyle/>
          <a:p>
            <a:fld id="{D3A1C050-F6FE-0E43-A9D0-F8EEADE3D1E4}" type="slidenum">
              <a:rPr lang="en-US" smtClean="0"/>
              <a:pPr/>
              <a:t>2</a:t>
            </a:fld>
            <a:endParaRPr lang="en-US"/>
          </a:p>
        </p:txBody>
      </p:sp>
      <p:pic>
        <p:nvPicPr>
          <p:cNvPr id="5" name="Content Placeholder 4" descr="tree 03 photosynthesis.jpg"/>
          <p:cNvPicPr>
            <a:picLocks noGrp="1" noChangeAspect="1"/>
          </p:cNvPicPr>
          <p:nvPr>
            <p:ph idx="1"/>
          </p:nvPr>
        </p:nvPicPr>
        <p:blipFill>
          <a:blip r:embed="rId3" cstate="print"/>
          <a:stretch>
            <a:fillRect/>
          </a:stretch>
        </p:blipFill>
        <p:spPr>
          <a:xfrm>
            <a:off x="2662988" y="1651840"/>
            <a:ext cx="3753051" cy="4534679"/>
          </a:xfrm>
          <a:prstGeom prst="rect">
            <a:avLst/>
          </a:prstGeom>
        </p:spPr>
      </p:pic>
      <p:pic>
        <p:nvPicPr>
          <p:cNvPr id="1026" name="Picture 2" descr="C:\Users\parker\AppData\Local\Microsoft\Windows\Temporary Internet Files\Content.IE5\65ZM6XS5\MC900439222[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11383" y="743079"/>
            <a:ext cx="2163901" cy="215171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838885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Photosynthesis</a:t>
            </a:r>
            <a:endParaRPr lang="en-US" dirty="0"/>
          </a:p>
        </p:txBody>
      </p:sp>
      <p:sp>
        <p:nvSpPr>
          <p:cNvPr id="4" name="Slide Number Placeholder 3"/>
          <p:cNvSpPr>
            <a:spLocks noGrp="1"/>
          </p:cNvSpPr>
          <p:nvPr>
            <p:ph type="sldNum" sz="quarter" idx="12"/>
          </p:nvPr>
        </p:nvSpPr>
        <p:spPr/>
        <p:txBody>
          <a:bodyPr/>
          <a:lstStyle/>
          <a:p>
            <a:fld id="{D3A1C050-F6FE-0E43-A9D0-F8EEADE3D1E4}" type="slidenum">
              <a:rPr lang="en-US" smtClean="0"/>
              <a:pPr/>
              <a:t>3</a:t>
            </a:fld>
            <a:endParaRPr lang="en-US"/>
          </a:p>
        </p:txBody>
      </p:sp>
      <p:pic>
        <p:nvPicPr>
          <p:cNvPr id="5" name="Content Placeholder 4" descr="tree 03 photosynthesis.jpg"/>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2662989" y="1651841"/>
            <a:ext cx="3017446" cy="3645874"/>
          </a:xfrm>
          <a:prstGeom prst="rect">
            <a:avLst/>
          </a:prstGeom>
        </p:spPr>
      </p:pic>
      <p:pic>
        <p:nvPicPr>
          <p:cNvPr id="1026" name="Picture 2" descr="C:\Users\parker\AppData\Local\Microsoft\Windows\Temporary Internet Files\Content.IE5\65ZM6XS5\MC900439222[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11383" y="743079"/>
            <a:ext cx="2163901" cy="215171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783771" y="5515429"/>
            <a:ext cx="7903029" cy="523220"/>
          </a:xfrm>
          <a:prstGeom prst="rect">
            <a:avLst/>
          </a:prstGeom>
          <a:noFill/>
        </p:spPr>
        <p:txBody>
          <a:bodyPr wrap="square" rtlCol="0">
            <a:spAutoFit/>
          </a:bodyPr>
          <a:lstStyle/>
          <a:p>
            <a:r>
              <a:rPr lang="en-US" sz="2800" dirty="0" smtClean="0"/>
              <a:t>CO</a:t>
            </a:r>
            <a:r>
              <a:rPr lang="en-US" sz="2800" baseline="-25000" dirty="0" smtClean="0"/>
              <a:t>2</a:t>
            </a:r>
            <a:r>
              <a:rPr lang="en-US" sz="2800" dirty="0" smtClean="0"/>
              <a:t> + water (H</a:t>
            </a:r>
            <a:r>
              <a:rPr lang="en-US" sz="2800" baseline="-25000" dirty="0"/>
              <a:t>2</a:t>
            </a:r>
            <a:r>
              <a:rPr lang="en-US" sz="2800" dirty="0" smtClean="0"/>
              <a:t>O) </a:t>
            </a:r>
            <a:r>
              <a:rPr lang="en-US" sz="2800" dirty="0" smtClean="0">
                <a:sym typeface="Wingdings" panose="05000000000000000000" pitchFamily="2" charset="2"/>
              </a:rPr>
              <a:t> sugar (C</a:t>
            </a:r>
            <a:r>
              <a:rPr lang="en-US" sz="2800" baseline="-25000" dirty="0">
                <a:sym typeface="Wingdings" panose="05000000000000000000" pitchFamily="2" charset="2"/>
              </a:rPr>
              <a:t>6</a:t>
            </a:r>
            <a:r>
              <a:rPr lang="en-US" sz="2800" dirty="0" smtClean="0">
                <a:sym typeface="Wingdings" panose="05000000000000000000" pitchFamily="2" charset="2"/>
              </a:rPr>
              <a:t>H</a:t>
            </a:r>
            <a:r>
              <a:rPr lang="en-US" sz="2800" baseline="-25000" dirty="0">
                <a:sym typeface="Wingdings" panose="05000000000000000000" pitchFamily="2" charset="2"/>
              </a:rPr>
              <a:t>12</a:t>
            </a:r>
            <a:r>
              <a:rPr lang="en-US" sz="2800" dirty="0" smtClean="0">
                <a:sym typeface="Wingdings" panose="05000000000000000000" pitchFamily="2" charset="2"/>
              </a:rPr>
              <a:t>O</a:t>
            </a:r>
            <a:r>
              <a:rPr lang="en-US" sz="2800" baseline="-25000" dirty="0">
                <a:sym typeface="Wingdings" panose="05000000000000000000" pitchFamily="2" charset="2"/>
              </a:rPr>
              <a:t>6</a:t>
            </a:r>
            <a:r>
              <a:rPr lang="en-US" sz="2800" dirty="0" smtClean="0">
                <a:sym typeface="Wingdings" panose="05000000000000000000" pitchFamily="2" charset="2"/>
              </a:rPr>
              <a:t>) + oxygen (O</a:t>
            </a:r>
            <a:r>
              <a:rPr lang="en-US" sz="2800" baseline="-25000" dirty="0"/>
              <a:t>2</a:t>
            </a:r>
            <a:r>
              <a:rPr lang="en-US" sz="2800" dirty="0" smtClean="0">
                <a:sym typeface="Wingdings" panose="05000000000000000000" pitchFamily="2" charset="2"/>
              </a:rPr>
              <a:t>)</a:t>
            </a:r>
            <a:endParaRPr lang="en-US" sz="2800" dirty="0"/>
          </a:p>
        </p:txBody>
      </p:sp>
    </p:spTree>
    <p:extLst>
      <p:ext uri="{BB962C8B-B14F-4D97-AF65-F5344CB8AC3E}">
        <p14:creationId xmlns:p14="http://schemas.microsoft.com/office/powerpoint/2010/main" val="2208359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3A1C050-F6FE-0E43-A9D0-F8EEADE3D1E4}" type="slidenum">
              <a:rPr lang="en-US" smtClean="0"/>
              <a:pPr/>
              <a:t>4</a:t>
            </a:fld>
            <a:endParaRPr lang="en-US"/>
          </a:p>
        </p:txBody>
      </p:sp>
      <p:sp>
        <p:nvSpPr>
          <p:cNvPr id="5" name="Title 1"/>
          <p:cNvSpPr txBox="1">
            <a:spLocks/>
          </p:cNvSpPr>
          <p:nvPr/>
        </p:nvSpPr>
        <p:spPr>
          <a:xfrm>
            <a:off x="544993" y="671339"/>
            <a:ext cx="8218947" cy="687134"/>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smtClean="0"/>
              <a:t>Where are the carbon atoms in sugar coming from?</a:t>
            </a:r>
            <a:endParaRPr lang="en-US" sz="2800" b="1" dirty="0"/>
          </a:p>
        </p:txBody>
      </p:sp>
      <p:sp>
        <p:nvSpPr>
          <p:cNvPr id="6" name="Subtitle 2"/>
          <p:cNvSpPr txBox="1">
            <a:spLocks/>
          </p:cNvSpPr>
          <p:nvPr/>
        </p:nvSpPr>
        <p:spPr>
          <a:xfrm>
            <a:off x="467853" y="5615362"/>
            <a:ext cx="8218947" cy="35178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smtClean="0"/>
              <a:t>Remember: </a:t>
            </a:r>
            <a:r>
              <a:rPr lang="en-US" sz="1600" b="1" dirty="0" smtClean="0"/>
              <a:t>Atoms last foreve</a:t>
            </a:r>
            <a:r>
              <a:rPr lang="en-US" sz="1600" dirty="0" smtClean="0"/>
              <a:t>r (so you can rearrange atoms into new molecules, but can’t add or subtract atoms). </a:t>
            </a:r>
            <a:r>
              <a:rPr lang="en-US" sz="1600" b="1" dirty="0" smtClean="0"/>
              <a:t>Energy lasts forever </a:t>
            </a:r>
            <a:r>
              <a:rPr lang="en-US" sz="1600" dirty="0" smtClean="0"/>
              <a:t>(so you can change forms of energy, but energy units can’t appear or go away).</a:t>
            </a:r>
            <a:endParaRPr lang="en-US" sz="1600" b="1" dirty="0"/>
          </a:p>
        </p:txBody>
      </p:sp>
      <p:sp>
        <p:nvSpPr>
          <p:cNvPr id="7" name="Rounded Rectangle 6"/>
          <p:cNvSpPr/>
          <p:nvPr/>
        </p:nvSpPr>
        <p:spPr>
          <a:xfrm>
            <a:off x="467853" y="1349375"/>
            <a:ext cx="3943276" cy="4265987"/>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62042" tIns="31021" rIns="62042" bIns="31021" rtlCol="0" anchor="ctr"/>
          <a:lstStyle/>
          <a:p>
            <a:pPr algn="ctr"/>
            <a:endParaRPr lang="en-US"/>
          </a:p>
        </p:txBody>
      </p:sp>
      <p:sp>
        <p:nvSpPr>
          <p:cNvPr id="8" name="Rounded Rectangle 7"/>
          <p:cNvSpPr/>
          <p:nvPr/>
        </p:nvSpPr>
        <p:spPr>
          <a:xfrm>
            <a:off x="4716747" y="1349375"/>
            <a:ext cx="3943276" cy="4265987"/>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62042" tIns="31021" rIns="62042" bIns="31021" rtlCol="0" anchor="ctr"/>
          <a:lstStyle/>
          <a:p>
            <a:pPr algn="ctr"/>
            <a:endParaRPr lang="en-US"/>
          </a:p>
        </p:txBody>
      </p:sp>
      <p:sp>
        <p:nvSpPr>
          <p:cNvPr id="12" name="TextBox 11"/>
          <p:cNvSpPr txBox="1"/>
          <p:nvPr/>
        </p:nvSpPr>
        <p:spPr>
          <a:xfrm>
            <a:off x="1926971" y="5304062"/>
            <a:ext cx="1041654" cy="308869"/>
          </a:xfrm>
          <a:prstGeom prst="rect">
            <a:avLst/>
          </a:prstGeom>
          <a:noFill/>
        </p:spPr>
        <p:txBody>
          <a:bodyPr wrap="square" lIns="62042" tIns="31021" rIns="62042" bIns="31021" rtlCol="0">
            <a:spAutoFit/>
          </a:bodyPr>
          <a:lstStyle/>
          <a:p>
            <a:r>
              <a:rPr lang="en-US" sz="1600" dirty="0"/>
              <a:t>Reactants</a:t>
            </a:r>
          </a:p>
        </p:txBody>
      </p:sp>
      <p:sp>
        <p:nvSpPr>
          <p:cNvPr id="13" name="TextBox 12"/>
          <p:cNvSpPr txBox="1"/>
          <p:nvPr/>
        </p:nvSpPr>
        <p:spPr>
          <a:xfrm>
            <a:off x="6355793" y="5296177"/>
            <a:ext cx="962749" cy="308869"/>
          </a:xfrm>
          <a:prstGeom prst="rect">
            <a:avLst/>
          </a:prstGeom>
          <a:noFill/>
        </p:spPr>
        <p:txBody>
          <a:bodyPr wrap="square" lIns="62042" tIns="31021" rIns="62042" bIns="31021" rtlCol="0">
            <a:spAutoFit/>
          </a:bodyPr>
          <a:lstStyle/>
          <a:p>
            <a:r>
              <a:rPr lang="en-US" sz="1600" dirty="0"/>
              <a:t>Products</a:t>
            </a:r>
          </a:p>
        </p:txBody>
      </p:sp>
      <p:sp>
        <p:nvSpPr>
          <p:cNvPr id="9" name="AutoShape 2"/>
          <p:cNvSpPr>
            <a:spLocks noChangeArrowheads="1"/>
          </p:cNvSpPr>
          <p:nvPr/>
        </p:nvSpPr>
        <p:spPr bwMode="auto">
          <a:xfrm>
            <a:off x="4238018" y="2591018"/>
            <a:ext cx="947217" cy="1467383"/>
          </a:xfrm>
          <a:prstGeom prst="rightArrow">
            <a:avLst>
              <a:gd name="adj1" fmla="val 65892"/>
              <a:gd name="adj2" fmla="val 38321"/>
            </a:avLst>
          </a:prstGeom>
          <a:solidFill>
            <a:schemeClr val="bg1"/>
          </a:solidFill>
          <a:ln w="76200">
            <a:solidFill>
              <a:schemeClr val="tx1"/>
            </a:solidFill>
            <a:round/>
            <a:headEnd/>
            <a:tailEnd/>
          </a:ln>
        </p:spPr>
        <p:txBody>
          <a:bodyPr lIns="62042" tIns="31021" rIns="62042" bIns="31021">
            <a:prstTxWarp prst="textNoShape">
              <a:avLst/>
            </a:prstTxWarp>
          </a:bodyPr>
          <a:lstStyle/>
          <a:p>
            <a:endParaRPr lang="en-US">
              <a:solidFill>
                <a:srgbClr val="000000"/>
              </a:solidFill>
            </a:endParaRPr>
          </a:p>
        </p:txBody>
      </p:sp>
      <p:sp>
        <p:nvSpPr>
          <p:cNvPr id="10" name="TextBox 9"/>
          <p:cNvSpPr txBox="1"/>
          <p:nvPr/>
        </p:nvSpPr>
        <p:spPr>
          <a:xfrm>
            <a:off x="4200402" y="3064435"/>
            <a:ext cx="908130" cy="555090"/>
          </a:xfrm>
          <a:prstGeom prst="rect">
            <a:avLst/>
          </a:prstGeom>
          <a:noFill/>
        </p:spPr>
        <p:txBody>
          <a:bodyPr wrap="square" lIns="62042" tIns="31021" rIns="62042" bIns="31021" rtlCol="0">
            <a:spAutoFit/>
          </a:bodyPr>
          <a:lstStyle/>
          <a:p>
            <a:pPr algn="ctr"/>
            <a:r>
              <a:rPr lang="en-US" sz="1600" dirty="0"/>
              <a:t>Chemical change</a:t>
            </a:r>
          </a:p>
        </p:txBody>
      </p:sp>
      <p:pic>
        <p:nvPicPr>
          <p:cNvPr id="16" name="Picture 1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63953" y="2999448"/>
            <a:ext cx="2187731" cy="2296729"/>
          </a:xfrm>
          <a:prstGeom prst="rect">
            <a:avLst/>
          </a:prstGeom>
        </p:spPr>
      </p:pic>
      <p:sp>
        <p:nvSpPr>
          <p:cNvPr id="19" name="TextBox 18"/>
          <p:cNvSpPr txBox="1"/>
          <p:nvPr/>
        </p:nvSpPr>
        <p:spPr>
          <a:xfrm>
            <a:off x="5080836" y="4366787"/>
            <a:ext cx="1183117" cy="830997"/>
          </a:xfrm>
          <a:prstGeom prst="rect">
            <a:avLst/>
          </a:prstGeom>
          <a:noFill/>
        </p:spPr>
        <p:txBody>
          <a:bodyPr wrap="square" rtlCol="0">
            <a:spAutoFit/>
          </a:bodyPr>
          <a:lstStyle/>
          <a:p>
            <a:r>
              <a:rPr lang="en-US" sz="2400" dirty="0" smtClean="0"/>
              <a:t>Glucose</a:t>
            </a:r>
          </a:p>
          <a:p>
            <a:r>
              <a:rPr lang="en-US" sz="2400" dirty="0" smtClean="0"/>
              <a:t>C</a:t>
            </a:r>
            <a:r>
              <a:rPr lang="en-US" sz="2400" baseline="-25000" dirty="0" smtClean="0"/>
              <a:t>6</a:t>
            </a:r>
            <a:r>
              <a:rPr lang="en-US" sz="2400" dirty="0" smtClean="0"/>
              <a:t>H</a:t>
            </a:r>
            <a:r>
              <a:rPr lang="en-US" sz="2400" baseline="-25000" dirty="0" smtClean="0"/>
              <a:t>12</a:t>
            </a:r>
            <a:r>
              <a:rPr lang="en-US" sz="2400" dirty="0" smtClean="0"/>
              <a:t>O</a:t>
            </a:r>
            <a:r>
              <a:rPr lang="en-US" sz="2400" baseline="-25000" dirty="0" smtClean="0"/>
              <a:t>6</a:t>
            </a:r>
            <a:endParaRPr lang="en-US" sz="2400" dirty="0"/>
          </a:p>
        </p:txBody>
      </p:sp>
      <p:pic>
        <p:nvPicPr>
          <p:cNvPr id="20" name="Picture 19" descr="2013-02-15 17.33.15.jpg"/>
          <p:cNvPicPr>
            <a:picLocks noChangeAspect="1"/>
          </p:cNvPicPr>
          <p:nvPr/>
        </p:nvPicPr>
        <p:blipFill rotWithShape="1">
          <a:blip r:embed="rId4" cstate="screen">
            <a:extLst>
              <a:ext uri="{BEBA8EAE-BF5A-486C-A8C5-ECC9F3942E4B}">
                <a14:imgProps xmlns:a14="http://schemas.microsoft.com/office/drawing/2010/main">
                  <a14:imgLayer r:embed="rId5">
                    <a14:imgEffect>
                      <a14:brightnessContrast bright="30000" contrast="10000"/>
                    </a14:imgEffect>
                  </a14:imgLayer>
                </a14:imgProps>
              </a:ext>
              <a:ext uri="{28A0092B-C50C-407E-A947-70E740481C1C}">
                <a14:useLocalDpi xmlns:a14="http://schemas.microsoft.com/office/drawing/2010/main"/>
              </a:ext>
            </a:extLst>
          </a:blip>
          <a:srcRect/>
          <a:stretch/>
        </p:blipFill>
        <p:spPr>
          <a:xfrm>
            <a:off x="5121582" y="1410460"/>
            <a:ext cx="1613628" cy="1653975"/>
          </a:xfrm>
          <a:prstGeom prst="rect">
            <a:avLst/>
          </a:prstGeom>
        </p:spPr>
      </p:pic>
    </p:spTree>
    <p:extLst>
      <p:ext uri="{BB962C8B-B14F-4D97-AF65-F5344CB8AC3E}">
        <p14:creationId xmlns:p14="http://schemas.microsoft.com/office/powerpoint/2010/main" val="4221146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3A1C050-F6FE-0E43-A9D0-F8EEADE3D1E4}" type="slidenum">
              <a:rPr lang="en-US" smtClean="0"/>
              <a:pPr/>
              <a:t>5</a:t>
            </a:fld>
            <a:endParaRPr lang="en-US"/>
          </a:p>
        </p:txBody>
      </p:sp>
      <p:sp>
        <p:nvSpPr>
          <p:cNvPr id="5" name="Title 1"/>
          <p:cNvSpPr txBox="1">
            <a:spLocks/>
          </p:cNvSpPr>
          <p:nvPr/>
        </p:nvSpPr>
        <p:spPr>
          <a:xfrm>
            <a:off x="544993" y="671339"/>
            <a:ext cx="8218947" cy="687134"/>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smtClean="0"/>
              <a:t>Where are hydrogen atoms in sugar coming from?</a:t>
            </a:r>
            <a:endParaRPr lang="en-US" sz="2800" b="1" dirty="0"/>
          </a:p>
        </p:txBody>
      </p:sp>
      <p:sp>
        <p:nvSpPr>
          <p:cNvPr id="6" name="Subtitle 2"/>
          <p:cNvSpPr txBox="1">
            <a:spLocks/>
          </p:cNvSpPr>
          <p:nvPr/>
        </p:nvSpPr>
        <p:spPr>
          <a:xfrm>
            <a:off x="467853" y="5615362"/>
            <a:ext cx="8218947" cy="35178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smtClean="0"/>
              <a:t>Remember: </a:t>
            </a:r>
            <a:r>
              <a:rPr lang="en-US" sz="1600" b="1" dirty="0" smtClean="0"/>
              <a:t>Atoms last foreve</a:t>
            </a:r>
            <a:r>
              <a:rPr lang="en-US" sz="1600" dirty="0" smtClean="0"/>
              <a:t>r (so you can rearrange atoms into new molecules, but can’t add or subtract atoms). </a:t>
            </a:r>
            <a:r>
              <a:rPr lang="en-US" sz="1600" b="1" dirty="0" smtClean="0"/>
              <a:t>Energy lasts forever </a:t>
            </a:r>
            <a:r>
              <a:rPr lang="en-US" sz="1600" dirty="0" smtClean="0"/>
              <a:t>(so you can change forms of energy, but energy units can’t appear or go away).</a:t>
            </a:r>
            <a:endParaRPr lang="en-US" sz="1600" b="1" dirty="0"/>
          </a:p>
        </p:txBody>
      </p:sp>
      <p:sp>
        <p:nvSpPr>
          <p:cNvPr id="7" name="Rounded Rectangle 6"/>
          <p:cNvSpPr/>
          <p:nvPr/>
        </p:nvSpPr>
        <p:spPr>
          <a:xfrm>
            <a:off x="467853" y="1349375"/>
            <a:ext cx="3943276" cy="4265987"/>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62042" tIns="31021" rIns="62042" bIns="31021" rtlCol="0" anchor="ctr"/>
          <a:lstStyle/>
          <a:p>
            <a:pPr algn="ctr"/>
            <a:endParaRPr lang="en-US"/>
          </a:p>
        </p:txBody>
      </p:sp>
      <p:sp>
        <p:nvSpPr>
          <p:cNvPr id="8" name="Rounded Rectangle 7"/>
          <p:cNvSpPr/>
          <p:nvPr/>
        </p:nvSpPr>
        <p:spPr>
          <a:xfrm>
            <a:off x="4716747" y="1349375"/>
            <a:ext cx="3943276" cy="4265987"/>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62042" tIns="31021" rIns="62042" bIns="31021" rtlCol="0" anchor="ctr"/>
          <a:lstStyle/>
          <a:p>
            <a:pPr algn="ctr"/>
            <a:endParaRPr lang="en-US"/>
          </a:p>
        </p:txBody>
      </p:sp>
      <p:sp>
        <p:nvSpPr>
          <p:cNvPr id="12" name="TextBox 11"/>
          <p:cNvSpPr txBox="1"/>
          <p:nvPr/>
        </p:nvSpPr>
        <p:spPr>
          <a:xfrm>
            <a:off x="1926971" y="5304062"/>
            <a:ext cx="1041654" cy="308869"/>
          </a:xfrm>
          <a:prstGeom prst="rect">
            <a:avLst/>
          </a:prstGeom>
          <a:noFill/>
        </p:spPr>
        <p:txBody>
          <a:bodyPr wrap="square" lIns="62042" tIns="31021" rIns="62042" bIns="31021" rtlCol="0">
            <a:spAutoFit/>
          </a:bodyPr>
          <a:lstStyle/>
          <a:p>
            <a:r>
              <a:rPr lang="en-US" sz="1600" dirty="0"/>
              <a:t>Reactants</a:t>
            </a:r>
          </a:p>
        </p:txBody>
      </p:sp>
      <p:sp>
        <p:nvSpPr>
          <p:cNvPr id="13" name="TextBox 12"/>
          <p:cNvSpPr txBox="1"/>
          <p:nvPr/>
        </p:nvSpPr>
        <p:spPr>
          <a:xfrm>
            <a:off x="6355793" y="5296177"/>
            <a:ext cx="962749" cy="308869"/>
          </a:xfrm>
          <a:prstGeom prst="rect">
            <a:avLst/>
          </a:prstGeom>
          <a:noFill/>
        </p:spPr>
        <p:txBody>
          <a:bodyPr wrap="square" lIns="62042" tIns="31021" rIns="62042" bIns="31021" rtlCol="0">
            <a:spAutoFit/>
          </a:bodyPr>
          <a:lstStyle/>
          <a:p>
            <a:r>
              <a:rPr lang="en-US" sz="1600" dirty="0"/>
              <a:t>Products</a:t>
            </a:r>
          </a:p>
        </p:txBody>
      </p:sp>
      <p:sp>
        <p:nvSpPr>
          <p:cNvPr id="9" name="AutoShape 2"/>
          <p:cNvSpPr>
            <a:spLocks noChangeArrowheads="1"/>
          </p:cNvSpPr>
          <p:nvPr/>
        </p:nvSpPr>
        <p:spPr bwMode="auto">
          <a:xfrm>
            <a:off x="4238018" y="2591018"/>
            <a:ext cx="947217" cy="1467383"/>
          </a:xfrm>
          <a:prstGeom prst="rightArrow">
            <a:avLst>
              <a:gd name="adj1" fmla="val 65892"/>
              <a:gd name="adj2" fmla="val 38321"/>
            </a:avLst>
          </a:prstGeom>
          <a:solidFill>
            <a:schemeClr val="bg1"/>
          </a:solidFill>
          <a:ln w="76200">
            <a:solidFill>
              <a:schemeClr val="tx1"/>
            </a:solidFill>
            <a:round/>
            <a:headEnd/>
            <a:tailEnd/>
          </a:ln>
        </p:spPr>
        <p:txBody>
          <a:bodyPr lIns="62042" tIns="31021" rIns="62042" bIns="31021">
            <a:prstTxWarp prst="textNoShape">
              <a:avLst/>
            </a:prstTxWarp>
          </a:bodyPr>
          <a:lstStyle/>
          <a:p>
            <a:endParaRPr lang="en-US">
              <a:solidFill>
                <a:srgbClr val="000000"/>
              </a:solidFill>
            </a:endParaRPr>
          </a:p>
        </p:txBody>
      </p:sp>
      <p:sp>
        <p:nvSpPr>
          <p:cNvPr id="10" name="TextBox 9"/>
          <p:cNvSpPr txBox="1"/>
          <p:nvPr/>
        </p:nvSpPr>
        <p:spPr>
          <a:xfrm>
            <a:off x="4200402" y="3064435"/>
            <a:ext cx="908130" cy="555090"/>
          </a:xfrm>
          <a:prstGeom prst="rect">
            <a:avLst/>
          </a:prstGeom>
          <a:noFill/>
        </p:spPr>
        <p:txBody>
          <a:bodyPr wrap="square" lIns="62042" tIns="31021" rIns="62042" bIns="31021" rtlCol="0">
            <a:spAutoFit/>
          </a:bodyPr>
          <a:lstStyle/>
          <a:p>
            <a:pPr algn="ctr"/>
            <a:r>
              <a:rPr lang="en-US" sz="1600" dirty="0"/>
              <a:t>Chemical change</a:t>
            </a:r>
          </a:p>
        </p:txBody>
      </p:sp>
      <p:pic>
        <p:nvPicPr>
          <p:cNvPr id="16" name="Picture 1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63953" y="2999448"/>
            <a:ext cx="2187731" cy="2296729"/>
          </a:xfrm>
          <a:prstGeom prst="rect">
            <a:avLst/>
          </a:prstGeom>
        </p:spPr>
      </p:pic>
      <p:sp>
        <p:nvSpPr>
          <p:cNvPr id="19" name="TextBox 18"/>
          <p:cNvSpPr txBox="1"/>
          <p:nvPr/>
        </p:nvSpPr>
        <p:spPr>
          <a:xfrm>
            <a:off x="5080836" y="4366787"/>
            <a:ext cx="1183117" cy="830997"/>
          </a:xfrm>
          <a:prstGeom prst="rect">
            <a:avLst/>
          </a:prstGeom>
          <a:noFill/>
        </p:spPr>
        <p:txBody>
          <a:bodyPr wrap="square" rtlCol="0">
            <a:spAutoFit/>
          </a:bodyPr>
          <a:lstStyle/>
          <a:p>
            <a:r>
              <a:rPr lang="en-US" sz="2400" dirty="0" smtClean="0"/>
              <a:t>Glucose</a:t>
            </a:r>
          </a:p>
          <a:p>
            <a:r>
              <a:rPr lang="en-US" sz="2400" dirty="0" smtClean="0"/>
              <a:t>C</a:t>
            </a:r>
            <a:r>
              <a:rPr lang="en-US" sz="2400" baseline="-25000" dirty="0" smtClean="0"/>
              <a:t>6</a:t>
            </a:r>
            <a:r>
              <a:rPr lang="en-US" sz="2400" dirty="0" smtClean="0"/>
              <a:t>H</a:t>
            </a:r>
            <a:r>
              <a:rPr lang="en-US" sz="2400" baseline="-25000" dirty="0" smtClean="0"/>
              <a:t>12</a:t>
            </a:r>
            <a:r>
              <a:rPr lang="en-US" sz="2400" dirty="0" smtClean="0"/>
              <a:t>O</a:t>
            </a:r>
            <a:r>
              <a:rPr lang="en-US" sz="2400" baseline="-25000" dirty="0" smtClean="0"/>
              <a:t>6</a:t>
            </a:r>
            <a:endParaRPr lang="en-US" sz="2400" dirty="0"/>
          </a:p>
        </p:txBody>
      </p:sp>
      <p:pic>
        <p:nvPicPr>
          <p:cNvPr id="20" name="Picture 19" descr="2013-02-15 17.33.15.jpg"/>
          <p:cNvPicPr>
            <a:picLocks noChangeAspect="1"/>
          </p:cNvPicPr>
          <p:nvPr/>
        </p:nvPicPr>
        <p:blipFill rotWithShape="1">
          <a:blip r:embed="rId4" cstate="screen">
            <a:extLst>
              <a:ext uri="{BEBA8EAE-BF5A-486C-A8C5-ECC9F3942E4B}">
                <a14:imgProps xmlns:a14="http://schemas.microsoft.com/office/drawing/2010/main">
                  <a14:imgLayer r:embed="rId5">
                    <a14:imgEffect>
                      <a14:brightnessContrast bright="30000" contrast="10000"/>
                    </a14:imgEffect>
                  </a14:imgLayer>
                </a14:imgProps>
              </a:ext>
              <a:ext uri="{28A0092B-C50C-407E-A947-70E740481C1C}">
                <a14:useLocalDpi xmlns:a14="http://schemas.microsoft.com/office/drawing/2010/main"/>
              </a:ext>
            </a:extLst>
          </a:blip>
          <a:srcRect/>
          <a:stretch/>
        </p:blipFill>
        <p:spPr>
          <a:xfrm>
            <a:off x="5121582" y="1410460"/>
            <a:ext cx="1613628" cy="1653975"/>
          </a:xfrm>
          <a:prstGeom prst="rect">
            <a:avLst/>
          </a:prstGeom>
        </p:spPr>
      </p:pic>
      <p:pic>
        <p:nvPicPr>
          <p:cNvPr id="14" name="Picture 13" descr="IMAG0186.jpg"/>
          <p:cNvPicPr>
            <a:picLocks noChangeAspect="1"/>
          </p:cNvPicPr>
          <p:nvPr/>
        </p:nvPicPr>
        <p:blipFill rotWithShape="1">
          <a:blip r:embed="rId6" cstate="screen">
            <a:extLst>
              <a:ext uri="{BEBA8EAE-BF5A-486C-A8C5-ECC9F3942E4B}">
                <a14:imgProps xmlns:a14="http://schemas.microsoft.com/office/drawing/2010/main">
                  <a14:imgLayer r:embed="rId7">
                    <a14:imgEffect>
                      <a14:sharpenSoften amount="10000"/>
                    </a14:imgEffect>
                    <a14:imgEffect>
                      <a14:brightnessContrast bright="35000" contrast="20000"/>
                    </a14:imgEffect>
                  </a14:imgLayer>
                </a14:imgProps>
              </a:ext>
              <a:ext uri="{28A0092B-C50C-407E-A947-70E740481C1C}">
                <a14:useLocalDpi xmlns:a14="http://schemas.microsoft.com/office/drawing/2010/main"/>
              </a:ext>
            </a:extLst>
          </a:blip>
          <a:srcRect/>
          <a:stretch/>
        </p:blipFill>
        <p:spPr>
          <a:xfrm rot="16200000">
            <a:off x="761267" y="1602164"/>
            <a:ext cx="1518271" cy="1406270"/>
          </a:xfrm>
          <a:prstGeom prst="rect">
            <a:avLst/>
          </a:prstGeom>
        </p:spPr>
      </p:pic>
      <p:sp>
        <p:nvSpPr>
          <p:cNvPr id="2" name="TextBox 1"/>
          <p:cNvSpPr txBox="1"/>
          <p:nvPr/>
        </p:nvSpPr>
        <p:spPr>
          <a:xfrm>
            <a:off x="2359570" y="1629622"/>
            <a:ext cx="1218109" cy="461665"/>
          </a:xfrm>
          <a:prstGeom prst="rect">
            <a:avLst/>
          </a:prstGeom>
          <a:noFill/>
        </p:spPr>
        <p:txBody>
          <a:bodyPr wrap="square" rtlCol="0">
            <a:spAutoFit/>
          </a:bodyPr>
          <a:lstStyle/>
          <a:p>
            <a:r>
              <a:rPr lang="en-US" sz="2400" dirty="0" smtClean="0"/>
              <a:t>6 CO</a:t>
            </a:r>
            <a:r>
              <a:rPr lang="en-US" sz="2400" baseline="-25000" dirty="0" smtClean="0"/>
              <a:t>2</a:t>
            </a:r>
            <a:endParaRPr lang="en-US" sz="2400" dirty="0"/>
          </a:p>
        </p:txBody>
      </p:sp>
      <p:pic>
        <p:nvPicPr>
          <p:cNvPr id="17" name="Picture 16" descr="IMAG0187.jpg"/>
          <p:cNvPicPr>
            <a:picLocks noChangeAspect="1"/>
          </p:cNvPicPr>
          <p:nvPr/>
        </p:nvPicPr>
        <p:blipFill rotWithShape="1">
          <a:blip r:embed="rId8" cstate="screen">
            <a:extLst>
              <a:ext uri="{BEBA8EAE-BF5A-486C-A8C5-ECC9F3942E4B}">
                <a14:imgProps xmlns:a14="http://schemas.microsoft.com/office/drawing/2010/main">
                  <a14:imgLayer r:embed="rId9">
                    <a14:imgEffect>
                      <a14:sharpenSoften amount="10000"/>
                    </a14:imgEffect>
                    <a14:imgEffect>
                      <a14:brightnessContrast bright="30000" contrast="20000"/>
                    </a14:imgEffect>
                  </a14:imgLayer>
                </a14:imgProps>
              </a:ext>
              <a:ext uri="{28A0092B-C50C-407E-A947-70E740481C1C}">
                <a14:useLocalDpi xmlns:a14="http://schemas.microsoft.com/office/drawing/2010/main"/>
              </a:ext>
            </a:extLst>
          </a:blip>
          <a:srcRect/>
          <a:stretch/>
        </p:blipFill>
        <p:spPr>
          <a:xfrm rot="16200000">
            <a:off x="966237" y="3250610"/>
            <a:ext cx="1108329" cy="1571845"/>
          </a:xfrm>
          <a:prstGeom prst="rect">
            <a:avLst/>
          </a:prstGeom>
        </p:spPr>
      </p:pic>
      <p:sp>
        <p:nvSpPr>
          <p:cNvPr id="18" name="TextBox 17"/>
          <p:cNvSpPr txBox="1"/>
          <p:nvPr/>
        </p:nvSpPr>
        <p:spPr>
          <a:xfrm>
            <a:off x="2439491" y="3562978"/>
            <a:ext cx="1218109" cy="461665"/>
          </a:xfrm>
          <a:prstGeom prst="rect">
            <a:avLst/>
          </a:prstGeom>
          <a:noFill/>
        </p:spPr>
        <p:txBody>
          <a:bodyPr wrap="square" rtlCol="0">
            <a:spAutoFit/>
          </a:bodyPr>
          <a:lstStyle/>
          <a:p>
            <a:r>
              <a:rPr lang="en-US" sz="2400" dirty="0" smtClean="0"/>
              <a:t>6 H</a:t>
            </a:r>
            <a:r>
              <a:rPr lang="en-US" sz="2400" baseline="-25000" dirty="0" smtClean="0"/>
              <a:t>2</a:t>
            </a:r>
            <a:r>
              <a:rPr lang="en-US" sz="2400" dirty="0" smtClean="0"/>
              <a:t>O</a:t>
            </a:r>
            <a:endParaRPr lang="en-US" sz="2400" dirty="0"/>
          </a:p>
        </p:txBody>
      </p:sp>
    </p:spTree>
    <p:extLst>
      <p:ext uri="{BB962C8B-B14F-4D97-AF65-F5344CB8AC3E}">
        <p14:creationId xmlns:p14="http://schemas.microsoft.com/office/powerpoint/2010/main" val="975282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3A1C050-F6FE-0E43-A9D0-F8EEADE3D1E4}" type="slidenum">
              <a:rPr lang="en-US" smtClean="0"/>
              <a:pPr/>
              <a:t>6</a:t>
            </a:fld>
            <a:endParaRPr lang="en-US"/>
          </a:p>
        </p:txBody>
      </p:sp>
      <p:sp>
        <p:nvSpPr>
          <p:cNvPr id="5" name="Title 1"/>
          <p:cNvSpPr txBox="1">
            <a:spLocks/>
          </p:cNvSpPr>
          <p:nvPr/>
        </p:nvSpPr>
        <p:spPr>
          <a:xfrm>
            <a:off x="544993" y="671339"/>
            <a:ext cx="8218947" cy="687134"/>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smtClean="0"/>
              <a:t>What happened to the oxygen atoms?</a:t>
            </a:r>
            <a:endParaRPr lang="en-US" sz="2800" b="1" dirty="0"/>
          </a:p>
        </p:txBody>
      </p:sp>
      <p:sp>
        <p:nvSpPr>
          <p:cNvPr id="6" name="Subtitle 2"/>
          <p:cNvSpPr txBox="1">
            <a:spLocks/>
          </p:cNvSpPr>
          <p:nvPr/>
        </p:nvSpPr>
        <p:spPr>
          <a:xfrm>
            <a:off x="467853" y="5615362"/>
            <a:ext cx="8218947" cy="35178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smtClean="0"/>
              <a:t>Remember: </a:t>
            </a:r>
            <a:r>
              <a:rPr lang="en-US" sz="1600" b="1" dirty="0" smtClean="0"/>
              <a:t>Atoms last foreve</a:t>
            </a:r>
            <a:r>
              <a:rPr lang="en-US" sz="1600" dirty="0" smtClean="0"/>
              <a:t>r (so you can rearrange atoms into new molecules, but can’t add or subtract atoms). </a:t>
            </a:r>
            <a:r>
              <a:rPr lang="en-US" sz="1600" b="1" dirty="0" smtClean="0"/>
              <a:t>Energy lasts forever </a:t>
            </a:r>
            <a:r>
              <a:rPr lang="en-US" sz="1600" dirty="0" smtClean="0"/>
              <a:t>(so you can change forms of energy, but energy units can’t appear or go away).</a:t>
            </a:r>
            <a:endParaRPr lang="en-US" sz="1600" b="1" dirty="0"/>
          </a:p>
        </p:txBody>
      </p:sp>
      <p:sp>
        <p:nvSpPr>
          <p:cNvPr id="7" name="Rounded Rectangle 6"/>
          <p:cNvSpPr/>
          <p:nvPr/>
        </p:nvSpPr>
        <p:spPr>
          <a:xfrm>
            <a:off x="467853" y="1349375"/>
            <a:ext cx="3943276" cy="4265987"/>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62042" tIns="31021" rIns="62042" bIns="31021" rtlCol="0" anchor="ctr"/>
          <a:lstStyle/>
          <a:p>
            <a:pPr algn="ctr"/>
            <a:endParaRPr lang="en-US"/>
          </a:p>
        </p:txBody>
      </p:sp>
      <p:sp>
        <p:nvSpPr>
          <p:cNvPr id="8" name="Rounded Rectangle 7"/>
          <p:cNvSpPr/>
          <p:nvPr/>
        </p:nvSpPr>
        <p:spPr>
          <a:xfrm>
            <a:off x="4716747" y="1349375"/>
            <a:ext cx="3943276" cy="4265987"/>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62042" tIns="31021" rIns="62042" bIns="31021" rtlCol="0" anchor="ctr"/>
          <a:lstStyle/>
          <a:p>
            <a:pPr algn="ctr"/>
            <a:endParaRPr lang="en-US"/>
          </a:p>
        </p:txBody>
      </p:sp>
      <p:sp>
        <p:nvSpPr>
          <p:cNvPr id="12" name="TextBox 11"/>
          <p:cNvSpPr txBox="1"/>
          <p:nvPr/>
        </p:nvSpPr>
        <p:spPr>
          <a:xfrm>
            <a:off x="1926971" y="5304062"/>
            <a:ext cx="1041654" cy="308869"/>
          </a:xfrm>
          <a:prstGeom prst="rect">
            <a:avLst/>
          </a:prstGeom>
          <a:noFill/>
        </p:spPr>
        <p:txBody>
          <a:bodyPr wrap="square" lIns="62042" tIns="31021" rIns="62042" bIns="31021" rtlCol="0">
            <a:spAutoFit/>
          </a:bodyPr>
          <a:lstStyle/>
          <a:p>
            <a:r>
              <a:rPr lang="en-US" sz="1600" dirty="0"/>
              <a:t>Reactants</a:t>
            </a:r>
          </a:p>
        </p:txBody>
      </p:sp>
      <p:sp>
        <p:nvSpPr>
          <p:cNvPr id="13" name="TextBox 12"/>
          <p:cNvSpPr txBox="1"/>
          <p:nvPr/>
        </p:nvSpPr>
        <p:spPr>
          <a:xfrm>
            <a:off x="6355793" y="5296177"/>
            <a:ext cx="962749" cy="308869"/>
          </a:xfrm>
          <a:prstGeom prst="rect">
            <a:avLst/>
          </a:prstGeom>
          <a:noFill/>
        </p:spPr>
        <p:txBody>
          <a:bodyPr wrap="square" lIns="62042" tIns="31021" rIns="62042" bIns="31021" rtlCol="0">
            <a:spAutoFit/>
          </a:bodyPr>
          <a:lstStyle/>
          <a:p>
            <a:r>
              <a:rPr lang="en-US" sz="1600" dirty="0"/>
              <a:t>Products</a:t>
            </a:r>
          </a:p>
        </p:txBody>
      </p:sp>
      <p:sp>
        <p:nvSpPr>
          <p:cNvPr id="9" name="AutoShape 2"/>
          <p:cNvSpPr>
            <a:spLocks noChangeArrowheads="1"/>
          </p:cNvSpPr>
          <p:nvPr/>
        </p:nvSpPr>
        <p:spPr bwMode="auto">
          <a:xfrm>
            <a:off x="4238018" y="2591018"/>
            <a:ext cx="947217" cy="1467383"/>
          </a:xfrm>
          <a:prstGeom prst="rightArrow">
            <a:avLst>
              <a:gd name="adj1" fmla="val 65892"/>
              <a:gd name="adj2" fmla="val 38321"/>
            </a:avLst>
          </a:prstGeom>
          <a:solidFill>
            <a:schemeClr val="bg1"/>
          </a:solidFill>
          <a:ln w="76200">
            <a:solidFill>
              <a:schemeClr val="tx1"/>
            </a:solidFill>
            <a:round/>
            <a:headEnd/>
            <a:tailEnd/>
          </a:ln>
        </p:spPr>
        <p:txBody>
          <a:bodyPr lIns="62042" tIns="31021" rIns="62042" bIns="31021">
            <a:prstTxWarp prst="textNoShape">
              <a:avLst/>
            </a:prstTxWarp>
          </a:bodyPr>
          <a:lstStyle/>
          <a:p>
            <a:endParaRPr lang="en-US">
              <a:solidFill>
                <a:srgbClr val="000000"/>
              </a:solidFill>
            </a:endParaRPr>
          </a:p>
        </p:txBody>
      </p:sp>
      <p:sp>
        <p:nvSpPr>
          <p:cNvPr id="10" name="TextBox 9"/>
          <p:cNvSpPr txBox="1"/>
          <p:nvPr/>
        </p:nvSpPr>
        <p:spPr>
          <a:xfrm>
            <a:off x="4200402" y="3064435"/>
            <a:ext cx="908130" cy="555090"/>
          </a:xfrm>
          <a:prstGeom prst="rect">
            <a:avLst/>
          </a:prstGeom>
          <a:noFill/>
        </p:spPr>
        <p:txBody>
          <a:bodyPr wrap="square" lIns="62042" tIns="31021" rIns="62042" bIns="31021" rtlCol="0">
            <a:spAutoFit/>
          </a:bodyPr>
          <a:lstStyle/>
          <a:p>
            <a:pPr algn="ctr"/>
            <a:r>
              <a:rPr lang="en-US" sz="1600" dirty="0"/>
              <a:t>Chemical change</a:t>
            </a:r>
          </a:p>
        </p:txBody>
      </p:sp>
      <p:sp>
        <p:nvSpPr>
          <p:cNvPr id="19" name="TextBox 18"/>
          <p:cNvSpPr txBox="1"/>
          <p:nvPr/>
        </p:nvSpPr>
        <p:spPr>
          <a:xfrm>
            <a:off x="5080836" y="4366787"/>
            <a:ext cx="1183117" cy="830997"/>
          </a:xfrm>
          <a:prstGeom prst="rect">
            <a:avLst/>
          </a:prstGeom>
          <a:noFill/>
        </p:spPr>
        <p:txBody>
          <a:bodyPr wrap="square" rtlCol="0">
            <a:spAutoFit/>
          </a:bodyPr>
          <a:lstStyle/>
          <a:p>
            <a:r>
              <a:rPr lang="en-US" sz="2400" dirty="0" smtClean="0"/>
              <a:t>Glucose</a:t>
            </a:r>
          </a:p>
          <a:p>
            <a:r>
              <a:rPr lang="en-US" sz="2400" dirty="0" smtClean="0"/>
              <a:t>C</a:t>
            </a:r>
            <a:r>
              <a:rPr lang="en-US" sz="2400" baseline="-25000" dirty="0" smtClean="0"/>
              <a:t>6</a:t>
            </a:r>
            <a:r>
              <a:rPr lang="en-US" sz="2400" dirty="0" smtClean="0"/>
              <a:t>H</a:t>
            </a:r>
            <a:r>
              <a:rPr lang="en-US" sz="2400" baseline="-25000" dirty="0" smtClean="0"/>
              <a:t>12</a:t>
            </a:r>
            <a:r>
              <a:rPr lang="en-US" sz="2400" dirty="0" smtClean="0"/>
              <a:t>O</a:t>
            </a:r>
            <a:r>
              <a:rPr lang="en-US" sz="2400" baseline="-25000" dirty="0" smtClean="0"/>
              <a:t>6</a:t>
            </a:r>
            <a:endParaRPr lang="en-US" sz="2400" dirty="0"/>
          </a:p>
        </p:txBody>
      </p:sp>
      <p:pic>
        <p:nvPicPr>
          <p:cNvPr id="20" name="Picture 19" descr="2013-02-15 17.33.15.jpg"/>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30000" contrast="10000"/>
                    </a14:imgEffect>
                  </a14:imgLayer>
                </a14:imgProps>
              </a:ext>
              <a:ext uri="{28A0092B-C50C-407E-A947-70E740481C1C}">
                <a14:useLocalDpi xmlns:a14="http://schemas.microsoft.com/office/drawing/2010/main"/>
              </a:ext>
            </a:extLst>
          </a:blip>
          <a:srcRect/>
          <a:stretch/>
        </p:blipFill>
        <p:spPr>
          <a:xfrm>
            <a:off x="6511728" y="3588024"/>
            <a:ext cx="1613628" cy="1653975"/>
          </a:xfrm>
          <a:prstGeom prst="rect">
            <a:avLst/>
          </a:prstGeom>
        </p:spPr>
      </p:pic>
      <p:pic>
        <p:nvPicPr>
          <p:cNvPr id="14" name="Picture 13" descr="IMAG0186.jpg"/>
          <p:cNvPicPr>
            <a:picLocks noChangeAspect="1"/>
          </p:cNvPicPr>
          <p:nvPr/>
        </p:nvPicPr>
        <p:blipFill rotWithShape="1">
          <a:blip r:embed="rId5" cstate="screen">
            <a:extLst>
              <a:ext uri="{BEBA8EAE-BF5A-486C-A8C5-ECC9F3942E4B}">
                <a14:imgProps xmlns:a14="http://schemas.microsoft.com/office/drawing/2010/main">
                  <a14:imgLayer r:embed="rId6">
                    <a14:imgEffect>
                      <a14:sharpenSoften amount="10000"/>
                    </a14:imgEffect>
                    <a14:imgEffect>
                      <a14:brightnessContrast bright="35000" contrast="20000"/>
                    </a14:imgEffect>
                  </a14:imgLayer>
                </a14:imgProps>
              </a:ext>
              <a:ext uri="{28A0092B-C50C-407E-A947-70E740481C1C}">
                <a14:useLocalDpi xmlns:a14="http://schemas.microsoft.com/office/drawing/2010/main"/>
              </a:ext>
            </a:extLst>
          </a:blip>
          <a:srcRect/>
          <a:stretch/>
        </p:blipFill>
        <p:spPr>
          <a:xfrm rot="16200000">
            <a:off x="761267" y="1602164"/>
            <a:ext cx="1518271" cy="1406270"/>
          </a:xfrm>
          <a:prstGeom prst="rect">
            <a:avLst/>
          </a:prstGeom>
        </p:spPr>
      </p:pic>
      <p:sp>
        <p:nvSpPr>
          <p:cNvPr id="2" name="TextBox 1"/>
          <p:cNvSpPr txBox="1"/>
          <p:nvPr/>
        </p:nvSpPr>
        <p:spPr>
          <a:xfrm>
            <a:off x="2359570" y="1629622"/>
            <a:ext cx="1218109" cy="461665"/>
          </a:xfrm>
          <a:prstGeom prst="rect">
            <a:avLst/>
          </a:prstGeom>
          <a:noFill/>
        </p:spPr>
        <p:txBody>
          <a:bodyPr wrap="square" rtlCol="0">
            <a:spAutoFit/>
          </a:bodyPr>
          <a:lstStyle/>
          <a:p>
            <a:r>
              <a:rPr lang="en-US" sz="2400" dirty="0" smtClean="0"/>
              <a:t>6 CO</a:t>
            </a:r>
            <a:r>
              <a:rPr lang="en-US" sz="2400" baseline="-25000" dirty="0" smtClean="0"/>
              <a:t>2</a:t>
            </a:r>
            <a:endParaRPr lang="en-US" sz="2400" dirty="0"/>
          </a:p>
        </p:txBody>
      </p:sp>
      <p:pic>
        <p:nvPicPr>
          <p:cNvPr id="17" name="Picture 16" descr="IMAG0187.jpg"/>
          <p:cNvPicPr>
            <a:picLocks noChangeAspect="1"/>
          </p:cNvPicPr>
          <p:nvPr/>
        </p:nvPicPr>
        <p:blipFill rotWithShape="1">
          <a:blip r:embed="rId7" cstate="screen">
            <a:extLst>
              <a:ext uri="{BEBA8EAE-BF5A-486C-A8C5-ECC9F3942E4B}">
                <a14:imgProps xmlns:a14="http://schemas.microsoft.com/office/drawing/2010/main">
                  <a14:imgLayer r:embed="rId8">
                    <a14:imgEffect>
                      <a14:sharpenSoften amount="10000"/>
                    </a14:imgEffect>
                    <a14:imgEffect>
                      <a14:brightnessContrast bright="30000" contrast="20000"/>
                    </a14:imgEffect>
                  </a14:imgLayer>
                </a14:imgProps>
              </a:ext>
              <a:ext uri="{28A0092B-C50C-407E-A947-70E740481C1C}">
                <a14:useLocalDpi xmlns:a14="http://schemas.microsoft.com/office/drawing/2010/main"/>
              </a:ext>
            </a:extLst>
          </a:blip>
          <a:srcRect/>
          <a:stretch/>
        </p:blipFill>
        <p:spPr>
          <a:xfrm rot="16200000">
            <a:off x="966237" y="3250610"/>
            <a:ext cx="1108329" cy="1571845"/>
          </a:xfrm>
          <a:prstGeom prst="rect">
            <a:avLst/>
          </a:prstGeom>
        </p:spPr>
      </p:pic>
      <p:sp>
        <p:nvSpPr>
          <p:cNvPr id="18" name="TextBox 17"/>
          <p:cNvSpPr txBox="1"/>
          <p:nvPr/>
        </p:nvSpPr>
        <p:spPr>
          <a:xfrm>
            <a:off x="2439491" y="3562978"/>
            <a:ext cx="1218109" cy="461665"/>
          </a:xfrm>
          <a:prstGeom prst="rect">
            <a:avLst/>
          </a:prstGeom>
          <a:noFill/>
        </p:spPr>
        <p:txBody>
          <a:bodyPr wrap="square" rtlCol="0">
            <a:spAutoFit/>
          </a:bodyPr>
          <a:lstStyle/>
          <a:p>
            <a:r>
              <a:rPr lang="en-US" sz="2400" dirty="0" smtClean="0"/>
              <a:t>6 H</a:t>
            </a:r>
            <a:r>
              <a:rPr lang="en-US" sz="2400" baseline="-25000" dirty="0" smtClean="0"/>
              <a:t>2</a:t>
            </a:r>
            <a:r>
              <a:rPr lang="en-US" sz="2400" dirty="0" smtClean="0"/>
              <a:t>O</a:t>
            </a:r>
            <a:endParaRPr lang="en-US" sz="2400" dirty="0"/>
          </a:p>
        </p:txBody>
      </p:sp>
      <p:pic>
        <p:nvPicPr>
          <p:cNvPr id="21" name="Picture 20" descr="IMAG0188.jpg"/>
          <p:cNvPicPr>
            <a:picLocks noChangeAspect="1"/>
          </p:cNvPicPr>
          <p:nvPr/>
        </p:nvPicPr>
        <p:blipFill rotWithShape="1">
          <a:blip r:embed="rId9" cstate="screen">
            <a:extLst>
              <a:ext uri="{BEBA8EAE-BF5A-486C-A8C5-ECC9F3942E4B}">
                <a14:imgProps xmlns:a14="http://schemas.microsoft.com/office/drawing/2010/main">
                  <a14:imgLayer r:embed="rId10">
                    <a14:imgEffect>
                      <a14:sharpenSoften amount="10000"/>
                    </a14:imgEffect>
                    <a14:imgEffect>
                      <a14:brightnessContrast bright="30000" contrast="20000"/>
                    </a14:imgEffect>
                  </a14:imgLayer>
                </a14:imgProps>
              </a:ext>
              <a:ext uri="{28A0092B-C50C-407E-A947-70E740481C1C}">
                <a14:useLocalDpi xmlns:a14="http://schemas.microsoft.com/office/drawing/2010/main"/>
              </a:ext>
            </a:extLst>
          </a:blip>
          <a:srcRect/>
          <a:stretch/>
        </p:blipFill>
        <p:spPr>
          <a:xfrm>
            <a:off x="6874491" y="1547858"/>
            <a:ext cx="1371601" cy="1086857"/>
          </a:xfrm>
          <a:prstGeom prst="rect">
            <a:avLst/>
          </a:prstGeom>
        </p:spPr>
      </p:pic>
      <p:sp>
        <p:nvSpPr>
          <p:cNvPr id="23" name="TextBox 22"/>
          <p:cNvSpPr txBox="1"/>
          <p:nvPr/>
        </p:nvSpPr>
        <p:spPr>
          <a:xfrm>
            <a:off x="5470276" y="1860454"/>
            <a:ext cx="1218109" cy="461665"/>
          </a:xfrm>
          <a:prstGeom prst="rect">
            <a:avLst/>
          </a:prstGeom>
          <a:noFill/>
        </p:spPr>
        <p:txBody>
          <a:bodyPr wrap="square" rtlCol="0">
            <a:spAutoFit/>
          </a:bodyPr>
          <a:lstStyle/>
          <a:p>
            <a:pPr algn="r"/>
            <a:r>
              <a:rPr lang="en-US" sz="2400" dirty="0" smtClean="0"/>
              <a:t>6 O</a:t>
            </a:r>
            <a:r>
              <a:rPr lang="en-US" sz="2400" baseline="-25000" dirty="0" smtClean="0"/>
              <a:t>2</a:t>
            </a:r>
            <a:endParaRPr lang="en-US" sz="2400" dirty="0"/>
          </a:p>
        </p:txBody>
      </p:sp>
    </p:spTree>
    <p:extLst>
      <p:ext uri="{BB962C8B-B14F-4D97-AF65-F5344CB8AC3E}">
        <p14:creationId xmlns:p14="http://schemas.microsoft.com/office/powerpoint/2010/main" val="3502500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3A1C050-F6FE-0E43-A9D0-F8EEADE3D1E4}" type="slidenum">
              <a:rPr lang="en-US" smtClean="0"/>
              <a:pPr/>
              <a:t>7</a:t>
            </a:fld>
            <a:endParaRPr lang="en-US"/>
          </a:p>
        </p:txBody>
      </p:sp>
      <p:sp>
        <p:nvSpPr>
          <p:cNvPr id="5" name="Title 1"/>
          <p:cNvSpPr txBox="1">
            <a:spLocks/>
          </p:cNvSpPr>
          <p:nvPr/>
        </p:nvSpPr>
        <p:spPr>
          <a:xfrm>
            <a:off x="544993" y="671339"/>
            <a:ext cx="8218947" cy="687134"/>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dirty="0" smtClean="0"/>
              <a:t>What happens to the energy?</a:t>
            </a:r>
            <a:endParaRPr lang="en-US" sz="2800" b="1" dirty="0"/>
          </a:p>
        </p:txBody>
      </p:sp>
      <p:sp>
        <p:nvSpPr>
          <p:cNvPr id="6" name="Subtitle 2"/>
          <p:cNvSpPr txBox="1">
            <a:spLocks/>
          </p:cNvSpPr>
          <p:nvPr/>
        </p:nvSpPr>
        <p:spPr>
          <a:xfrm>
            <a:off x="467853" y="5615362"/>
            <a:ext cx="8218947" cy="35178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smtClean="0"/>
              <a:t>Remember: </a:t>
            </a:r>
            <a:r>
              <a:rPr lang="en-US" sz="1600" b="1" dirty="0" smtClean="0"/>
              <a:t>Atoms last foreve</a:t>
            </a:r>
            <a:r>
              <a:rPr lang="en-US" sz="1600" dirty="0" smtClean="0"/>
              <a:t>r (so you can rearrange atoms into new molecules, but can’t add or subtract atoms). </a:t>
            </a:r>
            <a:r>
              <a:rPr lang="en-US" sz="1600" b="1" dirty="0" smtClean="0"/>
              <a:t>Energy lasts forever </a:t>
            </a:r>
            <a:r>
              <a:rPr lang="en-US" sz="1600" dirty="0" smtClean="0"/>
              <a:t>(so you can change forms of energy, but energy units can’t appear or go away).</a:t>
            </a:r>
            <a:endParaRPr lang="en-US" sz="1600" b="1" dirty="0"/>
          </a:p>
        </p:txBody>
      </p:sp>
      <p:sp>
        <p:nvSpPr>
          <p:cNvPr id="7" name="Rounded Rectangle 6"/>
          <p:cNvSpPr/>
          <p:nvPr/>
        </p:nvSpPr>
        <p:spPr>
          <a:xfrm>
            <a:off x="467853" y="1349375"/>
            <a:ext cx="3943276" cy="4265987"/>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62042" tIns="31021" rIns="62042" bIns="31021" rtlCol="0" anchor="ctr"/>
          <a:lstStyle/>
          <a:p>
            <a:pPr algn="ctr"/>
            <a:endParaRPr lang="en-US"/>
          </a:p>
        </p:txBody>
      </p:sp>
      <p:sp>
        <p:nvSpPr>
          <p:cNvPr id="8" name="Rounded Rectangle 7"/>
          <p:cNvSpPr/>
          <p:nvPr/>
        </p:nvSpPr>
        <p:spPr>
          <a:xfrm>
            <a:off x="4716747" y="1349375"/>
            <a:ext cx="3943276" cy="4265987"/>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62042" tIns="31021" rIns="62042" bIns="31021" rtlCol="0" anchor="ctr"/>
          <a:lstStyle/>
          <a:p>
            <a:pPr algn="ctr"/>
            <a:endParaRPr lang="en-US"/>
          </a:p>
        </p:txBody>
      </p:sp>
      <p:sp>
        <p:nvSpPr>
          <p:cNvPr id="12" name="TextBox 11"/>
          <p:cNvSpPr txBox="1"/>
          <p:nvPr/>
        </p:nvSpPr>
        <p:spPr>
          <a:xfrm>
            <a:off x="1926971" y="5304062"/>
            <a:ext cx="1041654" cy="308869"/>
          </a:xfrm>
          <a:prstGeom prst="rect">
            <a:avLst/>
          </a:prstGeom>
          <a:noFill/>
        </p:spPr>
        <p:txBody>
          <a:bodyPr wrap="square" lIns="62042" tIns="31021" rIns="62042" bIns="31021" rtlCol="0">
            <a:spAutoFit/>
          </a:bodyPr>
          <a:lstStyle/>
          <a:p>
            <a:r>
              <a:rPr lang="en-US" sz="1600" dirty="0"/>
              <a:t>Reactants</a:t>
            </a:r>
          </a:p>
        </p:txBody>
      </p:sp>
      <p:sp>
        <p:nvSpPr>
          <p:cNvPr id="13" name="TextBox 12"/>
          <p:cNvSpPr txBox="1"/>
          <p:nvPr/>
        </p:nvSpPr>
        <p:spPr>
          <a:xfrm>
            <a:off x="6355793" y="5296177"/>
            <a:ext cx="962749" cy="308869"/>
          </a:xfrm>
          <a:prstGeom prst="rect">
            <a:avLst/>
          </a:prstGeom>
          <a:noFill/>
        </p:spPr>
        <p:txBody>
          <a:bodyPr wrap="square" lIns="62042" tIns="31021" rIns="62042" bIns="31021" rtlCol="0">
            <a:spAutoFit/>
          </a:bodyPr>
          <a:lstStyle/>
          <a:p>
            <a:r>
              <a:rPr lang="en-US" sz="1600" dirty="0"/>
              <a:t>Products</a:t>
            </a:r>
          </a:p>
        </p:txBody>
      </p:sp>
      <p:sp>
        <p:nvSpPr>
          <p:cNvPr id="9" name="AutoShape 2"/>
          <p:cNvSpPr>
            <a:spLocks noChangeArrowheads="1"/>
          </p:cNvSpPr>
          <p:nvPr/>
        </p:nvSpPr>
        <p:spPr bwMode="auto">
          <a:xfrm>
            <a:off x="4238018" y="2591018"/>
            <a:ext cx="947217" cy="1467383"/>
          </a:xfrm>
          <a:prstGeom prst="rightArrow">
            <a:avLst>
              <a:gd name="adj1" fmla="val 65892"/>
              <a:gd name="adj2" fmla="val 38321"/>
            </a:avLst>
          </a:prstGeom>
          <a:solidFill>
            <a:schemeClr val="bg1"/>
          </a:solidFill>
          <a:ln w="76200">
            <a:solidFill>
              <a:schemeClr val="tx1"/>
            </a:solidFill>
            <a:round/>
            <a:headEnd/>
            <a:tailEnd/>
          </a:ln>
        </p:spPr>
        <p:txBody>
          <a:bodyPr lIns="62042" tIns="31021" rIns="62042" bIns="31021">
            <a:prstTxWarp prst="textNoShape">
              <a:avLst/>
            </a:prstTxWarp>
          </a:bodyPr>
          <a:lstStyle/>
          <a:p>
            <a:endParaRPr lang="en-US">
              <a:solidFill>
                <a:srgbClr val="000000"/>
              </a:solidFill>
            </a:endParaRPr>
          </a:p>
        </p:txBody>
      </p:sp>
      <p:sp>
        <p:nvSpPr>
          <p:cNvPr id="10" name="TextBox 9"/>
          <p:cNvSpPr txBox="1"/>
          <p:nvPr/>
        </p:nvSpPr>
        <p:spPr>
          <a:xfrm>
            <a:off x="4200402" y="3064435"/>
            <a:ext cx="908130" cy="555090"/>
          </a:xfrm>
          <a:prstGeom prst="rect">
            <a:avLst/>
          </a:prstGeom>
          <a:noFill/>
        </p:spPr>
        <p:txBody>
          <a:bodyPr wrap="square" lIns="62042" tIns="31021" rIns="62042" bIns="31021" rtlCol="0">
            <a:spAutoFit/>
          </a:bodyPr>
          <a:lstStyle/>
          <a:p>
            <a:pPr algn="ctr"/>
            <a:r>
              <a:rPr lang="en-US" sz="1600" dirty="0"/>
              <a:t>Chemical change</a:t>
            </a:r>
          </a:p>
        </p:txBody>
      </p:sp>
      <p:sp>
        <p:nvSpPr>
          <p:cNvPr id="19" name="TextBox 18"/>
          <p:cNvSpPr txBox="1"/>
          <p:nvPr/>
        </p:nvSpPr>
        <p:spPr>
          <a:xfrm>
            <a:off x="5080836" y="4366787"/>
            <a:ext cx="1183117" cy="830997"/>
          </a:xfrm>
          <a:prstGeom prst="rect">
            <a:avLst/>
          </a:prstGeom>
          <a:noFill/>
        </p:spPr>
        <p:txBody>
          <a:bodyPr wrap="square" rtlCol="0">
            <a:spAutoFit/>
          </a:bodyPr>
          <a:lstStyle/>
          <a:p>
            <a:r>
              <a:rPr lang="en-US" sz="2400" dirty="0" smtClean="0"/>
              <a:t>Glucose</a:t>
            </a:r>
          </a:p>
          <a:p>
            <a:r>
              <a:rPr lang="en-US" sz="2400" dirty="0" smtClean="0"/>
              <a:t>C</a:t>
            </a:r>
            <a:r>
              <a:rPr lang="en-US" sz="2400" baseline="-25000" dirty="0" smtClean="0"/>
              <a:t>6</a:t>
            </a:r>
            <a:r>
              <a:rPr lang="en-US" sz="2400" dirty="0" smtClean="0"/>
              <a:t>H</a:t>
            </a:r>
            <a:r>
              <a:rPr lang="en-US" sz="2400" baseline="-25000" dirty="0" smtClean="0"/>
              <a:t>12</a:t>
            </a:r>
            <a:r>
              <a:rPr lang="en-US" sz="2400" dirty="0" smtClean="0"/>
              <a:t>O</a:t>
            </a:r>
            <a:r>
              <a:rPr lang="en-US" sz="2400" baseline="-25000" dirty="0" smtClean="0"/>
              <a:t>6</a:t>
            </a:r>
            <a:endParaRPr lang="en-US" sz="2400" dirty="0"/>
          </a:p>
        </p:txBody>
      </p:sp>
      <p:pic>
        <p:nvPicPr>
          <p:cNvPr id="20" name="Picture 19" descr="2013-02-15 17.33.15.jpg"/>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30000" contrast="10000"/>
                    </a14:imgEffect>
                  </a14:imgLayer>
                </a14:imgProps>
              </a:ext>
              <a:ext uri="{28A0092B-C50C-407E-A947-70E740481C1C}">
                <a14:useLocalDpi xmlns:a14="http://schemas.microsoft.com/office/drawing/2010/main"/>
              </a:ext>
            </a:extLst>
          </a:blip>
          <a:srcRect/>
          <a:stretch/>
        </p:blipFill>
        <p:spPr>
          <a:xfrm>
            <a:off x="6511728" y="3588024"/>
            <a:ext cx="1613628" cy="1653975"/>
          </a:xfrm>
          <a:prstGeom prst="rect">
            <a:avLst/>
          </a:prstGeom>
        </p:spPr>
      </p:pic>
      <p:pic>
        <p:nvPicPr>
          <p:cNvPr id="14" name="Picture 13" descr="IMAG0186.jpg"/>
          <p:cNvPicPr>
            <a:picLocks noChangeAspect="1"/>
          </p:cNvPicPr>
          <p:nvPr/>
        </p:nvPicPr>
        <p:blipFill rotWithShape="1">
          <a:blip r:embed="rId5" cstate="screen">
            <a:extLst>
              <a:ext uri="{BEBA8EAE-BF5A-486C-A8C5-ECC9F3942E4B}">
                <a14:imgProps xmlns:a14="http://schemas.microsoft.com/office/drawing/2010/main">
                  <a14:imgLayer r:embed="rId6">
                    <a14:imgEffect>
                      <a14:sharpenSoften amount="10000"/>
                    </a14:imgEffect>
                    <a14:imgEffect>
                      <a14:brightnessContrast bright="35000" contrast="20000"/>
                    </a14:imgEffect>
                  </a14:imgLayer>
                </a14:imgProps>
              </a:ext>
              <a:ext uri="{28A0092B-C50C-407E-A947-70E740481C1C}">
                <a14:useLocalDpi xmlns:a14="http://schemas.microsoft.com/office/drawing/2010/main"/>
              </a:ext>
            </a:extLst>
          </a:blip>
          <a:srcRect/>
          <a:stretch/>
        </p:blipFill>
        <p:spPr>
          <a:xfrm rot="16200000">
            <a:off x="761267" y="1602164"/>
            <a:ext cx="1518271" cy="1406270"/>
          </a:xfrm>
          <a:prstGeom prst="rect">
            <a:avLst/>
          </a:prstGeom>
        </p:spPr>
      </p:pic>
      <p:sp>
        <p:nvSpPr>
          <p:cNvPr id="2" name="TextBox 1"/>
          <p:cNvSpPr txBox="1"/>
          <p:nvPr/>
        </p:nvSpPr>
        <p:spPr>
          <a:xfrm>
            <a:off x="2359570" y="1629622"/>
            <a:ext cx="1218109" cy="461665"/>
          </a:xfrm>
          <a:prstGeom prst="rect">
            <a:avLst/>
          </a:prstGeom>
          <a:noFill/>
        </p:spPr>
        <p:txBody>
          <a:bodyPr wrap="square" rtlCol="0">
            <a:spAutoFit/>
          </a:bodyPr>
          <a:lstStyle/>
          <a:p>
            <a:r>
              <a:rPr lang="en-US" sz="2400" dirty="0" smtClean="0"/>
              <a:t>6 CO</a:t>
            </a:r>
            <a:r>
              <a:rPr lang="en-US" sz="2400" baseline="-25000" dirty="0" smtClean="0"/>
              <a:t>2</a:t>
            </a:r>
            <a:endParaRPr lang="en-US" sz="2400" dirty="0"/>
          </a:p>
        </p:txBody>
      </p:sp>
      <p:pic>
        <p:nvPicPr>
          <p:cNvPr id="17" name="Picture 16" descr="IMAG0187.jpg"/>
          <p:cNvPicPr>
            <a:picLocks noChangeAspect="1"/>
          </p:cNvPicPr>
          <p:nvPr/>
        </p:nvPicPr>
        <p:blipFill rotWithShape="1">
          <a:blip r:embed="rId7" cstate="screen">
            <a:extLst>
              <a:ext uri="{BEBA8EAE-BF5A-486C-A8C5-ECC9F3942E4B}">
                <a14:imgProps xmlns:a14="http://schemas.microsoft.com/office/drawing/2010/main">
                  <a14:imgLayer r:embed="rId8">
                    <a14:imgEffect>
                      <a14:sharpenSoften amount="10000"/>
                    </a14:imgEffect>
                    <a14:imgEffect>
                      <a14:brightnessContrast bright="30000" contrast="20000"/>
                    </a14:imgEffect>
                  </a14:imgLayer>
                </a14:imgProps>
              </a:ext>
              <a:ext uri="{28A0092B-C50C-407E-A947-70E740481C1C}">
                <a14:useLocalDpi xmlns:a14="http://schemas.microsoft.com/office/drawing/2010/main"/>
              </a:ext>
            </a:extLst>
          </a:blip>
          <a:srcRect/>
          <a:stretch/>
        </p:blipFill>
        <p:spPr>
          <a:xfrm rot="16200000">
            <a:off x="966237" y="3250610"/>
            <a:ext cx="1108329" cy="1571845"/>
          </a:xfrm>
          <a:prstGeom prst="rect">
            <a:avLst/>
          </a:prstGeom>
        </p:spPr>
      </p:pic>
      <p:sp>
        <p:nvSpPr>
          <p:cNvPr id="18" name="TextBox 17"/>
          <p:cNvSpPr txBox="1"/>
          <p:nvPr/>
        </p:nvSpPr>
        <p:spPr>
          <a:xfrm>
            <a:off x="906270" y="4743097"/>
            <a:ext cx="1218109" cy="461665"/>
          </a:xfrm>
          <a:prstGeom prst="rect">
            <a:avLst/>
          </a:prstGeom>
          <a:noFill/>
        </p:spPr>
        <p:txBody>
          <a:bodyPr wrap="square" rtlCol="0">
            <a:spAutoFit/>
          </a:bodyPr>
          <a:lstStyle/>
          <a:p>
            <a:r>
              <a:rPr lang="en-US" sz="2400" dirty="0" smtClean="0"/>
              <a:t>6 H</a:t>
            </a:r>
            <a:r>
              <a:rPr lang="en-US" sz="2400" baseline="-25000" dirty="0" smtClean="0"/>
              <a:t>2</a:t>
            </a:r>
            <a:r>
              <a:rPr lang="en-US" sz="2400" dirty="0" smtClean="0"/>
              <a:t>O</a:t>
            </a:r>
            <a:endParaRPr lang="en-US" sz="2400" dirty="0"/>
          </a:p>
        </p:txBody>
      </p:sp>
      <p:pic>
        <p:nvPicPr>
          <p:cNvPr id="21" name="Picture 20" descr="IMAG0188.jpg"/>
          <p:cNvPicPr>
            <a:picLocks noChangeAspect="1"/>
          </p:cNvPicPr>
          <p:nvPr/>
        </p:nvPicPr>
        <p:blipFill rotWithShape="1">
          <a:blip r:embed="rId9" cstate="screen">
            <a:extLst>
              <a:ext uri="{BEBA8EAE-BF5A-486C-A8C5-ECC9F3942E4B}">
                <a14:imgProps xmlns:a14="http://schemas.microsoft.com/office/drawing/2010/main">
                  <a14:imgLayer r:embed="rId10">
                    <a14:imgEffect>
                      <a14:sharpenSoften amount="10000"/>
                    </a14:imgEffect>
                    <a14:imgEffect>
                      <a14:brightnessContrast bright="30000" contrast="20000"/>
                    </a14:imgEffect>
                  </a14:imgLayer>
                </a14:imgProps>
              </a:ext>
              <a:ext uri="{28A0092B-C50C-407E-A947-70E740481C1C}">
                <a14:useLocalDpi xmlns:a14="http://schemas.microsoft.com/office/drawing/2010/main"/>
              </a:ext>
            </a:extLst>
          </a:blip>
          <a:srcRect/>
          <a:stretch/>
        </p:blipFill>
        <p:spPr>
          <a:xfrm>
            <a:off x="6874491" y="1547858"/>
            <a:ext cx="1371601" cy="1086857"/>
          </a:xfrm>
          <a:prstGeom prst="rect">
            <a:avLst/>
          </a:prstGeom>
        </p:spPr>
      </p:pic>
      <p:sp>
        <p:nvSpPr>
          <p:cNvPr id="23" name="TextBox 22"/>
          <p:cNvSpPr txBox="1"/>
          <p:nvPr/>
        </p:nvSpPr>
        <p:spPr>
          <a:xfrm>
            <a:off x="5470276" y="1860454"/>
            <a:ext cx="1218109" cy="461665"/>
          </a:xfrm>
          <a:prstGeom prst="rect">
            <a:avLst/>
          </a:prstGeom>
          <a:noFill/>
        </p:spPr>
        <p:txBody>
          <a:bodyPr wrap="square" rtlCol="0">
            <a:spAutoFit/>
          </a:bodyPr>
          <a:lstStyle/>
          <a:p>
            <a:pPr algn="r"/>
            <a:r>
              <a:rPr lang="en-US" sz="2400" dirty="0" smtClean="0"/>
              <a:t>6 O</a:t>
            </a:r>
            <a:r>
              <a:rPr lang="en-US" sz="2400" baseline="-25000" dirty="0" smtClean="0"/>
              <a:t>2</a:t>
            </a:r>
            <a:endParaRPr lang="en-US" sz="2400" dirty="0"/>
          </a:p>
        </p:txBody>
      </p:sp>
      <p:pic>
        <p:nvPicPr>
          <p:cNvPr id="22" name="Picture 21" descr="2013-02-15 17.26.05.jpg"/>
          <p:cNvPicPr>
            <a:picLocks noChangeAspect="1"/>
          </p:cNvPicPr>
          <p:nvPr/>
        </p:nvPicPr>
        <p:blipFill rotWithShape="1">
          <a:blip r:embed="rId11" cstate="screen">
            <a:extLst>
              <a:ext uri="{BEBA8EAE-BF5A-486C-A8C5-ECC9F3942E4B}">
                <a14:imgProps xmlns:a14="http://schemas.microsoft.com/office/drawing/2010/main">
                  <a14:imgLayer r:embed="rId12">
                    <a14:imgEffect>
                      <a14:brightnessContrast bright="35000" contrast="10000"/>
                    </a14:imgEffect>
                  </a14:imgLayer>
                </a14:imgProps>
              </a:ext>
              <a:ext uri="{28A0092B-C50C-407E-A947-70E740481C1C}">
                <a14:useLocalDpi xmlns:a14="http://schemas.microsoft.com/office/drawing/2010/main"/>
              </a:ext>
            </a:extLst>
          </a:blip>
          <a:srcRect/>
          <a:stretch/>
        </p:blipFill>
        <p:spPr>
          <a:xfrm>
            <a:off x="2447798" y="2754211"/>
            <a:ext cx="1440770" cy="1456314"/>
          </a:xfrm>
          <a:prstGeom prst="rect">
            <a:avLst/>
          </a:prstGeom>
        </p:spPr>
      </p:pic>
      <p:sp>
        <p:nvSpPr>
          <p:cNvPr id="3" name="TextBox 2"/>
          <p:cNvSpPr txBox="1"/>
          <p:nvPr/>
        </p:nvSpPr>
        <p:spPr>
          <a:xfrm>
            <a:off x="2558265" y="4320620"/>
            <a:ext cx="1219836" cy="461665"/>
          </a:xfrm>
          <a:prstGeom prst="rect">
            <a:avLst/>
          </a:prstGeom>
          <a:noFill/>
        </p:spPr>
        <p:txBody>
          <a:bodyPr wrap="square" rtlCol="0">
            <a:spAutoFit/>
          </a:bodyPr>
          <a:lstStyle/>
          <a:p>
            <a:r>
              <a:rPr lang="en-US" sz="2400" dirty="0" smtClean="0"/>
              <a:t>sunlight</a:t>
            </a:r>
            <a:endParaRPr lang="en-US" sz="2400" dirty="0"/>
          </a:p>
        </p:txBody>
      </p:sp>
    </p:spTree>
    <p:extLst>
      <p:ext uri="{BB962C8B-B14F-4D97-AF65-F5344CB8AC3E}">
        <p14:creationId xmlns:p14="http://schemas.microsoft.com/office/powerpoint/2010/main" val="27110090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cell" descr="C:\Documents and Settings\Craig Douglas\My Documents\for JJ\Visual Teaching Tools\Plant\Potato cell.png" hidden="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79659" y="2191746"/>
            <a:ext cx="3657600" cy="3657600"/>
          </a:xfrm>
          <a:prstGeom prst="rect">
            <a:avLst/>
          </a:prstGeom>
          <a:noFill/>
          <a:extLst>
            <a:ext uri="{909E8E84-426E-40dd-AFC4-6F175D3DCCD1}">
              <a14:hiddenFill xmlns:a14="http://schemas.microsoft.com/office/drawing/2010/main" xmlns="">
                <a:solidFill>
                  <a:srgbClr val="FFFFFF"/>
                </a:solidFill>
              </a14:hiddenFill>
            </a:ext>
          </a:extLst>
        </p:spPr>
      </p:pic>
      <p:sp>
        <p:nvSpPr>
          <p:cNvPr id="8" name="TextBox 7"/>
          <p:cNvSpPr txBox="1"/>
          <p:nvPr/>
        </p:nvSpPr>
        <p:spPr>
          <a:xfrm>
            <a:off x="243115" y="221344"/>
            <a:ext cx="8610600" cy="1384995"/>
          </a:xfrm>
          <a:prstGeom prst="rect">
            <a:avLst/>
          </a:prstGeom>
          <a:noFill/>
        </p:spPr>
        <p:txBody>
          <a:bodyPr wrap="square" rtlCol="0">
            <a:spAutoFit/>
          </a:bodyPr>
          <a:lstStyle/>
          <a:p>
            <a:pPr algn="ctr"/>
            <a:r>
              <a:rPr lang="en-US" sz="3600" dirty="0" smtClean="0"/>
              <a:t>Photosynthesis </a:t>
            </a:r>
            <a:r>
              <a:rPr lang="en-US" sz="3600" dirty="0"/>
              <a:t>happens inside </a:t>
            </a:r>
            <a:r>
              <a:rPr lang="en-US" sz="3600" dirty="0" smtClean="0"/>
              <a:t>leaf cells </a:t>
            </a:r>
            <a:br>
              <a:rPr lang="en-US" sz="3600" dirty="0" smtClean="0"/>
            </a:br>
            <a:endParaRPr lang="en-US" sz="4800" dirty="0"/>
          </a:p>
        </p:txBody>
      </p:sp>
      <p:pic>
        <p:nvPicPr>
          <p:cNvPr id="29" name="potato"/>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701964" y="1421795"/>
            <a:ext cx="3298589" cy="4979004"/>
          </a:xfrm>
          <a:prstGeom prst="rect">
            <a:avLst/>
          </a:prstGeom>
          <a:noFill/>
          <a:extLst>
            <a:ext uri="{909E8E84-426E-40dd-AFC4-6F175D3DCCD1}">
              <a14:hiddenFill xmlns:a14="http://schemas.microsoft.com/office/drawing/2010/main" xmlns="">
                <a:solidFill>
                  <a:srgbClr val="FFFFFF"/>
                </a:solidFill>
              </a14:hiddenFill>
            </a:ext>
          </a:extLst>
        </p:spPr>
      </p:pic>
      <p:pic>
        <p:nvPicPr>
          <p:cNvPr id="3074" name="cell" descr="C:\Documents and Settings\Craig Douglas\My Documents\for JJ\Visual Teaching Tools\Plant\Potato cell.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0800" y="1211263"/>
            <a:ext cx="3657600" cy="3657600"/>
          </a:xfrm>
          <a:prstGeom prst="rect">
            <a:avLst/>
          </a:prstGeom>
          <a:noFill/>
          <a:extLst>
            <a:ext uri="{909E8E84-426E-40dd-AFC4-6F175D3DCCD1}">
              <a14:hiddenFill xmlns:a14="http://schemas.microsoft.com/office/drawing/2010/main" xmlns="">
                <a:solidFill>
                  <a:srgbClr val="FFFFFF"/>
                </a:solidFill>
              </a14:hiddenFill>
            </a:ext>
          </a:extLst>
        </p:spPr>
      </p:pic>
      <p:pic>
        <p:nvPicPr>
          <p:cNvPr id="1026" name="arrows"/>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a:off x="4034080" y="2698204"/>
            <a:ext cx="3826286" cy="3373714"/>
          </a:xfrm>
          <a:prstGeom prst="rect">
            <a:avLst/>
          </a:prstGeom>
          <a:noFill/>
          <a:extLst>
            <a:ext uri="{909E8E84-426E-40dd-AFC4-6F175D3DCCD1}">
              <a14:hiddenFill xmlns:a14="http://schemas.microsoft.com/office/drawing/2010/main" xmlns="">
                <a:solidFill>
                  <a:srgbClr val="FFFFFF"/>
                </a:solidFill>
              </a14:hiddenFill>
            </a:ext>
          </a:extLst>
        </p:spPr>
      </p:pic>
      <p:pic>
        <p:nvPicPr>
          <p:cNvPr id="20" name="h2o" descr="C:\Documents and Settings\Craig Douglas\My Documents\for JJ\Systems &amp; Scale\molecules\water labeled06.5.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985690" y="5538345"/>
            <a:ext cx="503137" cy="234948"/>
          </a:xfrm>
          <a:prstGeom prst="rect">
            <a:avLst/>
          </a:prstGeom>
          <a:noFill/>
          <a:extLst>
            <a:ext uri="{909E8E84-426E-40dd-AFC4-6F175D3DCCD1}">
              <a14:hiddenFill xmlns:a14="http://schemas.microsoft.com/office/drawing/2010/main" xmlns="">
                <a:solidFill>
                  <a:srgbClr val="FFFFFF"/>
                </a:solidFill>
              </a14:hiddenFill>
            </a:ext>
          </a:extLst>
        </p:spPr>
      </p:pic>
      <p:pic>
        <p:nvPicPr>
          <p:cNvPr id="21" name="glucose"/>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5626329" y="3534156"/>
            <a:ext cx="1444244" cy="962829"/>
          </a:xfrm>
          <a:prstGeom prst="rect">
            <a:avLst/>
          </a:prstGeom>
          <a:noFill/>
          <a:extLst>
            <a:ext uri="{909E8E84-426E-40dd-AFC4-6F175D3DCCD1}">
              <a14:hiddenFill xmlns:a14="http://schemas.microsoft.com/office/drawing/2010/main" xmlns="">
                <a:solidFill>
                  <a:srgbClr val="FFFFFF"/>
                </a:solidFill>
              </a14:hiddenFill>
            </a:ext>
          </a:extLst>
        </p:spPr>
      </p:pic>
      <p:pic>
        <p:nvPicPr>
          <p:cNvPr id="23" name="o2"/>
          <p:cNvPicPr>
            <a:picLocks noChangeAspect="1" noChangeArrowheads="1"/>
          </p:cNvPicPr>
          <p:nvPr/>
        </p:nvPicPr>
        <p:blipFill>
          <a:blip r:embed="rId8" cstate="screen">
            <a:extLst>
              <a:ext uri="{28A0092B-C50C-407E-A947-70E740481C1C}">
                <a14:useLocalDpi xmlns:a14="http://schemas.microsoft.com/office/drawing/2010/main"/>
              </a:ext>
            </a:extLst>
          </a:blip>
          <a:stretch>
            <a:fillRect/>
          </a:stretch>
        </p:blipFill>
        <p:spPr bwMode="auto">
          <a:xfrm>
            <a:off x="6241500" y="3812718"/>
            <a:ext cx="213901" cy="405703"/>
          </a:xfrm>
          <a:prstGeom prst="rect">
            <a:avLst/>
          </a:prstGeom>
          <a:noFill/>
          <a:extLst>
            <a:ext uri="{909E8E84-426E-40dd-AFC4-6F175D3DCCD1}">
              <a14:hiddenFill xmlns:a14="http://schemas.microsoft.com/office/drawing/2010/main" xmlns="">
                <a:solidFill>
                  <a:srgbClr val="FFFFFF"/>
                </a:solidFill>
              </a14:hiddenFill>
            </a:ext>
          </a:extLst>
        </p:spPr>
      </p:pic>
      <p:pic>
        <p:nvPicPr>
          <p:cNvPr id="24" name="co2"/>
          <p:cNvPicPr>
            <a:picLocks noChangeAspect="1" noChangeArrowheads="1"/>
          </p:cNvPicPr>
          <p:nvPr/>
        </p:nvPicPr>
        <p:blipFill>
          <a:blip r:embed="rId9" cstate="screen">
            <a:extLst>
              <a:ext uri="{28A0092B-C50C-407E-A947-70E740481C1C}">
                <a14:useLocalDpi xmlns:a14="http://schemas.microsoft.com/office/drawing/2010/main"/>
              </a:ext>
            </a:extLst>
          </a:blip>
          <a:stretch>
            <a:fillRect/>
          </a:stretch>
        </p:blipFill>
        <p:spPr bwMode="auto">
          <a:xfrm>
            <a:off x="3659619" y="2929740"/>
            <a:ext cx="748921" cy="220645"/>
          </a:xfrm>
          <a:prstGeom prst="rect">
            <a:avLst/>
          </a:prstGeom>
          <a:noFill/>
          <a:extLst>
            <a:ext uri="{909E8E84-426E-40dd-AFC4-6F175D3DCCD1}">
              <a14:hiddenFill xmlns:a14="http://schemas.microsoft.com/office/drawing/2010/main" xmlns="">
                <a:solidFill>
                  <a:srgbClr val="FFFFFF"/>
                </a:solidFill>
              </a14:hiddenFill>
            </a:ext>
          </a:extLst>
        </p:spPr>
      </p:pic>
      <p:pic>
        <p:nvPicPr>
          <p:cNvPr id="15" name="h2o" descr="C:\Documents and Settings\Craig Douglas\My Documents\for JJ\Systems &amp; Scale\molecules\water labeled06.5.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985690" y="5538343"/>
            <a:ext cx="503137" cy="234948"/>
          </a:xfrm>
          <a:prstGeom prst="rect">
            <a:avLst/>
          </a:prstGeom>
          <a:noFill/>
          <a:extLst>
            <a:ext uri="{909E8E84-426E-40dd-AFC4-6F175D3DCCD1}">
              <a14:hiddenFill xmlns:a14="http://schemas.microsoft.com/office/drawing/2010/main" xmlns="">
                <a:solidFill>
                  <a:srgbClr val="FFFFFF"/>
                </a:solidFill>
              </a14:hiddenFill>
            </a:ext>
          </a:extLst>
        </p:spPr>
      </p:pic>
      <p:pic>
        <p:nvPicPr>
          <p:cNvPr id="16" name="glucose"/>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5626329" y="3534154"/>
            <a:ext cx="1444244" cy="962829"/>
          </a:xfrm>
          <a:prstGeom prst="rect">
            <a:avLst/>
          </a:prstGeom>
          <a:noFill/>
          <a:extLst>
            <a:ext uri="{909E8E84-426E-40dd-AFC4-6F175D3DCCD1}">
              <a14:hiddenFill xmlns:a14="http://schemas.microsoft.com/office/drawing/2010/main" xmlns="">
                <a:solidFill>
                  <a:srgbClr val="FFFFFF"/>
                </a:solidFill>
              </a14:hiddenFill>
            </a:ext>
          </a:extLst>
        </p:spPr>
      </p:pic>
      <p:pic>
        <p:nvPicPr>
          <p:cNvPr id="17" name="o2"/>
          <p:cNvPicPr>
            <a:picLocks noChangeAspect="1" noChangeArrowheads="1"/>
          </p:cNvPicPr>
          <p:nvPr/>
        </p:nvPicPr>
        <p:blipFill>
          <a:blip r:embed="rId8" cstate="screen">
            <a:extLst>
              <a:ext uri="{28A0092B-C50C-407E-A947-70E740481C1C}">
                <a14:useLocalDpi xmlns:a14="http://schemas.microsoft.com/office/drawing/2010/main"/>
              </a:ext>
            </a:extLst>
          </a:blip>
          <a:stretch>
            <a:fillRect/>
          </a:stretch>
        </p:blipFill>
        <p:spPr bwMode="auto">
          <a:xfrm>
            <a:off x="6241500" y="3812716"/>
            <a:ext cx="213901" cy="405703"/>
          </a:xfrm>
          <a:prstGeom prst="rect">
            <a:avLst/>
          </a:prstGeom>
          <a:noFill/>
          <a:extLst>
            <a:ext uri="{909E8E84-426E-40dd-AFC4-6F175D3DCCD1}">
              <a14:hiddenFill xmlns:a14="http://schemas.microsoft.com/office/drawing/2010/main" xmlns="">
                <a:solidFill>
                  <a:srgbClr val="FFFFFF"/>
                </a:solidFill>
              </a14:hiddenFill>
            </a:ext>
          </a:extLst>
        </p:spPr>
      </p:pic>
      <p:pic>
        <p:nvPicPr>
          <p:cNvPr id="18" name="co2"/>
          <p:cNvPicPr>
            <a:picLocks noChangeAspect="1" noChangeArrowheads="1"/>
          </p:cNvPicPr>
          <p:nvPr/>
        </p:nvPicPr>
        <p:blipFill>
          <a:blip r:embed="rId9" cstate="screen">
            <a:extLst>
              <a:ext uri="{28A0092B-C50C-407E-A947-70E740481C1C}">
                <a14:useLocalDpi xmlns:a14="http://schemas.microsoft.com/office/drawing/2010/main"/>
              </a:ext>
            </a:extLst>
          </a:blip>
          <a:stretch>
            <a:fillRect/>
          </a:stretch>
        </p:blipFill>
        <p:spPr bwMode="auto">
          <a:xfrm>
            <a:off x="3659619" y="2929738"/>
            <a:ext cx="748921" cy="220645"/>
          </a:xfrm>
          <a:prstGeom prst="rect">
            <a:avLst/>
          </a:prstGeom>
          <a:noFill/>
          <a:extLst>
            <a:ext uri="{909E8E84-426E-40dd-AFC4-6F175D3DCCD1}">
              <a14:hiddenFill xmlns:a14="http://schemas.microsoft.com/office/drawing/2010/main" xmlns="">
                <a:solidFill>
                  <a:srgbClr val="FFFFFF"/>
                </a:solidFill>
              </a14:hiddenFill>
            </a:ext>
          </a:extLst>
        </p:spPr>
      </p:pic>
      <p:sp>
        <p:nvSpPr>
          <p:cNvPr id="27" name="AutoShape 2"/>
          <p:cNvSpPr>
            <a:spLocks noChangeArrowheads="1"/>
          </p:cNvSpPr>
          <p:nvPr/>
        </p:nvSpPr>
        <p:spPr bwMode="auto">
          <a:xfrm>
            <a:off x="5936717" y="3285702"/>
            <a:ext cx="937384" cy="1467540"/>
          </a:xfrm>
          <a:prstGeom prst="rightArrow">
            <a:avLst>
              <a:gd name="adj1" fmla="val 65892"/>
              <a:gd name="adj2" fmla="val 38321"/>
            </a:avLst>
          </a:prstGeom>
          <a:solidFill>
            <a:schemeClr val="bg1"/>
          </a:solidFill>
          <a:ln w="76200">
            <a:solidFill>
              <a:srgbClr val="00FF00"/>
            </a:solidFill>
            <a:round/>
            <a:headEnd/>
            <a:tailEnd/>
          </a:ln>
        </p:spPr>
        <p:txBody>
          <a:bodyPr lIns="62042" tIns="31021" rIns="62042" bIns="31021">
            <a:prstTxWarp prst="textNoShape">
              <a:avLst/>
            </a:prstTxWarp>
          </a:bodyPr>
          <a:lstStyle/>
          <a:p>
            <a:endParaRPr lang="en-US">
              <a:solidFill>
                <a:srgbClr val="000000"/>
              </a:solidFill>
            </a:endParaRPr>
          </a:p>
        </p:txBody>
      </p:sp>
      <p:sp>
        <p:nvSpPr>
          <p:cNvPr id="28" name="TextBox 27"/>
          <p:cNvSpPr txBox="1"/>
          <p:nvPr/>
        </p:nvSpPr>
        <p:spPr>
          <a:xfrm>
            <a:off x="5899100" y="3759216"/>
            <a:ext cx="898702" cy="555149"/>
          </a:xfrm>
          <a:prstGeom prst="rect">
            <a:avLst/>
          </a:prstGeom>
          <a:noFill/>
        </p:spPr>
        <p:txBody>
          <a:bodyPr wrap="square" lIns="62042" tIns="31021" rIns="62042" bIns="31021" rtlCol="0">
            <a:spAutoFit/>
          </a:bodyPr>
          <a:lstStyle/>
          <a:p>
            <a:pPr algn="ctr"/>
            <a:r>
              <a:rPr lang="en-US" sz="1600" dirty="0">
                <a:solidFill>
                  <a:srgbClr val="00FF00"/>
                </a:solidFill>
              </a:rPr>
              <a:t>Chemical change</a:t>
            </a:r>
          </a:p>
        </p:txBody>
      </p:sp>
      <p:sp>
        <p:nvSpPr>
          <p:cNvPr id="3" name="Oval 2"/>
          <p:cNvSpPr/>
          <p:nvPr/>
        </p:nvSpPr>
        <p:spPr>
          <a:xfrm>
            <a:off x="1755140" y="3017203"/>
            <a:ext cx="45720" cy="45720"/>
          </a:xfrm>
          <a:prstGeom prst="ellipse">
            <a:avLst/>
          </a:prstGeom>
          <a:gradFill>
            <a:gsLst>
              <a:gs pos="0">
                <a:schemeClr val="accent2">
                  <a:lumMod val="50000"/>
                </a:schemeClr>
              </a:gs>
              <a:gs pos="100000">
                <a:schemeClr val="accent2">
                  <a:lumMod val="75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849150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par>
                                <p:cTn id="7" presetID="53" presetClass="entr" presetSubtype="16" fill="hold" nodeType="withEffect">
                                  <p:stCondLst>
                                    <p:cond delay="0"/>
                                  </p:stCondLst>
                                  <p:childTnLst>
                                    <p:set>
                                      <p:cBhvr>
                                        <p:cTn id="8" dur="1" fill="hold">
                                          <p:stCondLst>
                                            <p:cond delay="0"/>
                                          </p:stCondLst>
                                        </p:cTn>
                                        <p:tgtEl>
                                          <p:spTgt spid="3074"/>
                                        </p:tgtEl>
                                        <p:attrNameLst>
                                          <p:attrName>style.visibility</p:attrName>
                                        </p:attrNameLst>
                                      </p:cBhvr>
                                      <p:to>
                                        <p:strVal val="visible"/>
                                      </p:to>
                                    </p:set>
                                    <p:anim calcmode="lin" valueType="num">
                                      <p:cBhvr>
                                        <p:cTn id="9" dur="2000" fill="hold"/>
                                        <p:tgtEl>
                                          <p:spTgt spid="3074"/>
                                        </p:tgtEl>
                                        <p:attrNameLst>
                                          <p:attrName>ppt_w</p:attrName>
                                        </p:attrNameLst>
                                      </p:cBhvr>
                                      <p:tavLst>
                                        <p:tav tm="0">
                                          <p:val>
                                            <p:fltVal val="0"/>
                                          </p:val>
                                        </p:tav>
                                        <p:tav tm="100000">
                                          <p:val>
                                            <p:strVal val="#ppt_w"/>
                                          </p:val>
                                        </p:tav>
                                      </p:tavLst>
                                    </p:anim>
                                    <p:anim calcmode="lin" valueType="num">
                                      <p:cBhvr>
                                        <p:cTn id="10" dur="2000" fill="hold"/>
                                        <p:tgtEl>
                                          <p:spTgt spid="3074"/>
                                        </p:tgtEl>
                                        <p:attrNameLst>
                                          <p:attrName>ppt_h</p:attrName>
                                        </p:attrNameLst>
                                      </p:cBhvr>
                                      <p:tavLst>
                                        <p:tav tm="0">
                                          <p:val>
                                            <p:fltVal val="0"/>
                                          </p:val>
                                        </p:tav>
                                        <p:tav tm="100000">
                                          <p:val>
                                            <p:strVal val="#ppt_h"/>
                                          </p:val>
                                        </p:tav>
                                      </p:tavLst>
                                    </p:anim>
                                    <p:animEffect transition="in" filter="fade">
                                      <p:cBhvr>
                                        <p:cTn id="11" dur="2000"/>
                                        <p:tgtEl>
                                          <p:spTgt spid="3074"/>
                                        </p:tgtEl>
                                      </p:cBhvr>
                                    </p:animEffect>
                                  </p:childTnLst>
                                </p:cTn>
                              </p:par>
                              <p:par>
                                <p:cTn id="12" presetID="0" presetClass="path" presetSubtype="0" fill="hold" nodeType="withEffect">
                                  <p:stCondLst>
                                    <p:cond delay="0"/>
                                  </p:stCondLst>
                                  <p:childTnLst>
                                    <p:animMotion origin="layout" path="M -4.44444E-6 2.96296E-6 L 0.49983 0.14213 " pathEditMode="relative" rAng="0" ptsTypes="AA">
                                      <p:cBhvr>
                                        <p:cTn id="13" dur="2000" fill="hold"/>
                                        <p:tgtEl>
                                          <p:spTgt spid="3074"/>
                                        </p:tgtEl>
                                        <p:attrNameLst>
                                          <p:attrName>ppt_x</p:attrName>
                                          <p:attrName>ppt_y</p:attrName>
                                        </p:attrNameLst>
                                      </p:cBhvr>
                                      <p:rCtr x="24983" y="7106"/>
                                    </p:animMotion>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childTnLst>
                                </p:cTn>
                              </p:par>
                              <p:par>
                                <p:cTn id="21" presetID="10" presetClass="entr" presetSubtype="0" fill="hold" nodeType="withEffect">
                                  <p:stCondLst>
                                    <p:cond delay="0"/>
                                  </p:stCondLst>
                                  <p:childTnLst>
                                    <p:set>
                                      <p:cBhvr>
                                        <p:cTn id="22" dur="1" fill="hold">
                                          <p:stCondLst>
                                            <p:cond delay="0"/>
                                          </p:stCondLst>
                                        </p:cTn>
                                        <p:tgtEl>
                                          <p:spTgt spid="1026"/>
                                        </p:tgtEl>
                                        <p:attrNameLst>
                                          <p:attrName>style.visibility</p:attrName>
                                        </p:attrNameLst>
                                      </p:cBhvr>
                                      <p:to>
                                        <p:strVal val="visible"/>
                                      </p:to>
                                    </p:set>
                                    <p:animEffect transition="in" filter="fade">
                                      <p:cBhvr>
                                        <p:cTn id="23" dur="500"/>
                                        <p:tgtEl>
                                          <p:spTgt spid="1026"/>
                                        </p:tgtEl>
                                      </p:cBhvr>
                                    </p:animEffect>
                                  </p:childTnLst>
                                </p:cTn>
                              </p:par>
                            </p:childTnLst>
                          </p:cTn>
                        </p:par>
                        <p:par>
                          <p:cTn id="24" fill="hold">
                            <p:stCondLst>
                              <p:cond delay="2500"/>
                            </p:stCondLst>
                            <p:childTnLst>
                              <p:par>
                                <p:cTn id="25" presetID="23" presetClass="entr" presetSubtype="272" repeatCount="indefinite"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2000" fill="hold"/>
                                        <p:tgtEl>
                                          <p:spTgt spid="21"/>
                                        </p:tgtEl>
                                        <p:attrNameLst>
                                          <p:attrName>ppt_w</p:attrName>
                                        </p:attrNameLst>
                                      </p:cBhvr>
                                      <p:tavLst>
                                        <p:tav tm="0">
                                          <p:val>
                                            <p:strVal val="2/3*#ppt_w"/>
                                          </p:val>
                                        </p:tav>
                                        <p:tav tm="100000">
                                          <p:val>
                                            <p:strVal val="#ppt_w"/>
                                          </p:val>
                                        </p:tav>
                                      </p:tavLst>
                                    </p:anim>
                                    <p:anim calcmode="lin" valueType="num">
                                      <p:cBhvr>
                                        <p:cTn id="28" dur="2000" fill="hold"/>
                                        <p:tgtEl>
                                          <p:spTgt spid="21"/>
                                        </p:tgtEl>
                                        <p:attrNameLst>
                                          <p:attrName>ppt_h</p:attrName>
                                        </p:attrNameLst>
                                      </p:cBhvr>
                                      <p:tavLst>
                                        <p:tav tm="0">
                                          <p:val>
                                            <p:strVal val="2/3*#ppt_h"/>
                                          </p:val>
                                        </p:tav>
                                        <p:tav tm="100000">
                                          <p:val>
                                            <p:strVal val="#ppt_h"/>
                                          </p:val>
                                        </p:tav>
                                      </p:tavLst>
                                    </p:anim>
                                  </p:childTnLst>
                                </p:cTn>
                              </p:par>
                              <p:par>
                                <p:cTn id="29" presetID="6" presetClass="emph" presetSubtype="0" repeatCount="indefinite" fill="hold" nodeType="withEffect">
                                  <p:stCondLst>
                                    <p:cond delay="0"/>
                                  </p:stCondLst>
                                  <p:childTnLst>
                                    <p:animScale>
                                      <p:cBhvr>
                                        <p:cTn id="30" dur="2000" fill="hold"/>
                                        <p:tgtEl>
                                          <p:spTgt spid="21"/>
                                        </p:tgtEl>
                                      </p:cBhvr>
                                      <p:by x="150000" y="150000"/>
                                    </p:animScale>
                                  </p:childTnLst>
                                </p:cTn>
                              </p:par>
                              <p:par>
                                <p:cTn id="31" presetID="0" presetClass="path" presetSubtype="0" repeatCount="indefinite" fill="hold" nodeType="withEffect">
                                  <p:stCondLst>
                                    <p:cond delay="0"/>
                                  </p:stCondLst>
                                  <p:childTnLst>
                                    <p:animMotion origin="layout" path="M 1.38889E-6 -2.22222E-6 C -0.01285 0.06944 -0.02552 0.13889 0.00746 0.19329 C 0.04045 0.24768 0.11892 0.28704 0.1974 0.32662 " pathEditMode="relative" ptsTypes="aaA">
                                      <p:cBhvr>
                                        <p:cTn id="32" dur="2000" fill="hold"/>
                                        <p:tgtEl>
                                          <p:spTgt spid="21"/>
                                        </p:tgtEl>
                                        <p:attrNameLst>
                                          <p:attrName>ppt_x</p:attrName>
                                          <p:attrName>ppt_y</p:attrName>
                                        </p:attrNameLst>
                                      </p:cBhvr>
                                    </p:animMotion>
                                  </p:childTnLst>
                                </p:cTn>
                              </p:par>
                              <p:par>
                                <p:cTn id="33" presetID="1" presetClass="entr" presetSubtype="0"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par>
                                <p:cTn id="35" presetID="0" presetClass="path" presetSubtype="0" repeatCount="indefinite" fill="hold" nodeType="withEffect">
                                  <p:stCondLst>
                                    <p:cond delay="0"/>
                                  </p:stCondLst>
                                  <p:childTnLst>
                                    <p:animMotion origin="layout" path="M 5E-6 1.11111E-6 C -0.04149 -0.01158 -0.08299 -0.02315 -0.11667 -0.05996 C -0.15035 -0.09676 -0.17604 -0.15903 -0.20174 -0.22107 " pathEditMode="relative" ptsTypes="aaA">
                                      <p:cBhvr>
                                        <p:cTn id="36" dur="2000" fill="hold"/>
                                        <p:tgtEl>
                                          <p:spTgt spid="20"/>
                                        </p:tgtEl>
                                        <p:attrNameLst>
                                          <p:attrName>ppt_x</p:attrName>
                                          <p:attrName>ppt_y</p:attrName>
                                        </p:attrNameLst>
                                      </p:cBhvr>
                                    </p:animMotion>
                                  </p:childTnLst>
                                </p:cTn>
                              </p:par>
                              <p:par>
                                <p:cTn id="37" presetID="1" presetClass="entr" presetSubtype="0"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0" presetClass="path" presetSubtype="0" repeatCount="indefinite" fill="hold" nodeType="withEffect">
                                  <p:stCondLst>
                                    <p:cond delay="0"/>
                                  </p:stCondLst>
                                  <p:childTnLst>
                                    <p:animMotion origin="layout" path="M -1.94444E-6 -7.40741E-6 C -0.04687 0.01921 -0.09375 0.03865 -0.14097 0.02337 C -0.18819 0.0081 -0.23576 -0.04214 -0.28333 -0.09214 " pathEditMode="relative" ptsTypes="aaA">
                                      <p:cBhvr>
                                        <p:cTn id="40" dur="2000" fill="hold"/>
                                        <p:tgtEl>
                                          <p:spTgt spid="23"/>
                                        </p:tgtEl>
                                        <p:attrNameLst>
                                          <p:attrName>ppt_x</p:attrName>
                                          <p:attrName>ppt_y</p:attrName>
                                        </p:attrNameLst>
                                      </p:cBhvr>
                                    </p:animMotion>
                                  </p:childTnLst>
                                </p:cTn>
                              </p:par>
                              <p:par>
                                <p:cTn id="41" presetID="1" presetClass="entr" presetSubtype="0" fill="hold" nodeType="with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par>
                                <p:cTn id="43" presetID="0" presetClass="path" presetSubtype="0" repeatCount="indefinite" fill="hold" nodeType="withEffect">
                                  <p:stCondLst>
                                    <p:cond delay="0"/>
                                  </p:stCondLst>
                                  <p:childTnLst>
                                    <p:animMotion origin="layout" path="M -8.05556E-6 2.96296E-6 C 0.05051 -0.02685 0.10121 -0.05348 0.14426 -0.03449 C 0.18732 -0.01551 0.22274 0.04953 0.25833 0.11458 " pathEditMode="relative" ptsTypes="aaA">
                                      <p:cBhvr>
                                        <p:cTn id="44" dur="2000" fill="hold"/>
                                        <p:tgtEl>
                                          <p:spTgt spid="24"/>
                                        </p:tgtEl>
                                        <p:attrNameLst>
                                          <p:attrName>ppt_x</p:attrName>
                                          <p:attrName>ppt_y</p:attrName>
                                        </p:attrNameLst>
                                      </p:cBhvr>
                                    </p:animMotion>
                                  </p:childTnLst>
                                </p:cTn>
                              </p:par>
                              <p:par>
                                <p:cTn id="45" presetID="23" presetClass="entr" presetSubtype="272" repeatCount="indefinite" fill="hold" nodeType="withEffect">
                                  <p:stCondLst>
                                    <p:cond delay="1000"/>
                                  </p:stCondLst>
                                  <p:childTnLst>
                                    <p:set>
                                      <p:cBhvr>
                                        <p:cTn id="46" dur="1" fill="hold">
                                          <p:stCondLst>
                                            <p:cond delay="0"/>
                                          </p:stCondLst>
                                        </p:cTn>
                                        <p:tgtEl>
                                          <p:spTgt spid="16"/>
                                        </p:tgtEl>
                                        <p:attrNameLst>
                                          <p:attrName>style.visibility</p:attrName>
                                        </p:attrNameLst>
                                      </p:cBhvr>
                                      <p:to>
                                        <p:strVal val="visible"/>
                                      </p:to>
                                    </p:set>
                                    <p:anim calcmode="lin" valueType="num">
                                      <p:cBhvr>
                                        <p:cTn id="47" dur="2000" fill="hold"/>
                                        <p:tgtEl>
                                          <p:spTgt spid="16"/>
                                        </p:tgtEl>
                                        <p:attrNameLst>
                                          <p:attrName>ppt_w</p:attrName>
                                        </p:attrNameLst>
                                      </p:cBhvr>
                                      <p:tavLst>
                                        <p:tav tm="0">
                                          <p:val>
                                            <p:strVal val="2/3*#ppt_w"/>
                                          </p:val>
                                        </p:tav>
                                        <p:tav tm="100000">
                                          <p:val>
                                            <p:strVal val="#ppt_w"/>
                                          </p:val>
                                        </p:tav>
                                      </p:tavLst>
                                    </p:anim>
                                    <p:anim calcmode="lin" valueType="num">
                                      <p:cBhvr>
                                        <p:cTn id="48" dur="2000" fill="hold"/>
                                        <p:tgtEl>
                                          <p:spTgt spid="16"/>
                                        </p:tgtEl>
                                        <p:attrNameLst>
                                          <p:attrName>ppt_h</p:attrName>
                                        </p:attrNameLst>
                                      </p:cBhvr>
                                      <p:tavLst>
                                        <p:tav tm="0">
                                          <p:val>
                                            <p:strVal val="2/3*#ppt_h"/>
                                          </p:val>
                                        </p:tav>
                                        <p:tav tm="100000">
                                          <p:val>
                                            <p:strVal val="#ppt_h"/>
                                          </p:val>
                                        </p:tav>
                                      </p:tavLst>
                                    </p:anim>
                                  </p:childTnLst>
                                </p:cTn>
                              </p:par>
                              <p:par>
                                <p:cTn id="49" presetID="6" presetClass="emph" presetSubtype="0" repeatCount="indefinite" fill="hold" nodeType="withEffect">
                                  <p:stCondLst>
                                    <p:cond delay="1000"/>
                                  </p:stCondLst>
                                  <p:childTnLst>
                                    <p:animScale>
                                      <p:cBhvr>
                                        <p:cTn id="50" dur="2000" fill="hold"/>
                                        <p:tgtEl>
                                          <p:spTgt spid="16"/>
                                        </p:tgtEl>
                                      </p:cBhvr>
                                      <p:by x="150000" y="150000"/>
                                    </p:animScale>
                                  </p:childTnLst>
                                </p:cTn>
                              </p:par>
                              <p:par>
                                <p:cTn id="51" presetID="0" presetClass="path" presetSubtype="0" repeatCount="indefinite" fill="hold" nodeType="withEffect">
                                  <p:stCondLst>
                                    <p:cond delay="1000"/>
                                  </p:stCondLst>
                                  <p:childTnLst>
                                    <p:animMotion origin="layout" path="M 1.38889E-6 -2.22222E-6 C -0.01285 0.06944 -0.02552 0.13889 0.00746 0.19329 C 0.04045 0.24768 0.11892 0.28704 0.1974 0.32662 " pathEditMode="relative" ptsTypes="aaA">
                                      <p:cBhvr>
                                        <p:cTn id="52" dur="2000" fill="hold"/>
                                        <p:tgtEl>
                                          <p:spTgt spid="16"/>
                                        </p:tgtEl>
                                        <p:attrNameLst>
                                          <p:attrName>ppt_x</p:attrName>
                                          <p:attrName>ppt_y</p:attrName>
                                        </p:attrNameLst>
                                      </p:cBhvr>
                                    </p:animMotion>
                                  </p:childTnLst>
                                </p:cTn>
                              </p:par>
                              <p:par>
                                <p:cTn id="53" presetID="1" presetClass="entr" presetSubtype="0" fill="hold" nodeType="withEffect">
                                  <p:stCondLst>
                                    <p:cond delay="1000"/>
                                  </p:stCondLst>
                                  <p:childTnLst>
                                    <p:set>
                                      <p:cBhvr>
                                        <p:cTn id="54" dur="1" fill="hold">
                                          <p:stCondLst>
                                            <p:cond delay="0"/>
                                          </p:stCondLst>
                                        </p:cTn>
                                        <p:tgtEl>
                                          <p:spTgt spid="15"/>
                                        </p:tgtEl>
                                        <p:attrNameLst>
                                          <p:attrName>style.visibility</p:attrName>
                                        </p:attrNameLst>
                                      </p:cBhvr>
                                      <p:to>
                                        <p:strVal val="visible"/>
                                      </p:to>
                                    </p:set>
                                  </p:childTnLst>
                                </p:cTn>
                              </p:par>
                              <p:par>
                                <p:cTn id="55" presetID="0" presetClass="path" presetSubtype="0" repeatCount="indefinite" fill="hold" nodeType="withEffect">
                                  <p:stCondLst>
                                    <p:cond delay="1000"/>
                                  </p:stCondLst>
                                  <p:childTnLst>
                                    <p:animMotion origin="layout" path="M 5E-6 1.11111E-6 C -0.04149 -0.01158 -0.08299 -0.02315 -0.11667 -0.05996 C -0.15035 -0.09676 -0.17604 -0.15903 -0.20174 -0.22107 " pathEditMode="relative" ptsTypes="aaA">
                                      <p:cBhvr>
                                        <p:cTn id="56" dur="2000" fill="hold"/>
                                        <p:tgtEl>
                                          <p:spTgt spid="15"/>
                                        </p:tgtEl>
                                        <p:attrNameLst>
                                          <p:attrName>ppt_x</p:attrName>
                                          <p:attrName>ppt_y</p:attrName>
                                        </p:attrNameLst>
                                      </p:cBhvr>
                                    </p:animMotion>
                                  </p:childTnLst>
                                </p:cTn>
                              </p:par>
                              <p:par>
                                <p:cTn id="57" presetID="1" presetClass="entr" presetSubtype="0" fill="hold" nodeType="withEffect">
                                  <p:stCondLst>
                                    <p:cond delay="1000"/>
                                  </p:stCondLst>
                                  <p:childTnLst>
                                    <p:set>
                                      <p:cBhvr>
                                        <p:cTn id="58" dur="1" fill="hold">
                                          <p:stCondLst>
                                            <p:cond delay="0"/>
                                          </p:stCondLst>
                                        </p:cTn>
                                        <p:tgtEl>
                                          <p:spTgt spid="17"/>
                                        </p:tgtEl>
                                        <p:attrNameLst>
                                          <p:attrName>style.visibility</p:attrName>
                                        </p:attrNameLst>
                                      </p:cBhvr>
                                      <p:to>
                                        <p:strVal val="visible"/>
                                      </p:to>
                                    </p:set>
                                  </p:childTnLst>
                                </p:cTn>
                              </p:par>
                              <p:par>
                                <p:cTn id="59" presetID="0" presetClass="path" presetSubtype="0" repeatCount="indefinite" fill="hold" nodeType="withEffect">
                                  <p:stCondLst>
                                    <p:cond delay="1000"/>
                                  </p:stCondLst>
                                  <p:childTnLst>
                                    <p:animMotion origin="layout" path="M -1.94444E-6 -7.40741E-6 C -0.04687 0.01921 -0.09375 0.03865 -0.14097 0.02337 C -0.18819 0.0081 -0.23576 -0.04214 -0.28333 -0.09214 " pathEditMode="relative" ptsTypes="aaA">
                                      <p:cBhvr>
                                        <p:cTn id="60" dur="2000" fill="hold"/>
                                        <p:tgtEl>
                                          <p:spTgt spid="17"/>
                                        </p:tgtEl>
                                        <p:attrNameLst>
                                          <p:attrName>ppt_x</p:attrName>
                                          <p:attrName>ppt_y</p:attrName>
                                        </p:attrNameLst>
                                      </p:cBhvr>
                                    </p:animMotion>
                                  </p:childTnLst>
                                </p:cTn>
                              </p:par>
                              <p:par>
                                <p:cTn id="61" presetID="1" presetClass="entr" presetSubtype="0" fill="hold" nodeType="withEffect">
                                  <p:stCondLst>
                                    <p:cond delay="1000"/>
                                  </p:stCondLst>
                                  <p:childTnLst>
                                    <p:set>
                                      <p:cBhvr>
                                        <p:cTn id="62" dur="1" fill="hold">
                                          <p:stCondLst>
                                            <p:cond delay="0"/>
                                          </p:stCondLst>
                                        </p:cTn>
                                        <p:tgtEl>
                                          <p:spTgt spid="18"/>
                                        </p:tgtEl>
                                        <p:attrNameLst>
                                          <p:attrName>style.visibility</p:attrName>
                                        </p:attrNameLst>
                                      </p:cBhvr>
                                      <p:to>
                                        <p:strVal val="visible"/>
                                      </p:to>
                                    </p:set>
                                  </p:childTnLst>
                                </p:cTn>
                              </p:par>
                              <p:par>
                                <p:cTn id="63" presetID="0" presetClass="path" presetSubtype="0" repeatCount="indefinite" fill="hold" nodeType="withEffect">
                                  <p:stCondLst>
                                    <p:cond delay="1000"/>
                                  </p:stCondLst>
                                  <p:childTnLst>
                                    <p:animMotion origin="layout" path="M -8.05556E-6 2.96296E-6 C 0.05051 -0.02685 0.10121 -0.05348 0.14426 -0.03449 C 0.18732 -0.01551 0.22274 0.04953 0.25833 0.11458 " pathEditMode="relative" ptsTypes="aaA">
                                      <p:cBhvr>
                                        <p:cTn id="64" dur="2000" fill="hold"/>
                                        <p:tgtEl>
                                          <p:spTgt spid="1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43115" y="221344"/>
            <a:ext cx="8610600" cy="1107996"/>
          </a:xfrm>
          <a:prstGeom prst="rect">
            <a:avLst/>
          </a:prstGeom>
          <a:noFill/>
        </p:spPr>
        <p:txBody>
          <a:bodyPr wrap="square" rtlCol="0">
            <a:spAutoFit/>
          </a:bodyPr>
          <a:lstStyle/>
          <a:p>
            <a:pPr algn="ctr"/>
            <a:r>
              <a:rPr lang="en-US" sz="3300" dirty="0"/>
              <a:t>How do </a:t>
            </a:r>
            <a:r>
              <a:rPr lang="en-US" sz="3300" dirty="0" smtClean="0"/>
              <a:t>glucose, </a:t>
            </a:r>
            <a:r>
              <a:rPr lang="en-US" sz="3300" dirty="0"/>
              <a:t>water, </a:t>
            </a:r>
            <a:r>
              <a:rPr lang="en-US" sz="3300" dirty="0" smtClean="0"/>
              <a:t> CO</a:t>
            </a:r>
            <a:r>
              <a:rPr lang="en-US" sz="3300" baseline="-25000" dirty="0" smtClean="0"/>
              <a:t>2</a:t>
            </a:r>
            <a:r>
              <a:rPr lang="en-US" sz="3300" dirty="0" smtClean="0"/>
              <a:t> and oxygen move in </a:t>
            </a:r>
            <a:r>
              <a:rPr lang="en-US" sz="3300" dirty="0"/>
              <a:t>a plant </a:t>
            </a:r>
            <a:r>
              <a:rPr lang="en-US" sz="3300" dirty="0" smtClean="0"/>
              <a:t>leaf during photosynthesize?</a:t>
            </a:r>
            <a:endParaRPr lang="en-US" sz="3300" dirty="0"/>
          </a:p>
        </p:txBody>
      </p:sp>
      <p:pic>
        <p:nvPicPr>
          <p:cNvPr id="29" name="potato"/>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701964" y="1421795"/>
            <a:ext cx="3298589" cy="4979004"/>
          </a:xfrm>
          <a:prstGeom prst="rect">
            <a:avLst/>
          </a:prstGeom>
          <a:noFill/>
          <a:extLst>
            <a:ext uri="{909E8E84-426E-40dd-AFC4-6F175D3DCCD1}">
              <a14:hiddenFill xmlns:a14="http://schemas.microsoft.com/office/drawing/2010/main" xmlns="">
                <a:solidFill>
                  <a:srgbClr val="FFFFFF"/>
                </a:solidFill>
              </a14:hiddenFill>
            </a:ext>
          </a:extLst>
        </p:spPr>
      </p:pic>
      <p:pic>
        <p:nvPicPr>
          <p:cNvPr id="30" name="arrows"/>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701964" y="1432192"/>
            <a:ext cx="3298587" cy="4958210"/>
          </a:xfrm>
          <a:prstGeom prst="rect">
            <a:avLst/>
          </a:prstGeom>
          <a:noFill/>
          <a:extLst>
            <a:ext uri="{909E8E84-426E-40dd-AFC4-6F175D3DCCD1}">
              <a14:hiddenFill xmlns:a14="http://schemas.microsoft.com/office/drawing/2010/main" xmlns="">
                <a:solidFill>
                  <a:srgbClr val="FFFFFF"/>
                </a:solidFill>
              </a14:hiddenFill>
            </a:ext>
          </a:extLst>
        </p:spPr>
      </p:pic>
      <p:pic>
        <p:nvPicPr>
          <p:cNvPr id="3074" name="cell" descr="C:\Documents and Settings\Craig Douglas\My Documents\for JJ\Visual Teaching Tools\Plant\Potato cell.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626529" y="2169000"/>
            <a:ext cx="2180687" cy="2180688"/>
          </a:xfrm>
          <a:prstGeom prst="rect">
            <a:avLst/>
          </a:prstGeom>
          <a:noFill/>
          <a:extLst>
            <a:ext uri="{909E8E84-426E-40dd-AFC4-6F175D3DCCD1}">
              <a14:hiddenFill xmlns:a14="http://schemas.microsoft.com/office/drawing/2010/main" xmlns="">
                <a:solidFill>
                  <a:srgbClr val="FFFFFF"/>
                </a:solidFill>
              </a14:hiddenFill>
            </a:ext>
          </a:extLst>
        </p:spPr>
      </p:pic>
      <p:pic>
        <p:nvPicPr>
          <p:cNvPr id="49" name="h2o" descr="C:\Documents and Settings\Craig Douglas\My Documents\for JJ\Systems &amp; Scale\molecules\water labeled06.5.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056045" y="4684378"/>
            <a:ext cx="289135" cy="135016"/>
          </a:xfrm>
          <a:prstGeom prst="rect">
            <a:avLst/>
          </a:prstGeom>
          <a:noFill/>
          <a:extLst>
            <a:ext uri="{909E8E84-426E-40dd-AFC4-6F175D3DCCD1}">
              <a14:hiddenFill xmlns:a14="http://schemas.microsoft.com/office/drawing/2010/main" xmlns="">
                <a:solidFill>
                  <a:srgbClr val="FFFFFF"/>
                </a:solidFill>
              </a14:hiddenFill>
            </a:ext>
          </a:extLst>
        </p:spPr>
      </p:pic>
      <p:pic>
        <p:nvPicPr>
          <p:cNvPr id="50" name="glucose"/>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1531162" y="2708047"/>
            <a:ext cx="829955" cy="553303"/>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20" name="Table 19"/>
          <p:cNvGraphicFramePr>
            <a:graphicFrameLocks noGrp="1"/>
          </p:cNvGraphicFramePr>
          <p:nvPr>
            <p:extLst>
              <p:ext uri="{D42A27DB-BD31-4B8C-83A1-F6EECF244321}">
                <p14:modId xmlns:p14="http://schemas.microsoft.com/office/powerpoint/2010/main" val="3520500455"/>
              </p:ext>
            </p:extLst>
          </p:nvPr>
        </p:nvGraphicFramePr>
        <p:xfrm>
          <a:off x="4881163" y="1625669"/>
          <a:ext cx="3841725" cy="4775130"/>
        </p:xfrm>
        <a:graphic>
          <a:graphicData uri="http://schemas.openxmlformats.org/drawingml/2006/table">
            <a:tbl>
              <a:tblPr firstRow="1" bandRow="1">
                <a:tableStyleId>{5940675A-B579-460E-94D1-54222C63F5DA}</a:tableStyleId>
              </a:tblPr>
              <a:tblGrid>
                <a:gridCol w="2490395"/>
                <a:gridCol w="1351330"/>
              </a:tblGrid>
              <a:tr h="676840">
                <a:tc>
                  <a:txBody>
                    <a:bodyPr/>
                    <a:lstStyle/>
                    <a:p>
                      <a:endParaRPr lang="en-US" sz="2400" dirty="0"/>
                    </a:p>
                  </a:txBody>
                  <a:tcPr marL="0" marR="0" marT="0" marB="0"/>
                </a:tc>
                <a:tc rowSpan="3">
                  <a:txBody>
                    <a:bodyPr/>
                    <a:lstStyle/>
                    <a:p>
                      <a:endParaRPr lang="en-US" sz="2400" dirty="0"/>
                    </a:p>
                  </a:txBody>
                  <a:tcPr marL="0" marR="0" marT="0" marB="0"/>
                </a:tc>
              </a:tr>
              <a:tr h="228600">
                <a:tc>
                  <a:txBody>
                    <a:bodyPr/>
                    <a:lstStyle/>
                    <a:p>
                      <a:pPr algn="ctr"/>
                      <a:r>
                        <a:rPr lang="en-US" sz="2400" dirty="0" smtClean="0">
                          <a:solidFill>
                            <a:srgbClr val="28AAE1"/>
                          </a:solidFill>
                        </a:rPr>
                        <a:t>water</a:t>
                      </a:r>
                      <a:endParaRPr lang="en-US" sz="2400" dirty="0"/>
                    </a:p>
                  </a:txBody>
                  <a:tcPr marL="0" marR="0" marT="0" marB="0"/>
                </a:tc>
                <a:tc vMerge="1">
                  <a:txBody>
                    <a:bodyPr/>
                    <a:lstStyle/>
                    <a:p>
                      <a:endParaRPr lang="en-US" sz="2400" dirty="0"/>
                    </a:p>
                  </a:txBody>
                  <a:tcPr marL="0" marR="0" marT="0" marB="0"/>
                </a:tc>
              </a:tr>
              <a:tr h="656590">
                <a:tc>
                  <a:txBody>
                    <a:bodyPr/>
                    <a:lstStyle/>
                    <a:p>
                      <a:endParaRPr lang="en-US" sz="2400" dirty="0"/>
                    </a:p>
                  </a:txBody>
                  <a:tcPr marL="0" marR="0" marT="0" marB="0"/>
                </a:tc>
                <a:tc vMerge="1">
                  <a:txBody>
                    <a:bodyPr/>
                    <a:lstStyle/>
                    <a:p>
                      <a:endParaRPr lang="en-US" sz="2400" dirty="0"/>
                    </a:p>
                  </a:txBody>
                  <a:tcPr marL="0" marR="0" marT="0" marB="0"/>
                </a:tc>
              </a:tr>
              <a:tr h="261257">
                <a:tc>
                  <a:txBody>
                    <a:bodyPr/>
                    <a:lstStyle/>
                    <a:p>
                      <a:pPr algn="ctr"/>
                      <a:r>
                        <a:rPr lang="en-US" sz="2400" dirty="0" smtClean="0">
                          <a:solidFill>
                            <a:srgbClr val="221F1F"/>
                          </a:solidFill>
                        </a:rPr>
                        <a:t>carbon dioxide</a:t>
                      </a:r>
                      <a:endParaRPr lang="en-US" sz="2400" dirty="0">
                        <a:solidFill>
                          <a:srgbClr val="28AAE1"/>
                        </a:solidFill>
                      </a:endParaRPr>
                    </a:p>
                  </a:txBody>
                  <a:tcPr marL="0" marR="0" marT="0" marB="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400" dirty="0" smtClean="0">
                          <a:solidFill>
                            <a:srgbClr val="3953A2"/>
                          </a:solidFill>
                        </a:rPr>
                        <a:t>oxygen</a:t>
                      </a:r>
                    </a:p>
                  </a:txBody>
                  <a:tcPr marL="0" marR="0" marT="0" marB="0"/>
                </a:tc>
              </a:tr>
              <a:tr h="2339340">
                <a:tc gridSpan="2">
                  <a:txBody>
                    <a:bodyPr/>
                    <a:lstStyle/>
                    <a:p>
                      <a:pPr algn="ctr"/>
                      <a:endParaRPr lang="en-US" sz="2400" dirty="0"/>
                    </a:p>
                  </a:txBody>
                  <a:tcPr marL="0" marR="0" marT="0" marB="0"/>
                </a:tc>
                <a:tc hMerge="1">
                  <a:txBody>
                    <a:bodyPr/>
                    <a:lstStyle/>
                    <a:p>
                      <a:pPr algn="ctr"/>
                      <a:endParaRPr lang="en-US" dirty="0"/>
                    </a:p>
                  </a:txBody>
                  <a:tcPr/>
                </a:tc>
              </a:tr>
              <a:tr h="370840">
                <a:tc gridSpan="2">
                  <a:txBody>
                    <a:bodyPr/>
                    <a:lstStyle/>
                    <a:p>
                      <a:pPr algn="ctr"/>
                      <a:r>
                        <a:rPr lang="en-US" sz="2400" dirty="0" smtClean="0">
                          <a:solidFill>
                            <a:srgbClr val="E80A89"/>
                          </a:solidFill>
                        </a:rPr>
                        <a:t>glucose</a:t>
                      </a:r>
                      <a:endParaRPr lang="en-US" sz="2400" dirty="0">
                        <a:solidFill>
                          <a:srgbClr val="E80A89"/>
                        </a:solidFill>
                      </a:endParaRPr>
                    </a:p>
                  </a:txBody>
                  <a:tcPr marL="0" marR="0" marT="0" marB="0"/>
                </a:tc>
                <a:tc hMerge="1">
                  <a:txBody>
                    <a:bodyPr/>
                    <a:lstStyle/>
                    <a:p>
                      <a:pPr algn="ctr"/>
                      <a:endParaRPr lang="en-US" sz="2800" dirty="0"/>
                    </a:p>
                  </a:txBody>
                  <a:tcPr/>
                </a:tc>
              </a:tr>
            </a:tbl>
          </a:graphicData>
        </a:graphic>
      </p:graphicFrame>
      <p:pic>
        <p:nvPicPr>
          <p:cNvPr id="21" name="Picture 4" descr="C:\Documents and Settings\Craig Douglas\My Documents\for JJ\Systems &amp; Scale\molecules\water labeled06.5.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487734" y="1665570"/>
            <a:ext cx="1314292" cy="613731"/>
          </a:xfrm>
          <a:prstGeom prst="rect">
            <a:avLst/>
          </a:prstGeom>
          <a:noFill/>
          <a:extLst>
            <a:ext uri="{909E8E84-426E-40dd-AFC4-6F175D3DCCD1}">
              <a14:hiddenFill xmlns:a14="http://schemas.microsoft.com/office/drawing/2010/main" xmlns="">
                <a:solidFill>
                  <a:srgbClr val="FFFFFF"/>
                </a:solidFill>
              </a14:hiddenFill>
            </a:ext>
          </a:extLst>
        </p:spPr>
      </p:pic>
      <p:pic>
        <p:nvPicPr>
          <p:cNvPr id="22" name="Picture 8"/>
          <p:cNvPicPr>
            <a:picLocks noChangeAspect="1" noChangeArrowheads="1"/>
          </p:cNvPicPr>
          <p:nvPr/>
        </p:nvPicPr>
        <p:blipFill>
          <a:blip r:embed="rId9" cstate="screen">
            <a:extLst>
              <a:ext uri="{28A0092B-C50C-407E-A947-70E740481C1C}">
                <a14:useLocalDpi xmlns:a14="http://schemas.microsoft.com/office/drawing/2010/main"/>
              </a:ext>
            </a:extLst>
          </a:blip>
          <a:stretch>
            <a:fillRect/>
          </a:stretch>
        </p:blipFill>
        <p:spPr bwMode="auto">
          <a:xfrm>
            <a:off x="7741846" y="1876261"/>
            <a:ext cx="596616" cy="1131600"/>
          </a:xfrm>
          <a:prstGeom prst="rect">
            <a:avLst/>
          </a:prstGeom>
          <a:noFill/>
          <a:extLst>
            <a:ext uri="{909E8E84-426E-40dd-AFC4-6F175D3DCCD1}">
              <a14:hiddenFill xmlns:a14="http://schemas.microsoft.com/office/drawing/2010/main" xmlns="">
                <a:solidFill>
                  <a:srgbClr val="FFFFFF"/>
                </a:solidFill>
              </a14:hiddenFill>
            </a:ext>
          </a:extLst>
        </p:spPr>
      </p:pic>
      <p:pic>
        <p:nvPicPr>
          <p:cNvPr id="23" name="Picture 9"/>
          <p:cNvPicPr>
            <a:picLocks noChangeAspect="1" noChangeArrowheads="1"/>
          </p:cNvPicPr>
          <p:nvPr/>
        </p:nvPicPr>
        <p:blipFill>
          <a:blip r:embed="rId10" cstate="screen">
            <a:extLst>
              <a:ext uri="{28A0092B-C50C-407E-A947-70E740481C1C}">
                <a14:useLocalDpi xmlns:a14="http://schemas.microsoft.com/office/drawing/2010/main"/>
              </a:ext>
            </a:extLst>
          </a:blip>
          <a:stretch>
            <a:fillRect/>
          </a:stretch>
        </p:blipFill>
        <p:spPr bwMode="auto">
          <a:xfrm>
            <a:off x="5173855" y="2708047"/>
            <a:ext cx="1972666" cy="581182"/>
          </a:xfrm>
          <a:prstGeom prst="rect">
            <a:avLst/>
          </a:prstGeom>
          <a:noFill/>
          <a:extLst>
            <a:ext uri="{909E8E84-426E-40dd-AFC4-6F175D3DCCD1}">
              <a14:hiddenFill xmlns:a14="http://schemas.microsoft.com/office/drawing/2010/main" xmlns="">
                <a:solidFill>
                  <a:srgbClr val="FFFFFF"/>
                </a:solidFill>
              </a14:hiddenFill>
            </a:ext>
          </a:extLst>
        </p:spPr>
      </p:pic>
      <p:pic>
        <p:nvPicPr>
          <p:cNvPr id="24" name="Picture 2" descr="C:\Users\Public\Documents\Craig's Folder\for JJ\Systems &amp; Scale\molecules\glucose labeled06.5.png"/>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5037822" y="3679659"/>
            <a:ext cx="3528408" cy="2353974"/>
          </a:xfrm>
          <a:prstGeom prst="rect">
            <a:avLst/>
          </a:prstGeom>
          <a:noFill/>
        </p:spPr>
      </p:pic>
      <p:sp>
        <p:nvSpPr>
          <p:cNvPr id="25" name="Oval 24"/>
          <p:cNvSpPr/>
          <p:nvPr/>
        </p:nvSpPr>
        <p:spPr>
          <a:xfrm>
            <a:off x="2642036" y="2167921"/>
            <a:ext cx="2167128" cy="2184259"/>
          </a:xfrm>
          <a:prstGeom prst="ellipse">
            <a:avLst/>
          </a:prstGeom>
          <a:gradFill>
            <a:gsLst>
              <a:gs pos="0">
                <a:schemeClr val="accent2">
                  <a:lumMod val="50000"/>
                </a:schemeClr>
              </a:gs>
              <a:gs pos="100000">
                <a:schemeClr val="accent2">
                  <a:lumMod val="75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o2"/>
          <p:cNvPicPr>
            <a:picLocks noChangeAspect="1" noChangeArrowheads="1"/>
          </p:cNvPicPr>
          <p:nvPr/>
        </p:nvPicPr>
        <p:blipFill>
          <a:blip r:embed="rId12" cstate="screen">
            <a:extLst>
              <a:ext uri="{28A0092B-C50C-407E-A947-70E740481C1C}">
                <a14:useLocalDpi xmlns:a14="http://schemas.microsoft.com/office/drawing/2010/main"/>
              </a:ext>
            </a:extLst>
          </a:blip>
          <a:stretch>
            <a:fillRect/>
          </a:stretch>
        </p:blipFill>
        <p:spPr bwMode="auto">
          <a:xfrm>
            <a:off x="1716539" y="2923491"/>
            <a:ext cx="122921" cy="233143"/>
          </a:xfrm>
          <a:prstGeom prst="rect">
            <a:avLst/>
          </a:prstGeom>
          <a:noFill/>
          <a:extLst>
            <a:ext uri="{909E8E84-426E-40dd-AFC4-6F175D3DCCD1}">
              <a14:hiddenFill xmlns:a14="http://schemas.microsoft.com/office/drawing/2010/main" xmlns="">
                <a:solidFill>
                  <a:srgbClr val="FFFFFF"/>
                </a:solidFill>
              </a14:hiddenFill>
            </a:ext>
          </a:extLst>
        </p:spPr>
      </p:pic>
      <p:pic>
        <p:nvPicPr>
          <p:cNvPr id="15" name="co2"/>
          <p:cNvPicPr>
            <a:picLocks noChangeAspect="1" noChangeArrowheads="1"/>
          </p:cNvPicPr>
          <p:nvPr/>
        </p:nvPicPr>
        <p:blipFill>
          <a:blip r:embed="rId13" cstate="screen">
            <a:extLst>
              <a:ext uri="{28A0092B-C50C-407E-A947-70E740481C1C}">
                <a14:useLocalDpi xmlns:a14="http://schemas.microsoft.com/office/drawing/2010/main"/>
              </a:ext>
            </a:extLst>
          </a:blip>
          <a:stretch>
            <a:fillRect/>
          </a:stretch>
        </p:blipFill>
        <p:spPr bwMode="auto">
          <a:xfrm>
            <a:off x="967109" y="2378662"/>
            <a:ext cx="430378" cy="126797"/>
          </a:xfrm>
          <a:prstGeom prst="rect">
            <a:avLst/>
          </a:prstGeom>
          <a:noFill/>
          <a:extLst>
            <a:ext uri="{909E8E84-426E-40dd-AFC4-6F175D3DCCD1}">
              <a14:hiddenFill xmlns:a14="http://schemas.microsoft.com/office/drawing/2010/main" xmlns="">
                <a:solidFill>
                  <a:srgbClr val="FFFFFF"/>
                </a:solidFill>
              </a14:hiddenFill>
            </a:ext>
          </a:extLst>
        </p:spPr>
      </p:pic>
      <p:pic>
        <p:nvPicPr>
          <p:cNvPr id="16" name="h2o" descr="C:\Documents and Settings\Craig Douglas\My Documents\for JJ\Systems &amp; Scale\molecules\water labeled06.5.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056045" y="4684378"/>
            <a:ext cx="289135" cy="135016"/>
          </a:xfrm>
          <a:prstGeom prst="rect">
            <a:avLst/>
          </a:prstGeom>
          <a:noFill/>
          <a:extLst>
            <a:ext uri="{909E8E84-426E-40dd-AFC4-6F175D3DCCD1}">
              <a14:hiddenFill xmlns:a14="http://schemas.microsoft.com/office/drawing/2010/main" xmlns="">
                <a:solidFill>
                  <a:srgbClr val="FFFFFF"/>
                </a:solidFill>
              </a14:hiddenFill>
            </a:ext>
          </a:extLst>
        </p:spPr>
      </p:pic>
      <p:pic>
        <p:nvPicPr>
          <p:cNvPr id="18" name="o2"/>
          <p:cNvPicPr>
            <a:picLocks noChangeAspect="1" noChangeArrowheads="1"/>
          </p:cNvPicPr>
          <p:nvPr/>
        </p:nvPicPr>
        <p:blipFill>
          <a:blip r:embed="rId12" cstate="screen">
            <a:extLst>
              <a:ext uri="{28A0092B-C50C-407E-A947-70E740481C1C}">
                <a14:useLocalDpi xmlns:a14="http://schemas.microsoft.com/office/drawing/2010/main"/>
              </a:ext>
            </a:extLst>
          </a:blip>
          <a:stretch>
            <a:fillRect/>
          </a:stretch>
        </p:blipFill>
        <p:spPr bwMode="auto">
          <a:xfrm>
            <a:off x="1716539" y="2923491"/>
            <a:ext cx="122921" cy="233143"/>
          </a:xfrm>
          <a:prstGeom prst="rect">
            <a:avLst/>
          </a:prstGeom>
          <a:noFill/>
          <a:extLst>
            <a:ext uri="{909E8E84-426E-40dd-AFC4-6F175D3DCCD1}">
              <a14:hiddenFill xmlns:a14="http://schemas.microsoft.com/office/drawing/2010/main" xmlns="">
                <a:solidFill>
                  <a:srgbClr val="FFFFFF"/>
                </a:solidFill>
              </a14:hiddenFill>
            </a:ext>
          </a:extLst>
        </p:spPr>
      </p:pic>
      <p:pic>
        <p:nvPicPr>
          <p:cNvPr id="19" name="co2"/>
          <p:cNvPicPr>
            <a:picLocks noChangeAspect="1" noChangeArrowheads="1"/>
          </p:cNvPicPr>
          <p:nvPr/>
        </p:nvPicPr>
        <p:blipFill>
          <a:blip r:embed="rId13" cstate="screen">
            <a:extLst>
              <a:ext uri="{28A0092B-C50C-407E-A947-70E740481C1C}">
                <a14:useLocalDpi xmlns:a14="http://schemas.microsoft.com/office/drawing/2010/main"/>
              </a:ext>
            </a:extLst>
          </a:blip>
          <a:stretch>
            <a:fillRect/>
          </a:stretch>
        </p:blipFill>
        <p:spPr bwMode="auto">
          <a:xfrm>
            <a:off x="967109" y="2378662"/>
            <a:ext cx="430378" cy="12679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42261655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childTnLst>
                          </p:cTn>
                        </p:par>
                        <p:par>
                          <p:cTn id="8" fill="hold">
                            <p:stCondLst>
                              <p:cond delay="500"/>
                            </p:stCondLst>
                            <p:childTnLst>
                              <p:par>
                                <p:cTn id="9" presetID="0" presetClass="path" presetSubtype="0" fill="hold" nodeType="afterEffect">
                                  <p:stCondLst>
                                    <p:cond delay="0"/>
                                  </p:stCondLst>
                                  <p:childTnLst>
                                    <p:animMotion origin="layout" path="M -3.61111E-6 -1.48148E-6 L -0.21198 -0.03194 " pathEditMode="relative" rAng="0" ptsTypes="AA">
                                      <p:cBhvr>
                                        <p:cTn id="10" dur="2000" fill="hold"/>
                                        <p:tgtEl>
                                          <p:spTgt spid="3074"/>
                                        </p:tgtEl>
                                        <p:attrNameLst>
                                          <p:attrName>ppt_x</p:attrName>
                                          <p:attrName>ppt_y</p:attrName>
                                        </p:attrNameLst>
                                      </p:cBhvr>
                                      <p:rCtr x="-10608" y="-1597"/>
                                    </p:animMotion>
                                  </p:childTnLst>
                                </p:cTn>
                              </p:par>
                              <p:par>
                                <p:cTn id="11" presetID="6" presetClass="emph" presetSubtype="0" fill="hold" nodeType="withEffect">
                                  <p:stCondLst>
                                    <p:cond delay="0"/>
                                  </p:stCondLst>
                                  <p:childTnLst>
                                    <p:animScale>
                                      <p:cBhvr>
                                        <p:cTn id="12" dur="2000" fill="hold"/>
                                        <p:tgtEl>
                                          <p:spTgt spid="3074"/>
                                        </p:tgtEl>
                                      </p:cBhvr>
                                      <p:by x="2000" y="2000"/>
                                    </p:animScale>
                                  </p:childTnLst>
                                </p:cTn>
                              </p:par>
                              <p:par>
                                <p:cTn id="13" presetID="1" presetClass="entr" presetSubtype="0" fill="hold" grpId="3"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0" presetClass="path" presetSubtype="0" fill="hold" grpId="0" nodeType="withEffect">
                                  <p:stCondLst>
                                    <p:cond delay="0"/>
                                  </p:stCondLst>
                                  <p:childTnLst>
                                    <p:animMotion origin="layout" path="M -1.66667E-6 -2.96296E-6 L -0.21285 -0.03217 " pathEditMode="relative" rAng="0" ptsTypes="AA">
                                      <p:cBhvr>
                                        <p:cTn id="16" dur="2000" fill="hold"/>
                                        <p:tgtEl>
                                          <p:spTgt spid="25"/>
                                        </p:tgtEl>
                                        <p:attrNameLst>
                                          <p:attrName>ppt_x</p:attrName>
                                          <p:attrName>ppt_y</p:attrName>
                                        </p:attrNameLst>
                                      </p:cBhvr>
                                      <p:rCtr x="-10642" y="-1620"/>
                                    </p:animMotion>
                                  </p:childTnLst>
                                </p:cTn>
                              </p:par>
                              <p:par>
                                <p:cTn id="17" presetID="6" presetClass="emph" presetSubtype="0" fill="hold" grpId="1" nodeType="withEffect">
                                  <p:stCondLst>
                                    <p:cond delay="0"/>
                                  </p:stCondLst>
                                  <p:childTnLst>
                                    <p:animScale>
                                      <p:cBhvr>
                                        <p:cTn id="18" dur="2000" fill="hold"/>
                                        <p:tgtEl>
                                          <p:spTgt spid="25"/>
                                        </p:tgtEl>
                                      </p:cBhvr>
                                      <p:by x="2000" y="2000"/>
                                    </p:animScale>
                                  </p:childTnLst>
                                </p:cTn>
                              </p:par>
                              <p:par>
                                <p:cTn id="19" presetID="10" presetClass="entr" presetSubtype="0" fill="hold" grpId="2"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1500"/>
                                        <p:tgtEl>
                                          <p:spTgt spid="25"/>
                                        </p:tgtEl>
                                      </p:cBhvr>
                                    </p:animEffect>
                                  </p:childTnLst>
                                </p:cTn>
                              </p:par>
                              <p:par>
                                <p:cTn id="22" presetID="10" presetClass="exit" presetSubtype="0" fill="hold" nodeType="withEffect">
                                  <p:stCondLst>
                                    <p:cond delay="1500"/>
                                  </p:stCondLst>
                                  <p:childTnLst>
                                    <p:animEffect transition="out" filter="fade">
                                      <p:cBhvr>
                                        <p:cTn id="23" dur="500"/>
                                        <p:tgtEl>
                                          <p:spTgt spid="3074"/>
                                        </p:tgtEl>
                                      </p:cBhvr>
                                    </p:animEffect>
                                    <p:set>
                                      <p:cBhvr>
                                        <p:cTn id="24" dur="1" fill="hold">
                                          <p:stCondLst>
                                            <p:cond delay="499"/>
                                          </p:stCondLst>
                                        </p:cTn>
                                        <p:tgtEl>
                                          <p:spTgt spid="3074"/>
                                        </p:tgtEl>
                                        <p:attrNameLst>
                                          <p:attrName>style.visibility</p:attrName>
                                        </p:attrNameLst>
                                      </p:cBhvr>
                                      <p:to>
                                        <p:strVal val="hidden"/>
                                      </p:to>
                                    </p:set>
                                  </p:childTnLst>
                                </p:cTn>
                              </p:par>
                            </p:childTnLst>
                          </p:cTn>
                        </p:par>
                        <p:par>
                          <p:cTn id="25" fill="hold">
                            <p:stCondLst>
                              <p:cond delay="2500"/>
                            </p:stCondLst>
                            <p:childTnLst>
                              <p:par>
                                <p:cTn id="26" presetID="1" presetClass="entr" presetSubtype="0"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childTnLst>
                                </p:cTn>
                              </p:par>
                              <p:par>
                                <p:cTn id="28" presetID="0" presetClass="path" presetSubtype="0" repeatCount="indefinite" fill="hold" nodeType="withEffect">
                                  <p:stCondLst>
                                    <p:cond delay="0"/>
                                  </p:stCondLst>
                                  <p:childTnLst>
                                    <p:animMotion origin="layout" path="M -4.44444E-6 2.96296E-6 C -0.01302 0.00301 -0.02413 0.0037 -0.03541 -0.00556 C -0.0467 -0.01482 -0.06128 -0.0456 -0.06805 -0.05625 " pathEditMode="relative" rAng="0" ptsTypes="aaa">
                                      <p:cBhvr>
                                        <p:cTn id="29" dur="2000" fill="hold"/>
                                        <p:tgtEl>
                                          <p:spTgt spid="14"/>
                                        </p:tgtEl>
                                        <p:attrNameLst>
                                          <p:attrName>ppt_x</p:attrName>
                                          <p:attrName>ppt_y</p:attrName>
                                        </p:attrNameLst>
                                      </p:cBhvr>
                                      <p:rCtr x="-3403" y="-2639"/>
                                    </p:animMotion>
                                  </p:childTnLst>
                                </p:cTn>
                              </p:par>
                              <p:par>
                                <p:cTn id="30" presetID="1" presetClass="entr" presetSubtype="0"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childTnLst>
                                </p:cTn>
                              </p:par>
                              <p:par>
                                <p:cTn id="32" presetID="0" presetClass="path" presetSubtype="0" repeatCount="indefinite" fill="hold" nodeType="withEffect">
                                  <p:stCondLst>
                                    <p:cond delay="0"/>
                                  </p:stCondLst>
                                  <p:childTnLst>
                                    <p:animMotion origin="layout" path="M 3.33333E-6 1.48148E-6 C 0.00816 0.00324 0.03802 0.0044 0.04896 0.01898 C 0.05989 0.03356 0.06215 0.07315 0.06562 0.0875 " pathEditMode="relative" rAng="0" ptsTypes="aaa">
                                      <p:cBhvr>
                                        <p:cTn id="33" dur="2000" fill="hold"/>
                                        <p:tgtEl>
                                          <p:spTgt spid="15"/>
                                        </p:tgtEl>
                                        <p:attrNameLst>
                                          <p:attrName>ppt_x</p:attrName>
                                          <p:attrName>ppt_y</p:attrName>
                                        </p:attrNameLst>
                                      </p:cBhvr>
                                      <p:rCtr x="3281" y="4375"/>
                                    </p:animMotion>
                                  </p:childTnLst>
                                </p:cTn>
                              </p:par>
                              <p:par>
                                <p:cTn id="34" presetID="1" presetClass="entr" presetSubtype="0" fill="hold" nodeType="withEffect">
                                  <p:stCondLst>
                                    <p:cond delay="0"/>
                                  </p:stCondLst>
                                  <p:childTnLst>
                                    <p:set>
                                      <p:cBhvr>
                                        <p:cTn id="35" dur="1" fill="hold">
                                          <p:stCondLst>
                                            <p:cond delay="0"/>
                                          </p:stCondLst>
                                        </p:cTn>
                                        <p:tgtEl>
                                          <p:spTgt spid="49"/>
                                        </p:tgtEl>
                                        <p:attrNameLst>
                                          <p:attrName>style.visibility</p:attrName>
                                        </p:attrNameLst>
                                      </p:cBhvr>
                                      <p:to>
                                        <p:strVal val="visible"/>
                                      </p:to>
                                    </p:set>
                                  </p:childTnLst>
                                </p:cTn>
                              </p:par>
                              <p:par>
                                <p:cTn id="36" presetID="0" presetClass="path" presetSubtype="0" repeatCount="indefinite" fill="hold" nodeType="withEffect">
                                  <p:stCondLst>
                                    <p:cond delay="0"/>
                                  </p:stCondLst>
                                  <p:childTnLst>
                                    <p:animMotion origin="layout" path="M 0 -4.07407E-6 C -0.00903 -0.01134 -0.04358 -0.0537 -0.05417 -0.06875 C -0.06476 -0.08379 -0.05608 -0.07916 -0.06319 -0.09004 C -0.07031 -0.10092 -0.0908 -0.11921 -0.09653 -0.13356 C -0.10226 -0.14791 -0.09774 -0.15856 -0.09792 -0.17615 C -0.09809 -0.19398 -0.0875 -0.22708 -0.09722 -0.23935 C -0.10694 -0.25162 -0.14375 -0.24722 -0.1559 -0.2493 " pathEditMode="relative" rAng="0" ptsTypes="aaaaaaa">
                                      <p:cBhvr>
                                        <p:cTn id="37" dur="5000" fill="hold"/>
                                        <p:tgtEl>
                                          <p:spTgt spid="49"/>
                                        </p:tgtEl>
                                        <p:attrNameLst>
                                          <p:attrName>ppt_x</p:attrName>
                                          <p:attrName>ppt_y</p:attrName>
                                        </p:attrNameLst>
                                      </p:cBhvr>
                                      <p:rCtr x="-7795" y="-12593"/>
                                    </p:animMotion>
                                  </p:childTnLst>
                                </p:cTn>
                              </p:par>
                              <p:par>
                                <p:cTn id="38" presetID="1" presetClass="entr" presetSubtype="0" fill="hold" nodeType="withEffect">
                                  <p:stCondLst>
                                    <p:cond delay="500"/>
                                  </p:stCondLst>
                                  <p:childTnLst>
                                    <p:set>
                                      <p:cBhvr>
                                        <p:cTn id="39" dur="1" fill="hold">
                                          <p:stCondLst>
                                            <p:cond delay="0"/>
                                          </p:stCondLst>
                                        </p:cTn>
                                        <p:tgtEl>
                                          <p:spTgt spid="50"/>
                                        </p:tgtEl>
                                        <p:attrNameLst>
                                          <p:attrName>style.visibility</p:attrName>
                                        </p:attrNameLst>
                                      </p:cBhvr>
                                      <p:to>
                                        <p:strVal val="visible"/>
                                      </p:to>
                                    </p:set>
                                  </p:childTnLst>
                                </p:cTn>
                              </p:par>
                              <p:par>
                                <p:cTn id="40" presetID="0" presetClass="path" presetSubtype="0" repeatCount="indefinite" fill="hold" nodeType="withEffect">
                                  <p:stCondLst>
                                    <p:cond delay="500"/>
                                  </p:stCondLst>
                                  <p:childTnLst>
                                    <p:animMotion origin="layout" path="M 2.77778E-6 4.81481E-6 C 0.00659 0.00277 0.0335 0.0037 0.03958 0.01712 C 0.04566 0.03055 0.03732 0.06759 0.03663 0.08078 " pathEditMode="relative" rAng="0" ptsTypes="aaa">
                                      <p:cBhvr>
                                        <p:cTn id="41" dur="2000" fill="hold"/>
                                        <p:tgtEl>
                                          <p:spTgt spid="50"/>
                                        </p:tgtEl>
                                        <p:attrNameLst>
                                          <p:attrName>ppt_x</p:attrName>
                                          <p:attrName>ppt_y</p:attrName>
                                        </p:attrNameLst>
                                      </p:cBhvr>
                                      <p:rCtr x="2274" y="4028"/>
                                    </p:animMotion>
                                  </p:childTnLst>
                                </p:cTn>
                              </p:par>
                              <p:par>
                                <p:cTn id="42" presetID="1" presetClass="entr" presetSubtype="0" fill="hold" nodeType="withEffect">
                                  <p:stCondLst>
                                    <p:cond delay="2500"/>
                                  </p:stCondLst>
                                  <p:childTnLst>
                                    <p:set>
                                      <p:cBhvr>
                                        <p:cTn id="43" dur="1" fill="hold">
                                          <p:stCondLst>
                                            <p:cond delay="0"/>
                                          </p:stCondLst>
                                        </p:cTn>
                                        <p:tgtEl>
                                          <p:spTgt spid="16"/>
                                        </p:tgtEl>
                                        <p:attrNameLst>
                                          <p:attrName>style.visibility</p:attrName>
                                        </p:attrNameLst>
                                      </p:cBhvr>
                                      <p:to>
                                        <p:strVal val="visible"/>
                                      </p:to>
                                    </p:set>
                                  </p:childTnLst>
                                </p:cTn>
                              </p:par>
                              <p:par>
                                <p:cTn id="44" presetID="0" presetClass="path" presetSubtype="0" repeatCount="indefinite" fill="hold" nodeType="withEffect">
                                  <p:stCondLst>
                                    <p:cond delay="2500"/>
                                  </p:stCondLst>
                                  <p:childTnLst>
                                    <p:animMotion origin="layout" path="M 0 -4.07407E-6 C -0.00903 -0.01134 -0.04358 -0.0537 -0.05417 -0.06875 C -0.06476 -0.08379 -0.05608 -0.07916 -0.06319 -0.09004 C -0.07031 -0.10092 -0.0908 -0.11921 -0.09653 -0.13356 C -0.10226 -0.14791 -0.09774 -0.15856 -0.09792 -0.17615 C -0.09809 -0.19398 -0.0875 -0.22708 -0.09722 -0.23935 C -0.10694 -0.25162 -0.14375 -0.24722 -0.1559 -0.2493 " pathEditMode="relative" rAng="0" ptsTypes="aaaaaaa">
                                      <p:cBhvr>
                                        <p:cTn id="45" dur="5000" fill="hold"/>
                                        <p:tgtEl>
                                          <p:spTgt spid="16"/>
                                        </p:tgtEl>
                                        <p:attrNameLst>
                                          <p:attrName>ppt_x</p:attrName>
                                          <p:attrName>ppt_y</p:attrName>
                                        </p:attrNameLst>
                                      </p:cBhvr>
                                      <p:rCtr x="-7795" y="-12593"/>
                                    </p:animMotion>
                                  </p:childTnLst>
                                </p:cTn>
                              </p:par>
                              <p:par>
                                <p:cTn id="46" presetID="1" presetClass="entr" presetSubtype="0" fill="hold" nodeType="withEffect">
                                  <p:stCondLst>
                                    <p:cond delay="1000"/>
                                  </p:stCondLst>
                                  <p:childTnLst>
                                    <p:set>
                                      <p:cBhvr>
                                        <p:cTn id="47" dur="1" fill="hold">
                                          <p:stCondLst>
                                            <p:cond delay="0"/>
                                          </p:stCondLst>
                                        </p:cTn>
                                        <p:tgtEl>
                                          <p:spTgt spid="18"/>
                                        </p:tgtEl>
                                        <p:attrNameLst>
                                          <p:attrName>style.visibility</p:attrName>
                                        </p:attrNameLst>
                                      </p:cBhvr>
                                      <p:to>
                                        <p:strVal val="visible"/>
                                      </p:to>
                                    </p:set>
                                  </p:childTnLst>
                                </p:cTn>
                              </p:par>
                              <p:par>
                                <p:cTn id="48" presetID="0" presetClass="path" presetSubtype="0" repeatCount="indefinite" fill="hold" nodeType="withEffect">
                                  <p:stCondLst>
                                    <p:cond delay="1000"/>
                                  </p:stCondLst>
                                  <p:childTnLst>
                                    <p:animMotion origin="layout" path="M -4.44444E-6 2.96296E-6 C -0.01302 0.00301 -0.02395 0.00393 -0.03541 -0.00556 C -0.04687 -0.01505 -0.06145 -0.04676 -0.0684 -0.05764 " pathEditMode="relative" rAng="0" ptsTypes="aaa">
                                      <p:cBhvr>
                                        <p:cTn id="49" dur="2000" fill="hold"/>
                                        <p:tgtEl>
                                          <p:spTgt spid="18"/>
                                        </p:tgtEl>
                                        <p:attrNameLst>
                                          <p:attrName>ppt_x</p:attrName>
                                          <p:attrName>ppt_y</p:attrName>
                                        </p:attrNameLst>
                                      </p:cBhvr>
                                      <p:rCtr x="-3420" y="-2685"/>
                                    </p:animMotion>
                                  </p:childTnLst>
                                </p:cTn>
                              </p:par>
                              <p:par>
                                <p:cTn id="50" presetID="1" presetClass="entr" presetSubtype="0" fill="hold" nodeType="withEffect">
                                  <p:stCondLst>
                                    <p:cond delay="1000"/>
                                  </p:stCondLst>
                                  <p:childTnLst>
                                    <p:set>
                                      <p:cBhvr>
                                        <p:cTn id="51" dur="1" fill="hold">
                                          <p:stCondLst>
                                            <p:cond delay="0"/>
                                          </p:stCondLst>
                                        </p:cTn>
                                        <p:tgtEl>
                                          <p:spTgt spid="19"/>
                                        </p:tgtEl>
                                        <p:attrNameLst>
                                          <p:attrName>style.visibility</p:attrName>
                                        </p:attrNameLst>
                                      </p:cBhvr>
                                      <p:to>
                                        <p:strVal val="visible"/>
                                      </p:to>
                                    </p:set>
                                  </p:childTnLst>
                                </p:cTn>
                              </p:par>
                              <p:par>
                                <p:cTn id="52" presetID="0" presetClass="path" presetSubtype="0" repeatCount="indefinite" fill="hold" nodeType="withEffect">
                                  <p:stCondLst>
                                    <p:cond delay="1000"/>
                                  </p:stCondLst>
                                  <p:childTnLst>
                                    <p:animMotion origin="layout" path="M 3.33333E-6 1.48148E-6 C 0.00868 0.0037 0.0408 0.0081 0.05173 0.02222 C 0.06267 0.03634 0.0625 0.07199 0.06527 0.08518 " pathEditMode="relative" rAng="0" ptsTypes="aaa">
                                      <p:cBhvr>
                                        <p:cTn id="53" dur="2000" fill="hold"/>
                                        <p:tgtEl>
                                          <p:spTgt spid="19"/>
                                        </p:tgtEl>
                                        <p:attrNameLst>
                                          <p:attrName>ppt_x</p:attrName>
                                          <p:attrName>ppt_y</p:attrName>
                                        </p:attrNameLst>
                                      </p:cBhvr>
                                      <p:rCtr x="3264" y="425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5" grpId="2" animBg="1"/>
      <p:bldP spid="25" grpId="3"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1058</TotalTime>
  <Words>1017</Words>
  <Application>Microsoft Macintosh PowerPoint</Application>
  <PresentationFormat>On-screen Show (4:3)</PresentationFormat>
  <Paragraphs>80</Paragraphs>
  <Slides>10</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Wingdings</vt:lpstr>
      <vt:lpstr>Office Theme</vt:lpstr>
      <vt:lpstr>Lesson 1 Activity 5:  Photosynthesis</vt:lpstr>
      <vt:lpstr>Where does the energy in fuels come from?</vt:lpstr>
      <vt:lpstr>Photosynthesis</vt:lpstr>
      <vt:lpstr>PowerPoint Presentation</vt:lpstr>
      <vt:lpstr>PowerPoint Presentation</vt:lpstr>
      <vt:lpstr>PowerPoint Presentation</vt:lpstr>
      <vt:lpstr>PowerPoint Presentation</vt:lpstr>
      <vt:lpstr>PowerPoint Presentation</vt:lpstr>
      <vt:lpstr>PowerPoint Presentation</vt:lpstr>
      <vt:lpstr>Use your models to answer the 3 questions</vt:lpstr>
    </vt:vector>
  </TitlesOfParts>
  <Company>Michigan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Jenny Dauer</dc:creator>
  <cp:lastModifiedBy>James Runde</cp:lastModifiedBy>
  <cp:revision>51</cp:revision>
  <dcterms:created xsi:type="dcterms:W3CDTF">2013-06-21T19:28:52Z</dcterms:created>
  <dcterms:modified xsi:type="dcterms:W3CDTF">2016-11-28T20:34:12Z</dcterms:modified>
</cp:coreProperties>
</file>