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7" r:id="rId2"/>
    <p:sldId id="302" r:id="rId3"/>
    <p:sldId id="325" r:id="rId4"/>
    <p:sldId id="288" r:id="rId5"/>
    <p:sldId id="308" r:id="rId6"/>
    <p:sldId id="310" r:id="rId7"/>
    <p:sldId id="319" r:id="rId8"/>
    <p:sldId id="320" r:id="rId9"/>
    <p:sldId id="321" r:id="rId10"/>
    <p:sldId id="322" r:id="rId11"/>
    <p:sldId id="323" r:id="rId12"/>
    <p:sldId id="324"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4309" autoAdjust="0"/>
  </p:normalViewPr>
  <p:slideViewPr>
    <p:cSldViewPr snapToGrid="0" snapToObjects="1">
      <p:cViewPr varScale="1">
        <p:scale>
          <a:sx n="92" d="100"/>
          <a:sy n="92" d="100"/>
        </p:scale>
        <p:origin x="2200"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70EDBD-8831-FD46-9317-43FCAB4DF88F}" type="datetimeFigureOut">
              <a:rPr lang="en-US" smtClean="0"/>
              <a:pPr/>
              <a:t>11/28/16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8DB5E6-0037-2142-8CF5-4CCB9A148583}" type="slidenum">
              <a:rPr lang="en-US" smtClean="0"/>
              <a:pPr/>
              <a:t>‹#›</a:t>
            </a:fld>
            <a:endParaRPr lang="en-US"/>
          </a:p>
        </p:txBody>
      </p:sp>
    </p:spTree>
    <p:extLst>
      <p:ext uri="{BB962C8B-B14F-4D97-AF65-F5344CB8AC3E}">
        <p14:creationId xmlns:p14="http://schemas.microsoft.com/office/powerpoint/2010/main" val="331097538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Students examine biosynthesis and respiration in plants.</a:t>
            </a:r>
          </a:p>
          <a:p>
            <a:endParaRPr lang="en-US" dirty="0"/>
          </a:p>
        </p:txBody>
      </p:sp>
      <p:sp>
        <p:nvSpPr>
          <p:cNvPr id="4" name="Slide Number Placeholder 3"/>
          <p:cNvSpPr>
            <a:spLocks noGrp="1"/>
          </p:cNvSpPr>
          <p:nvPr>
            <p:ph type="sldNum" sz="quarter" idx="10"/>
          </p:nvPr>
        </p:nvSpPr>
        <p:spPr/>
        <p:txBody>
          <a:bodyPr/>
          <a:lstStyle/>
          <a:p>
            <a:fld id="{1A8DB5E6-0037-2142-8CF5-4CCB9A148583}" type="slidenum">
              <a:rPr lang="en-US" smtClean="0"/>
              <a:pPr/>
              <a:t>1</a:t>
            </a:fld>
            <a:endParaRPr lang="en-US"/>
          </a:p>
        </p:txBody>
      </p:sp>
    </p:spTree>
    <p:extLst>
      <p:ext uri="{BB962C8B-B14F-4D97-AF65-F5344CB8AC3E}">
        <p14:creationId xmlns:p14="http://schemas.microsoft.com/office/powerpoint/2010/main" val="4672792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reaction should look familiar,</a:t>
            </a:r>
            <a:r>
              <a:rPr lang="en-US" baseline="0" dirty="0" smtClean="0"/>
              <a:t> since it is the same as the reaction for combustion.  In fact, living organisms that have access to oxygen are “burning” food molecules, but in a controlled way so that they can use the released energy to do cellular work before it is converted to heat.  Have students answer the 3 Qs about cellular respiration by filling out Section B of the worksheet.  Discuss students’ responses.</a:t>
            </a:r>
            <a:endParaRPr lang="en-US" dirty="0"/>
          </a:p>
        </p:txBody>
      </p:sp>
      <p:sp>
        <p:nvSpPr>
          <p:cNvPr id="4" name="Slide Number Placeholder 3"/>
          <p:cNvSpPr>
            <a:spLocks noGrp="1"/>
          </p:cNvSpPr>
          <p:nvPr>
            <p:ph type="sldNum" sz="quarter" idx="10"/>
          </p:nvPr>
        </p:nvSpPr>
        <p:spPr/>
        <p:txBody>
          <a:bodyPr/>
          <a:lstStyle/>
          <a:p>
            <a:fld id="{1A8DB5E6-0037-2142-8CF5-4CCB9A148583}" type="slidenum">
              <a:rPr lang="en-US" smtClean="0"/>
              <a:pPr/>
              <a:t>11</a:t>
            </a:fld>
            <a:endParaRPr lang="en-US"/>
          </a:p>
        </p:txBody>
      </p:sp>
    </p:spTree>
    <p:extLst>
      <p:ext uri="{BB962C8B-B14F-4D97-AF65-F5344CB8AC3E}">
        <p14:creationId xmlns:p14="http://schemas.microsoft.com/office/powerpoint/2010/main" val="20403489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Plants</a:t>
            </a:r>
            <a:r>
              <a:rPr lang="en-US" baseline="0" dirty="0" smtClean="0"/>
              <a:t> do both photosynthesis and respiration.  Have students write about the relationship between these 2 processes by answering the Qs in section C.  Discuss their answers.  Have students practice these ideas further by do the following individually, in groups, or as a whole group.  </a:t>
            </a:r>
          </a:p>
          <a:p>
            <a:endParaRPr lang="en-US" baseline="0" dirty="0" smtClean="0"/>
          </a:p>
          <a:p>
            <a:r>
              <a:rPr lang="en-US" baseline="0" dirty="0" smtClean="0"/>
              <a:t>Describe what happens to a carbon atom that is part of a molecule of carbon dioxide that is taken up by a dandelion and used for energy.  </a:t>
            </a:r>
          </a:p>
          <a:p>
            <a:r>
              <a:rPr lang="en-US" baseline="0" dirty="0" smtClean="0"/>
              <a:t>Describe what happens to a carbon atom that is part of a molecule of carbon dioxide that is taken up and incorporated into an amino acid in the dandelion.  </a:t>
            </a:r>
          </a:p>
          <a:p>
            <a:r>
              <a:rPr lang="en-US" baseline="0" dirty="0" smtClean="0"/>
              <a:t>What other atoms might these carbon atoms meet on their journeys?</a:t>
            </a:r>
            <a:endParaRPr lang="en-US" dirty="0"/>
          </a:p>
        </p:txBody>
      </p:sp>
      <p:sp>
        <p:nvSpPr>
          <p:cNvPr id="4" name="Slide Number Placeholder 3"/>
          <p:cNvSpPr>
            <a:spLocks noGrp="1"/>
          </p:cNvSpPr>
          <p:nvPr>
            <p:ph type="sldNum" sz="quarter" idx="10"/>
          </p:nvPr>
        </p:nvSpPr>
        <p:spPr/>
        <p:txBody>
          <a:bodyPr/>
          <a:lstStyle/>
          <a:p>
            <a:fld id="{1A8DB5E6-0037-2142-8CF5-4CCB9A148583}" type="slidenum">
              <a:rPr lang="en-US" smtClean="0"/>
              <a:pPr/>
              <a:t>12</a:t>
            </a:fld>
            <a:endParaRPr lang="en-US"/>
          </a:p>
        </p:txBody>
      </p:sp>
    </p:spTree>
    <p:extLst>
      <p:ext uri="{BB962C8B-B14F-4D97-AF65-F5344CB8AC3E}">
        <p14:creationId xmlns:p14="http://schemas.microsoft.com/office/powerpoint/2010/main" val="22311202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Let’s think about a potato.  We now know where atoms come from that make up a potato.  They</a:t>
            </a:r>
            <a:r>
              <a:rPr lang="en-US" sz="1200" kern="1200" baseline="0" dirty="0" smtClean="0">
                <a:solidFill>
                  <a:schemeClr val="tx1"/>
                </a:solidFill>
                <a:effectLst/>
                <a:latin typeface="+mn-lt"/>
                <a:ea typeface="+mn-ea"/>
                <a:cs typeface="+mn-cs"/>
              </a:rPr>
              <a:t> come from carbon dioxide and water.  However, we don’t how </a:t>
            </a:r>
            <a:r>
              <a:rPr lang="en-US" sz="1200" kern="1200" dirty="0" smtClean="0">
                <a:solidFill>
                  <a:schemeClr val="tx1"/>
                </a:solidFill>
                <a:effectLst/>
                <a:latin typeface="+mn-lt"/>
                <a:ea typeface="+mn-ea"/>
                <a:cs typeface="+mn-cs"/>
              </a:rPr>
              <a:t>all of the </a:t>
            </a:r>
            <a:r>
              <a:rPr lang="en-US" sz="1200" i="1" kern="1200" dirty="0" smtClean="0">
                <a:solidFill>
                  <a:schemeClr val="tx1"/>
                </a:solidFill>
                <a:effectLst/>
                <a:latin typeface="+mn-lt"/>
                <a:ea typeface="+mn-ea"/>
                <a:cs typeface="+mn-cs"/>
              </a:rPr>
              <a:t>molecules</a:t>
            </a:r>
            <a:r>
              <a:rPr lang="en-US" sz="1200" kern="1200" dirty="0" smtClean="0">
                <a:solidFill>
                  <a:schemeClr val="tx1"/>
                </a:solidFill>
                <a:effectLst/>
                <a:latin typeface="+mn-lt"/>
                <a:ea typeface="+mn-ea"/>
                <a:cs typeface="+mn-cs"/>
              </a:rPr>
              <a:t> are made that make up the potato. A potato is not made of sugar.  It doesn’t taste sweet when we eat it.</a:t>
            </a:r>
          </a:p>
          <a:p>
            <a:endParaRPr lang="en-US" dirty="0"/>
          </a:p>
        </p:txBody>
      </p:sp>
      <p:sp>
        <p:nvSpPr>
          <p:cNvPr id="4" name="Slide Number Placeholder 3"/>
          <p:cNvSpPr>
            <a:spLocks noGrp="1"/>
          </p:cNvSpPr>
          <p:nvPr>
            <p:ph type="sldNum" sz="quarter" idx="10"/>
          </p:nvPr>
        </p:nvSpPr>
        <p:spPr/>
        <p:txBody>
          <a:bodyPr/>
          <a:lstStyle/>
          <a:p>
            <a:fld id="{1A8DB5E6-0037-2142-8CF5-4CCB9A148583}" type="slidenum">
              <a:rPr lang="en-US" smtClean="0"/>
              <a:pPr/>
              <a:t>2</a:t>
            </a:fld>
            <a:endParaRPr lang="en-US"/>
          </a:p>
        </p:txBody>
      </p:sp>
    </p:spTree>
    <p:extLst>
      <p:ext uri="{BB962C8B-B14F-4D97-AF65-F5344CB8AC3E}">
        <p14:creationId xmlns:p14="http://schemas.microsoft.com/office/powerpoint/2010/main" val="3849861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Potatoes, like all living things, are made up of polymers</a:t>
            </a:r>
            <a:r>
              <a:rPr lang="en-US" sz="1200" kern="1200" baseline="0" dirty="0" smtClean="0">
                <a:solidFill>
                  <a:schemeClr val="tx1"/>
                </a:solidFill>
                <a:effectLst/>
                <a:latin typeface="+mn-lt"/>
                <a:ea typeface="+mn-ea"/>
                <a:cs typeface="+mn-cs"/>
              </a:rPr>
              <a:t> – large organic molecules made up of smaller subunits.  Here are some of the different types of polymers.  Nucleic acids, not shown here, are another type of polymer found in cells.  This picture shows the polymers and lists the smaller units they are made from.  Cellulose and starch can be made directly from glucose.  They are polymers of glucose.</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3F3F3A2-4CB2-4280-92F2-A775C7AFE2B3}" type="slidenum">
              <a:rPr lang="en-US" smtClean="0"/>
              <a:pPr/>
              <a:t>4</a:t>
            </a:fld>
            <a:endParaRPr lang="en-US"/>
          </a:p>
        </p:txBody>
      </p:sp>
    </p:spTree>
    <p:extLst>
      <p:ext uri="{BB962C8B-B14F-4D97-AF65-F5344CB8AC3E}">
        <p14:creationId xmlns:p14="http://schemas.microsoft.com/office/powerpoint/2010/main" val="6356899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Use this</a:t>
            </a:r>
            <a:r>
              <a:rPr lang="en-US" sz="1200" kern="1200" baseline="0" dirty="0" smtClean="0">
                <a:solidFill>
                  <a:schemeClr val="tx1"/>
                </a:solidFill>
                <a:effectLst/>
                <a:latin typeface="+mn-lt"/>
                <a:ea typeface="+mn-ea"/>
                <a:cs typeface="+mn-cs"/>
              </a:rPr>
              <a:t> slide</a:t>
            </a:r>
            <a:r>
              <a:rPr lang="en-US" sz="1200" kern="1200" dirty="0" smtClean="0">
                <a:solidFill>
                  <a:schemeClr val="tx1"/>
                </a:solidFill>
                <a:effectLst/>
                <a:latin typeface="+mn-lt"/>
                <a:ea typeface="+mn-ea"/>
                <a:cs typeface="+mn-cs"/>
              </a:rPr>
              <a:t> to explain to students that the result of photosynthesis is glucose molecules. Through many</a:t>
            </a:r>
            <a:r>
              <a:rPr lang="en-US" sz="1200" kern="1200" baseline="0" dirty="0" smtClean="0">
                <a:solidFill>
                  <a:schemeClr val="tx1"/>
                </a:solidFill>
                <a:effectLst/>
                <a:latin typeface="+mn-lt"/>
                <a:ea typeface="+mn-ea"/>
                <a:cs typeface="+mn-cs"/>
              </a:rPr>
              <a:t> different reactions collectively called </a:t>
            </a:r>
            <a:r>
              <a:rPr lang="en-US" sz="1200" b="1" kern="1200" baseline="0" dirty="0" smtClean="0">
                <a:solidFill>
                  <a:schemeClr val="tx1"/>
                </a:solidFill>
                <a:effectLst/>
                <a:latin typeface="+mn-lt"/>
                <a:ea typeface="+mn-ea"/>
                <a:cs typeface="+mn-cs"/>
              </a:rPr>
              <a:t>biosynthesis</a:t>
            </a:r>
            <a:r>
              <a:rPr lang="en-US" sz="1200" b="0" kern="1200" baseline="0" dirty="0" smtClean="0">
                <a:solidFill>
                  <a:schemeClr val="tx1"/>
                </a:solidFill>
                <a:effectLst/>
                <a:latin typeface="+mn-lt"/>
                <a:ea typeface="+mn-ea"/>
                <a:cs typeface="+mn-cs"/>
              </a:rPr>
              <a:t>, plants turn the glucose into the monomers it needs.  For example, a</a:t>
            </a:r>
            <a:r>
              <a:rPr lang="en-US" sz="1200" kern="1200" dirty="0" smtClean="0">
                <a:solidFill>
                  <a:schemeClr val="tx1"/>
                </a:solidFill>
                <a:effectLst/>
                <a:latin typeface="+mn-lt"/>
                <a:ea typeface="+mn-ea"/>
                <a:cs typeface="+mn-cs"/>
              </a:rPr>
              <a:t> plant takes in carbon dioxide and water and makes glucose (sugar), and a plant takes in ammonia from the roots and makes amino acids (the carbon and oxygen atoms in the amino acids originally come from glucose made during photosynthesis). Glucose and amino acids are both types of monomers. Glucose molecules are used to make other types of monomers in plants like fatty acids and glycerol. This happens in all cells of the plant. Then the monomers or subunits are combined to form</a:t>
            </a:r>
            <a:r>
              <a:rPr lang="en-US" sz="1200" kern="1200" baseline="0" dirty="0" smtClean="0">
                <a:solidFill>
                  <a:schemeClr val="tx1"/>
                </a:solidFill>
                <a:effectLst/>
                <a:latin typeface="+mn-lt"/>
                <a:ea typeface="+mn-ea"/>
                <a:cs typeface="+mn-cs"/>
              </a:rPr>
              <a:t> the polymers we just saw.</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A8DB5E6-0037-2142-8CF5-4CCB9A148583}" type="slidenum">
              <a:rPr lang="en-US" smtClean="0"/>
              <a:pPr/>
              <a:t>5</a:t>
            </a:fld>
            <a:endParaRPr lang="en-US"/>
          </a:p>
        </p:txBody>
      </p:sp>
    </p:spTree>
    <p:extLst>
      <p:ext uri="{BB962C8B-B14F-4D97-AF65-F5344CB8AC3E}">
        <p14:creationId xmlns:p14="http://schemas.microsoft.com/office/powerpoint/2010/main" val="1955591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Ask students what the main polymer molecules are in potatoes.   You might want to show Slide 3 to remind</a:t>
            </a:r>
            <a:r>
              <a:rPr lang="en-US" sz="1200" kern="1200" baseline="0" dirty="0" smtClean="0">
                <a:solidFill>
                  <a:schemeClr val="tx1"/>
                </a:solidFill>
                <a:effectLst/>
                <a:latin typeface="+mn-lt"/>
                <a:ea typeface="+mn-ea"/>
                <a:cs typeface="+mn-cs"/>
              </a:rPr>
              <a:t> them of the possibilities.  Students may not know that potatoes contain fats, protein, and fiber/cellulose as well as starch.  This is okay.  After they have answered, show them the next slide.</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A8DB5E6-0037-2142-8CF5-4CCB9A148583}" type="slidenum">
              <a:rPr lang="en-US" smtClean="0"/>
              <a:pPr/>
              <a:t>6</a:t>
            </a:fld>
            <a:endParaRPr lang="en-US"/>
          </a:p>
        </p:txBody>
      </p:sp>
    </p:spTree>
    <p:extLst>
      <p:ext uri="{BB962C8B-B14F-4D97-AF65-F5344CB8AC3E}">
        <p14:creationId xmlns:p14="http://schemas.microsoft.com/office/powerpoint/2010/main" val="471371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Handout Worksheet </a:t>
            </a:r>
            <a:r>
              <a:rPr lang="en-US" sz="1200" i="1" kern="1200" dirty="0" smtClean="0">
                <a:solidFill>
                  <a:schemeClr val="tx1"/>
                </a:solidFill>
                <a:effectLst/>
                <a:latin typeface="+mn-lt"/>
                <a:ea typeface="+mn-ea"/>
                <a:cs typeface="+mn-cs"/>
              </a:rPr>
              <a:t>Lesson 1.6 What do plants do</a:t>
            </a:r>
            <a:r>
              <a:rPr lang="en-US" sz="1200" i="1" kern="1200" baseline="0" dirty="0" smtClean="0">
                <a:solidFill>
                  <a:schemeClr val="tx1"/>
                </a:solidFill>
                <a:effectLst/>
                <a:latin typeface="+mn-lt"/>
                <a:ea typeface="+mn-ea"/>
                <a:cs typeface="+mn-cs"/>
              </a:rPr>
              <a:t> with sugar?  </a:t>
            </a:r>
            <a:r>
              <a:rPr lang="en-US" sz="1200" i="0" kern="1200" baseline="0" dirty="0" smtClean="0">
                <a:solidFill>
                  <a:schemeClr val="tx1"/>
                </a:solidFill>
                <a:effectLst/>
                <a:latin typeface="+mn-lt"/>
                <a:ea typeface="+mn-ea"/>
                <a:cs typeface="+mn-cs"/>
              </a:rPr>
              <a:t>Show students the starch example in Section A which shows where all of the atoms for starch in the potato come from. Have students fill out remainder of Section A.  You might want to show Slide 3 or 4 as a reference.</a:t>
            </a:r>
            <a:endParaRPr lang="en-US" dirty="0"/>
          </a:p>
        </p:txBody>
      </p:sp>
      <p:sp>
        <p:nvSpPr>
          <p:cNvPr id="4" name="Slide Number Placeholder 3"/>
          <p:cNvSpPr>
            <a:spLocks noGrp="1"/>
          </p:cNvSpPr>
          <p:nvPr>
            <p:ph type="sldNum" sz="quarter" idx="10"/>
          </p:nvPr>
        </p:nvSpPr>
        <p:spPr/>
        <p:txBody>
          <a:bodyPr/>
          <a:lstStyle/>
          <a:p>
            <a:fld id="{1A8DB5E6-0037-2142-8CF5-4CCB9A148583}" type="slidenum">
              <a:rPr lang="en-US" smtClean="0"/>
              <a:pPr/>
              <a:t>7</a:t>
            </a:fld>
            <a:endParaRPr lang="en-US"/>
          </a:p>
        </p:txBody>
      </p:sp>
    </p:spTree>
    <p:extLst>
      <p:ext uri="{BB962C8B-B14F-4D97-AF65-F5344CB8AC3E}">
        <p14:creationId xmlns:p14="http://schemas.microsoft.com/office/powerpoint/2010/main" val="471371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Ask students the title Q.  They may not have much information to go on,</a:t>
            </a:r>
            <a:r>
              <a:rPr lang="en-US" sz="1200" kern="1200" baseline="0" dirty="0" smtClean="0">
                <a:solidFill>
                  <a:schemeClr val="tx1"/>
                </a:solidFill>
                <a:effectLst/>
                <a:latin typeface="+mn-lt"/>
                <a:ea typeface="+mn-ea"/>
                <a:cs typeface="+mn-cs"/>
              </a:rPr>
              <a:t> so ask the same Q about people – next slide.</a:t>
            </a:r>
            <a:endParaRPr lang="en-US" dirty="0"/>
          </a:p>
        </p:txBody>
      </p:sp>
      <p:sp>
        <p:nvSpPr>
          <p:cNvPr id="4" name="Slide Number Placeholder 3"/>
          <p:cNvSpPr>
            <a:spLocks noGrp="1"/>
          </p:cNvSpPr>
          <p:nvPr>
            <p:ph type="sldNum" sz="quarter" idx="10"/>
          </p:nvPr>
        </p:nvSpPr>
        <p:spPr/>
        <p:txBody>
          <a:bodyPr/>
          <a:lstStyle/>
          <a:p>
            <a:fld id="{1A8DB5E6-0037-2142-8CF5-4CCB9A148583}" type="slidenum">
              <a:rPr lang="en-US" smtClean="0"/>
              <a:pPr/>
              <a:t>8</a:t>
            </a:fld>
            <a:endParaRPr lang="en-US"/>
          </a:p>
        </p:txBody>
      </p:sp>
    </p:spTree>
    <p:extLst>
      <p:ext uri="{BB962C8B-B14F-4D97-AF65-F5344CB8AC3E}">
        <p14:creationId xmlns:p14="http://schemas.microsoft.com/office/powerpoint/2010/main" val="471371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Full</a:t>
            </a:r>
            <a:r>
              <a:rPr lang="en-US" baseline="0" dirty="0" smtClean="0"/>
              <a:t> grown animals eat every day.  An adult human eats approximately 4 pounds of food per day, but doesn’t gain weight.  What happens to that mass?  Take students’ ideas.  Students are likely to say that the food atoms are used/burned for energy or excreted in feces and urine. The latter is true of some , but not most of the food atoms.  Ask students, What happens to the atoms of food that are used for energy?</a:t>
            </a:r>
            <a:endParaRPr lang="en-US" dirty="0"/>
          </a:p>
        </p:txBody>
      </p:sp>
      <p:sp>
        <p:nvSpPr>
          <p:cNvPr id="4" name="Slide Number Placeholder 3"/>
          <p:cNvSpPr>
            <a:spLocks noGrp="1"/>
          </p:cNvSpPr>
          <p:nvPr>
            <p:ph type="sldNum" sz="quarter" idx="10"/>
          </p:nvPr>
        </p:nvSpPr>
        <p:spPr/>
        <p:txBody>
          <a:bodyPr/>
          <a:lstStyle/>
          <a:p>
            <a:fld id="{1A8DB5E6-0037-2142-8CF5-4CCB9A148583}" type="slidenum">
              <a:rPr lang="en-US" smtClean="0"/>
              <a:pPr/>
              <a:t>9</a:t>
            </a:fld>
            <a:endParaRPr lang="en-US"/>
          </a:p>
        </p:txBody>
      </p:sp>
    </p:spTree>
    <p:extLst>
      <p:ext uri="{BB962C8B-B14F-4D97-AF65-F5344CB8AC3E}">
        <p14:creationId xmlns:p14="http://schemas.microsoft.com/office/powerpoint/2010/main" val="12227118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 students try to answer the Q before showing the answers. Some scaffolding Q</a:t>
            </a:r>
            <a:r>
              <a:rPr lang="en-US" baseline="0" dirty="0" smtClean="0"/>
              <a:t>s are:</a:t>
            </a:r>
          </a:p>
          <a:p>
            <a:r>
              <a:rPr lang="en-US" dirty="0" smtClean="0"/>
              <a:t>What atoms</a:t>
            </a:r>
            <a:r>
              <a:rPr lang="en-US" baseline="0" dirty="0" smtClean="0"/>
              <a:t> are in our food?  What atoms are in plant supplements such as fertilizer and in the food they make?</a:t>
            </a:r>
          </a:p>
          <a:p>
            <a:r>
              <a:rPr lang="en-US" baseline="0" dirty="0" smtClean="0"/>
              <a:t>What are some outputs that might contain those atoms?</a:t>
            </a:r>
            <a:endParaRPr lang="en-US" dirty="0"/>
          </a:p>
        </p:txBody>
      </p:sp>
      <p:sp>
        <p:nvSpPr>
          <p:cNvPr id="4" name="Slide Number Placeholder 3"/>
          <p:cNvSpPr>
            <a:spLocks noGrp="1"/>
          </p:cNvSpPr>
          <p:nvPr>
            <p:ph type="sldNum" sz="quarter" idx="10"/>
          </p:nvPr>
        </p:nvSpPr>
        <p:spPr/>
        <p:txBody>
          <a:bodyPr/>
          <a:lstStyle/>
          <a:p>
            <a:fld id="{1A8DB5E6-0037-2142-8CF5-4CCB9A148583}" type="slidenum">
              <a:rPr lang="en-US" smtClean="0"/>
              <a:pPr/>
              <a:t>10</a:t>
            </a:fld>
            <a:endParaRPr lang="en-US"/>
          </a:p>
        </p:txBody>
      </p:sp>
    </p:spTree>
    <p:extLst>
      <p:ext uri="{BB962C8B-B14F-4D97-AF65-F5344CB8AC3E}">
        <p14:creationId xmlns:p14="http://schemas.microsoft.com/office/powerpoint/2010/main" val="11399671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398634-E86B-C54B-B7BA-2626B29E5928}" type="datetimeFigureOut">
              <a:rPr lang="en-US" smtClean="0"/>
              <a:pPr/>
              <a:t>11/28/16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26EB35-9A70-BE49-8814-B3932F0B6E48}" type="slidenum">
              <a:rPr lang="en-US" smtClean="0"/>
              <a:pPr/>
              <a:t>‹#›</a:t>
            </a:fld>
            <a:endParaRPr lang="en-US"/>
          </a:p>
        </p:txBody>
      </p:sp>
    </p:spTree>
    <p:extLst>
      <p:ext uri="{BB962C8B-B14F-4D97-AF65-F5344CB8AC3E}">
        <p14:creationId xmlns:p14="http://schemas.microsoft.com/office/powerpoint/2010/main" val="3509775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398634-E86B-C54B-B7BA-2626B29E5928}" type="datetimeFigureOut">
              <a:rPr lang="en-US" smtClean="0"/>
              <a:pPr/>
              <a:t>11/28/16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26EB35-9A70-BE49-8814-B3932F0B6E48}" type="slidenum">
              <a:rPr lang="en-US" smtClean="0"/>
              <a:pPr/>
              <a:t>‹#›</a:t>
            </a:fld>
            <a:endParaRPr lang="en-US"/>
          </a:p>
        </p:txBody>
      </p:sp>
    </p:spTree>
    <p:extLst>
      <p:ext uri="{BB962C8B-B14F-4D97-AF65-F5344CB8AC3E}">
        <p14:creationId xmlns:p14="http://schemas.microsoft.com/office/powerpoint/2010/main" val="2052271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398634-E86B-C54B-B7BA-2626B29E5928}" type="datetimeFigureOut">
              <a:rPr lang="en-US" smtClean="0"/>
              <a:pPr/>
              <a:t>11/28/16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26EB35-9A70-BE49-8814-B3932F0B6E48}" type="slidenum">
              <a:rPr lang="en-US" smtClean="0"/>
              <a:pPr/>
              <a:t>‹#›</a:t>
            </a:fld>
            <a:endParaRPr lang="en-US"/>
          </a:p>
        </p:txBody>
      </p:sp>
    </p:spTree>
    <p:extLst>
      <p:ext uri="{BB962C8B-B14F-4D97-AF65-F5344CB8AC3E}">
        <p14:creationId xmlns:p14="http://schemas.microsoft.com/office/powerpoint/2010/main" val="2393403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398634-E86B-C54B-B7BA-2626B29E5928}" type="datetimeFigureOut">
              <a:rPr lang="en-US" smtClean="0"/>
              <a:pPr/>
              <a:t>11/28/16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26EB35-9A70-BE49-8814-B3932F0B6E48}" type="slidenum">
              <a:rPr lang="en-US" smtClean="0"/>
              <a:pPr/>
              <a:t>‹#›</a:t>
            </a:fld>
            <a:endParaRPr lang="en-US"/>
          </a:p>
        </p:txBody>
      </p:sp>
    </p:spTree>
    <p:extLst>
      <p:ext uri="{BB962C8B-B14F-4D97-AF65-F5344CB8AC3E}">
        <p14:creationId xmlns:p14="http://schemas.microsoft.com/office/powerpoint/2010/main" val="1732049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398634-E86B-C54B-B7BA-2626B29E5928}" type="datetimeFigureOut">
              <a:rPr lang="en-US" smtClean="0"/>
              <a:pPr/>
              <a:t>11/28/16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26EB35-9A70-BE49-8814-B3932F0B6E48}" type="slidenum">
              <a:rPr lang="en-US" smtClean="0"/>
              <a:pPr/>
              <a:t>‹#›</a:t>
            </a:fld>
            <a:endParaRPr lang="en-US"/>
          </a:p>
        </p:txBody>
      </p:sp>
    </p:spTree>
    <p:extLst>
      <p:ext uri="{BB962C8B-B14F-4D97-AF65-F5344CB8AC3E}">
        <p14:creationId xmlns:p14="http://schemas.microsoft.com/office/powerpoint/2010/main" val="2904096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398634-E86B-C54B-B7BA-2626B29E5928}" type="datetimeFigureOut">
              <a:rPr lang="en-US" smtClean="0"/>
              <a:pPr/>
              <a:t>11/28/16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26EB35-9A70-BE49-8814-B3932F0B6E48}" type="slidenum">
              <a:rPr lang="en-US" smtClean="0"/>
              <a:pPr/>
              <a:t>‹#›</a:t>
            </a:fld>
            <a:endParaRPr lang="en-US"/>
          </a:p>
        </p:txBody>
      </p:sp>
    </p:spTree>
    <p:extLst>
      <p:ext uri="{BB962C8B-B14F-4D97-AF65-F5344CB8AC3E}">
        <p14:creationId xmlns:p14="http://schemas.microsoft.com/office/powerpoint/2010/main" val="148857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398634-E86B-C54B-B7BA-2626B29E5928}" type="datetimeFigureOut">
              <a:rPr lang="en-US" smtClean="0"/>
              <a:pPr/>
              <a:t>11/28/16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26EB35-9A70-BE49-8814-B3932F0B6E48}" type="slidenum">
              <a:rPr lang="en-US" smtClean="0"/>
              <a:pPr/>
              <a:t>‹#›</a:t>
            </a:fld>
            <a:endParaRPr lang="en-US"/>
          </a:p>
        </p:txBody>
      </p:sp>
    </p:spTree>
    <p:extLst>
      <p:ext uri="{BB962C8B-B14F-4D97-AF65-F5344CB8AC3E}">
        <p14:creationId xmlns:p14="http://schemas.microsoft.com/office/powerpoint/2010/main" val="3065623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398634-E86B-C54B-B7BA-2626B29E5928}" type="datetimeFigureOut">
              <a:rPr lang="en-US" smtClean="0"/>
              <a:pPr/>
              <a:t>11/28/16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26EB35-9A70-BE49-8814-B3932F0B6E48}" type="slidenum">
              <a:rPr lang="en-US" smtClean="0"/>
              <a:pPr/>
              <a:t>‹#›</a:t>
            </a:fld>
            <a:endParaRPr lang="en-US"/>
          </a:p>
        </p:txBody>
      </p:sp>
    </p:spTree>
    <p:extLst>
      <p:ext uri="{BB962C8B-B14F-4D97-AF65-F5344CB8AC3E}">
        <p14:creationId xmlns:p14="http://schemas.microsoft.com/office/powerpoint/2010/main" val="3966796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398634-E86B-C54B-B7BA-2626B29E5928}" type="datetimeFigureOut">
              <a:rPr lang="en-US" smtClean="0"/>
              <a:pPr/>
              <a:t>11/28/16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26EB35-9A70-BE49-8814-B3932F0B6E48}" type="slidenum">
              <a:rPr lang="en-US" smtClean="0"/>
              <a:pPr/>
              <a:t>‹#›</a:t>
            </a:fld>
            <a:endParaRPr lang="en-US"/>
          </a:p>
        </p:txBody>
      </p:sp>
    </p:spTree>
    <p:extLst>
      <p:ext uri="{BB962C8B-B14F-4D97-AF65-F5344CB8AC3E}">
        <p14:creationId xmlns:p14="http://schemas.microsoft.com/office/powerpoint/2010/main" val="2009724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398634-E86B-C54B-B7BA-2626B29E5928}" type="datetimeFigureOut">
              <a:rPr lang="en-US" smtClean="0"/>
              <a:pPr/>
              <a:t>11/28/16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26EB35-9A70-BE49-8814-B3932F0B6E48}" type="slidenum">
              <a:rPr lang="en-US" smtClean="0"/>
              <a:pPr/>
              <a:t>‹#›</a:t>
            </a:fld>
            <a:endParaRPr lang="en-US"/>
          </a:p>
        </p:txBody>
      </p:sp>
    </p:spTree>
    <p:extLst>
      <p:ext uri="{BB962C8B-B14F-4D97-AF65-F5344CB8AC3E}">
        <p14:creationId xmlns:p14="http://schemas.microsoft.com/office/powerpoint/2010/main" val="1316578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398634-E86B-C54B-B7BA-2626B29E5928}" type="datetimeFigureOut">
              <a:rPr lang="en-US" smtClean="0"/>
              <a:pPr/>
              <a:t>11/28/16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26EB35-9A70-BE49-8814-B3932F0B6E48}" type="slidenum">
              <a:rPr lang="en-US" smtClean="0"/>
              <a:pPr/>
              <a:t>‹#›</a:t>
            </a:fld>
            <a:endParaRPr lang="en-US"/>
          </a:p>
        </p:txBody>
      </p:sp>
    </p:spTree>
    <p:extLst>
      <p:ext uri="{BB962C8B-B14F-4D97-AF65-F5344CB8AC3E}">
        <p14:creationId xmlns:p14="http://schemas.microsoft.com/office/powerpoint/2010/main" val="54027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398634-E86B-C54B-B7BA-2626B29E5928}" type="datetimeFigureOut">
              <a:rPr lang="en-US" smtClean="0"/>
              <a:pPr/>
              <a:t>11/28/16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26EB35-9A70-BE49-8814-B3932F0B6E48}" type="slidenum">
              <a:rPr lang="en-US" smtClean="0"/>
              <a:pPr/>
              <a:t>‹#›</a:t>
            </a:fld>
            <a:endParaRPr lang="en-US"/>
          </a:p>
        </p:txBody>
      </p:sp>
    </p:spTree>
    <p:extLst>
      <p:ext uri="{BB962C8B-B14F-4D97-AF65-F5344CB8AC3E}">
        <p14:creationId xmlns:p14="http://schemas.microsoft.com/office/powerpoint/2010/main" val="703816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3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3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2.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11" Type="http://schemas.microsoft.com/office/2007/relationships/hdphoto" Target="../media/hdphoto3.wdp"/><Relationship Id="rId12" Type="http://schemas.openxmlformats.org/officeDocument/2006/relationships/image" Target="../media/image13.jpeg"/><Relationship Id="rId13" Type="http://schemas.microsoft.com/office/2007/relationships/hdphoto" Target="../media/hdphoto4.wdp"/><Relationship Id="rId1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jpeg"/><Relationship Id="rId7" Type="http://schemas.microsoft.com/office/2007/relationships/hdphoto" Target="../media/hdphoto1.wdp"/><Relationship Id="rId8" Type="http://schemas.openxmlformats.org/officeDocument/2006/relationships/image" Target="../media/image11.jpeg"/><Relationship Id="rId9" Type="http://schemas.microsoft.com/office/2007/relationships/hdphoto" Target="../media/hdphoto2.wdp"/><Relationship Id="rId10"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23.png"/><Relationship Id="rId5" Type="http://schemas.openxmlformats.org/officeDocument/2006/relationships/image" Target="../media/image24.png"/><Relationship Id="rId6" Type="http://schemas.openxmlformats.org/officeDocument/2006/relationships/image" Target="../media/image25.png"/><Relationship Id="rId7"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23.png"/><Relationship Id="rId5" Type="http://schemas.openxmlformats.org/officeDocument/2006/relationships/image" Target="../media/image24.png"/><Relationship Id="rId6" Type="http://schemas.openxmlformats.org/officeDocument/2006/relationships/image" Target="../media/image25.png"/><Relationship Id="rId7"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450082"/>
            <a:ext cx="7772400" cy="1470025"/>
          </a:xfrm>
        </p:spPr>
        <p:txBody>
          <a:bodyPr/>
          <a:lstStyle/>
          <a:p>
            <a:r>
              <a:rPr lang="en-US" dirty="0"/>
              <a:t>Activity </a:t>
            </a:r>
            <a:r>
              <a:rPr lang="en-US" dirty="0" smtClean="0"/>
              <a:t>1.6 What do plants do with sugar?</a:t>
            </a:r>
            <a:endParaRPr lang="en-US" dirty="0"/>
          </a:p>
        </p:txBody>
      </p:sp>
      <p:pic>
        <p:nvPicPr>
          <p:cNvPr id="5" name="Picture 4" descr="Carbon TIME 4b.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6683" y="482468"/>
            <a:ext cx="1990713" cy="1505558"/>
          </a:xfrm>
          <a:prstGeom prst="rect">
            <a:avLst/>
          </a:prstGeom>
        </p:spPr>
      </p:pic>
      <p:pic>
        <p:nvPicPr>
          <p:cNvPr id="4" name="Picture 3" descr="AA026359.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29437" y="1226026"/>
            <a:ext cx="1531441" cy="1524000"/>
          </a:xfrm>
          <a:prstGeom prst="rect">
            <a:avLst/>
          </a:prstGeom>
        </p:spPr>
      </p:pic>
      <p:pic>
        <p:nvPicPr>
          <p:cNvPr id="6" name="Picture 5" descr="AA026357.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692616">
            <a:off x="4365582" y="269371"/>
            <a:ext cx="2773773" cy="3121256"/>
          </a:xfrm>
          <a:prstGeom prst="rect">
            <a:avLst/>
          </a:prstGeom>
        </p:spPr>
      </p:pic>
      <p:sp>
        <p:nvSpPr>
          <p:cNvPr id="8" name="TextBox 7"/>
          <p:cNvSpPr txBox="1"/>
          <p:nvPr/>
        </p:nvSpPr>
        <p:spPr>
          <a:xfrm>
            <a:off x="5646798" y="6439956"/>
            <a:ext cx="3497202" cy="369332"/>
          </a:xfrm>
          <a:prstGeom prst="rect">
            <a:avLst/>
          </a:prstGeom>
          <a:noFill/>
        </p:spPr>
        <p:txBody>
          <a:bodyPr wrap="square" rtlCol="0">
            <a:spAutoFit/>
          </a:bodyPr>
          <a:lstStyle/>
          <a:p>
            <a:pPr algn="ctr"/>
            <a:r>
              <a:rPr lang="en-US" dirty="0" err="1" smtClean="0"/>
              <a:t>www.energy.wisc.edu</a:t>
            </a:r>
            <a:r>
              <a:rPr lang="en-US" dirty="0" smtClean="0"/>
              <a:t>/education</a:t>
            </a:r>
            <a:endParaRPr lang="en-US" dirty="0"/>
          </a:p>
        </p:txBody>
      </p:sp>
      <p:pic>
        <p:nvPicPr>
          <p:cNvPr id="3" name="Picture 2" descr="WI-Energy-Institute_4c_C copy.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46611" y="4855524"/>
            <a:ext cx="3198556" cy="1584432"/>
          </a:xfrm>
          <a:prstGeom prst="rect">
            <a:avLst/>
          </a:prstGeom>
        </p:spPr>
      </p:pic>
    </p:spTree>
    <p:extLst>
      <p:ext uri="{BB962C8B-B14F-4D97-AF65-F5344CB8AC3E}">
        <p14:creationId xmlns:p14="http://schemas.microsoft.com/office/powerpoint/2010/main" val="29711090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 we know that we exhale most of the atoms in our food?</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Food is made of organic molecules containing (C, H, and O)</a:t>
            </a:r>
          </a:p>
          <a:p>
            <a:r>
              <a:rPr lang="en-US" dirty="0" smtClean="0"/>
              <a:t>If we breathe into BTB, it will turn yellow indicating that there is CO</a:t>
            </a:r>
            <a:r>
              <a:rPr lang="en-US" baseline="-25000" dirty="0" smtClean="0"/>
              <a:t>2</a:t>
            </a:r>
            <a:r>
              <a:rPr lang="en-US" dirty="0" smtClean="0"/>
              <a:t> in our breath.</a:t>
            </a:r>
          </a:p>
          <a:p>
            <a:r>
              <a:rPr lang="en-US" dirty="0" smtClean="0"/>
              <a:t>In the video, we saw that plants in the dark also emit CO</a:t>
            </a:r>
            <a:r>
              <a:rPr lang="en-US" baseline="-25000" dirty="0" smtClean="0"/>
              <a:t>2</a:t>
            </a:r>
            <a:r>
              <a:rPr lang="en-US" dirty="0"/>
              <a:t>.</a:t>
            </a:r>
          </a:p>
          <a:p>
            <a:pPr marL="0" indent="0">
              <a:buNone/>
            </a:pPr>
            <a:endParaRPr lang="en-US" dirty="0"/>
          </a:p>
        </p:txBody>
      </p:sp>
      <p:pic>
        <p:nvPicPr>
          <p:cNvPr id="4" name="Content Placeholder 4" descr="BTB Spectrum 010.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48200" y="2348706"/>
            <a:ext cx="4038600" cy="3028950"/>
          </a:xfrm>
          <a:prstGeom prst="rect">
            <a:avLst/>
          </a:prstGeom>
        </p:spPr>
      </p:pic>
    </p:spTree>
    <p:extLst>
      <p:ext uri="{BB962C8B-B14F-4D97-AF65-F5344CB8AC3E}">
        <p14:creationId xmlns:p14="http://schemas.microsoft.com/office/powerpoint/2010/main" val="3875153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Cellular respiration</a:t>
            </a:r>
            <a:br>
              <a:rPr lang="en-US" dirty="0" smtClean="0"/>
            </a:br>
            <a:r>
              <a:rPr lang="en-US" dirty="0" smtClean="0"/>
              <a:t>C</a:t>
            </a:r>
            <a:r>
              <a:rPr lang="en-US" baseline="-25000" dirty="0" smtClean="0"/>
              <a:t>6</a:t>
            </a:r>
            <a:r>
              <a:rPr lang="en-US" dirty="0" smtClean="0"/>
              <a:t>H</a:t>
            </a:r>
            <a:r>
              <a:rPr lang="en-US" baseline="-25000" dirty="0"/>
              <a:t>12</a:t>
            </a:r>
            <a:r>
              <a:rPr lang="en-US" dirty="0" smtClean="0"/>
              <a:t>O</a:t>
            </a:r>
            <a:r>
              <a:rPr lang="en-US" baseline="-25000" dirty="0"/>
              <a:t>6</a:t>
            </a:r>
            <a:r>
              <a:rPr lang="en-US" dirty="0" smtClean="0"/>
              <a:t> + 6O</a:t>
            </a:r>
            <a:r>
              <a:rPr lang="en-US" baseline="-25000" dirty="0" smtClean="0"/>
              <a:t>2 </a:t>
            </a:r>
            <a:r>
              <a:rPr lang="en-US" dirty="0" smtClean="0">
                <a:sym typeface="Wingdings" panose="05000000000000000000" pitchFamily="2" charset="2"/>
              </a:rPr>
              <a:t> 6CO</a:t>
            </a:r>
            <a:r>
              <a:rPr lang="en-US" baseline="-25000" dirty="0">
                <a:sym typeface="Wingdings" panose="05000000000000000000" pitchFamily="2" charset="2"/>
              </a:rPr>
              <a:t>2</a:t>
            </a:r>
            <a:r>
              <a:rPr lang="en-US" dirty="0" smtClean="0">
                <a:sym typeface="Wingdings" panose="05000000000000000000" pitchFamily="2" charset="2"/>
              </a:rPr>
              <a:t> + 6H</a:t>
            </a:r>
            <a:r>
              <a:rPr lang="en-US" baseline="-25000" dirty="0">
                <a:sym typeface="Wingdings" panose="05000000000000000000" pitchFamily="2" charset="2"/>
              </a:rPr>
              <a:t>2</a:t>
            </a:r>
            <a:r>
              <a:rPr lang="en-US" dirty="0" smtClean="0">
                <a:sym typeface="Wingdings" panose="05000000000000000000" pitchFamily="2" charset="2"/>
              </a:rPr>
              <a:t>0</a:t>
            </a:r>
            <a:endParaRPr lang="en-US" dirty="0"/>
          </a:p>
        </p:txBody>
      </p:sp>
      <p:sp>
        <p:nvSpPr>
          <p:cNvPr id="4" name="Content Placeholder 3"/>
          <p:cNvSpPr>
            <a:spLocks noGrp="1"/>
          </p:cNvSpPr>
          <p:nvPr>
            <p:ph sz="half" idx="2"/>
          </p:nvPr>
        </p:nvSpPr>
        <p:spPr/>
        <p:txBody>
          <a:bodyPr/>
          <a:lstStyle/>
          <a:p>
            <a:pPr marL="0" indent="0">
              <a:buNone/>
            </a:pPr>
            <a:r>
              <a:rPr lang="en-US" dirty="0" smtClean="0"/>
              <a:t>Answer the 3 questions about cellular respiration in Section B.</a:t>
            </a:r>
            <a:endParaRPr lang="en-US" dirty="0"/>
          </a:p>
        </p:txBody>
      </p:sp>
      <p:pic>
        <p:nvPicPr>
          <p:cNvPr id="5" name="Content Placeholder 4" descr="plant01.jpg"/>
          <p:cNvPicPr>
            <a:picLocks noGrp="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913707" y="1949176"/>
            <a:ext cx="3125585" cy="3828011"/>
          </a:xfrm>
          <a:prstGeom prst="rect">
            <a:avLst/>
          </a:prstGeom>
        </p:spPr>
      </p:pic>
    </p:spTree>
    <p:extLst>
      <p:ext uri="{BB962C8B-B14F-4D97-AF65-F5344CB8AC3E}">
        <p14:creationId xmlns:p14="http://schemas.microsoft.com/office/powerpoint/2010/main" val="10950150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Photosynthesis and respiration</a:t>
            </a:r>
            <a:br>
              <a:rPr lang="en-US" dirty="0" smtClean="0"/>
            </a:br>
            <a:r>
              <a:rPr lang="en-US" dirty="0" smtClean="0"/>
              <a:t>Atom stories</a:t>
            </a:r>
            <a:endParaRPr lang="en-US" dirty="0"/>
          </a:p>
        </p:txBody>
      </p:sp>
      <p:pic>
        <p:nvPicPr>
          <p:cNvPr id="6" name="Content Placeholder 4" descr="tree 03 photosynthesis.jpg"/>
          <p:cNvPicPr>
            <a:picLocks noGrp="1" noChangeAspect="1"/>
          </p:cNvPicPr>
          <p:nvPr>
            <p:ph idx="1"/>
          </p:nvPr>
        </p:nvPicPr>
        <p:blipFill>
          <a:blip r:embed="rId3" cstate="print"/>
          <a:stretch>
            <a:fillRect/>
          </a:stretch>
        </p:blipFill>
        <p:spPr>
          <a:xfrm>
            <a:off x="2727960" y="1635093"/>
            <a:ext cx="3688080" cy="4456176"/>
          </a:xfrm>
          <a:prstGeom prst="rect">
            <a:avLst/>
          </a:prstGeom>
        </p:spPr>
      </p:pic>
      <p:sp>
        <p:nvSpPr>
          <p:cNvPr id="7" name="TextBox 6"/>
          <p:cNvSpPr txBox="1"/>
          <p:nvPr/>
        </p:nvSpPr>
        <p:spPr>
          <a:xfrm>
            <a:off x="4178105" y="2560320"/>
            <a:ext cx="801858" cy="369332"/>
          </a:xfrm>
          <a:prstGeom prst="rect">
            <a:avLst/>
          </a:prstGeom>
          <a:noFill/>
        </p:spPr>
        <p:txBody>
          <a:bodyPr wrap="square" rtlCol="0">
            <a:spAutoFit/>
          </a:bodyPr>
          <a:lstStyle/>
          <a:p>
            <a:r>
              <a:rPr lang="en-US" dirty="0" smtClean="0"/>
              <a:t>sugar</a:t>
            </a:r>
            <a:endParaRPr lang="en-US" dirty="0"/>
          </a:p>
        </p:txBody>
      </p:sp>
    </p:spTree>
    <p:extLst>
      <p:ext uri="{BB962C8B-B14F-4D97-AF65-F5344CB8AC3E}">
        <p14:creationId xmlns:p14="http://schemas.microsoft.com/office/powerpoint/2010/main" val="28765811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Biosynthesis</a:t>
            </a:r>
            <a:endParaRPr lang="en-US" dirty="0"/>
          </a:p>
        </p:txBody>
      </p:sp>
      <p:sp>
        <p:nvSpPr>
          <p:cNvPr id="3" name="Content Placeholder 2"/>
          <p:cNvSpPr>
            <a:spLocks noGrp="1"/>
          </p:cNvSpPr>
          <p:nvPr>
            <p:ph idx="1"/>
          </p:nvPr>
        </p:nvSpPr>
        <p:spPr>
          <a:xfrm>
            <a:off x="457200" y="1600201"/>
            <a:ext cx="8229600" cy="1676400"/>
          </a:xfrm>
        </p:spPr>
        <p:txBody>
          <a:bodyPr/>
          <a:lstStyle/>
          <a:p>
            <a:pPr marL="0" indent="0" algn="ctr">
              <a:buNone/>
            </a:pPr>
            <a:r>
              <a:rPr lang="en-US" dirty="0" smtClean="0"/>
              <a:t>How does a plant make the </a:t>
            </a:r>
            <a:r>
              <a:rPr lang="en-US" i="1" dirty="0" smtClean="0"/>
              <a:t>molecules</a:t>
            </a:r>
            <a:r>
              <a:rPr lang="en-US" dirty="0" smtClean="0"/>
              <a:t> that it is made of? </a:t>
            </a:r>
            <a:endParaRPr lang="en-US" dirty="0"/>
          </a:p>
        </p:txBody>
      </p:sp>
      <p:pic>
        <p:nvPicPr>
          <p:cNvPr id="5" name="Picture 4" descr="AA026359.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2800" y="4876801"/>
            <a:ext cx="1531441" cy="1524000"/>
          </a:xfrm>
          <a:prstGeom prst="rect">
            <a:avLst/>
          </a:prstGeom>
        </p:spPr>
      </p:pic>
      <p:pic>
        <p:nvPicPr>
          <p:cNvPr id="6" name="Picture 5" descr="AA026357.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692616">
            <a:off x="5557225" y="2651330"/>
            <a:ext cx="2773773" cy="3121256"/>
          </a:xfrm>
          <a:prstGeom prst="rect">
            <a:avLst/>
          </a:prstGeom>
        </p:spPr>
      </p:pic>
      <p:pic>
        <p:nvPicPr>
          <p:cNvPr id="7" name="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6785" y="3462633"/>
            <a:ext cx="2124651" cy="1414168"/>
          </a:xfrm>
          <a:prstGeom prst="rect">
            <a:avLst/>
          </a:prstGeom>
        </p:spPr>
      </p:pic>
    </p:spTree>
    <p:extLst>
      <p:ext uri="{BB962C8B-B14F-4D97-AF65-F5344CB8AC3E}">
        <p14:creationId xmlns:p14="http://schemas.microsoft.com/office/powerpoint/2010/main" val="3139124599"/>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a potato plant make a potato?</a:t>
            </a:r>
            <a:endParaRPr lang="en-US" dirty="0"/>
          </a:p>
        </p:txBody>
      </p:sp>
      <p:pic>
        <p:nvPicPr>
          <p:cNvPr id="4" name="Content Placeholder 3"/>
          <p:cNvPicPr>
            <a:picLocks noGrp="1" noChangeAspect="1"/>
          </p:cNvPicPr>
          <p:nvPr>
            <p:ph idx="1"/>
          </p:nvPr>
        </p:nvPicPr>
        <p:blipFill>
          <a:blip r:embed="rId2"/>
          <a:stretch>
            <a:fillRect/>
          </a:stretch>
        </p:blipFill>
        <p:spPr>
          <a:xfrm>
            <a:off x="2190750" y="2277269"/>
            <a:ext cx="4762500" cy="3171825"/>
          </a:xfrm>
          <a:prstGeom prst="rect">
            <a:avLst/>
          </a:prstGeom>
        </p:spPr>
      </p:pic>
    </p:spTree>
    <p:extLst>
      <p:ext uri="{BB962C8B-B14F-4D97-AF65-F5344CB8AC3E}">
        <p14:creationId xmlns:p14="http://schemas.microsoft.com/office/powerpoint/2010/main" val="2661908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7922"/>
            <a:ext cx="8229600" cy="1143000"/>
          </a:xfrm>
        </p:spPr>
        <p:txBody>
          <a:bodyPr>
            <a:normAutofit fontScale="90000"/>
          </a:bodyPr>
          <a:lstStyle/>
          <a:p>
            <a:r>
              <a:rPr lang="en-US" dirty="0"/>
              <a:t>P</a:t>
            </a:r>
            <a:r>
              <a:rPr lang="en-US" dirty="0" smtClean="0"/>
              <a:t>olymers </a:t>
            </a:r>
            <a:br>
              <a:rPr lang="en-US" dirty="0" smtClean="0"/>
            </a:br>
            <a:r>
              <a:rPr lang="en-US" dirty="0" smtClean="0"/>
              <a:t>(large organic molecules)</a:t>
            </a:r>
            <a:endParaRPr lang="en-US" dirty="0"/>
          </a:p>
        </p:txBody>
      </p:sp>
      <p:sp>
        <p:nvSpPr>
          <p:cNvPr id="8" name="TextBox 7"/>
          <p:cNvSpPr txBox="1"/>
          <p:nvPr/>
        </p:nvSpPr>
        <p:spPr>
          <a:xfrm>
            <a:off x="1798448" y="1905675"/>
            <a:ext cx="2738249" cy="1200328"/>
          </a:xfrm>
          <a:prstGeom prst="rect">
            <a:avLst/>
          </a:prstGeom>
          <a:noFill/>
        </p:spPr>
        <p:txBody>
          <a:bodyPr wrap="square" rtlCol="0">
            <a:spAutoFit/>
          </a:bodyPr>
          <a:lstStyle/>
          <a:p>
            <a:r>
              <a:rPr lang="en-US" sz="2400" b="1" dirty="0" smtClean="0"/>
              <a:t>FATS (LIPIDS) =</a:t>
            </a:r>
            <a:r>
              <a:rPr lang="en-US" sz="2400" dirty="0" smtClean="0"/>
              <a:t>link </a:t>
            </a:r>
            <a:r>
              <a:rPr lang="en-US" sz="2400" dirty="0"/>
              <a:t>3 </a:t>
            </a:r>
            <a:r>
              <a:rPr lang="en-US" sz="2400" dirty="0">
                <a:solidFill>
                  <a:srgbClr val="008000"/>
                </a:solidFill>
              </a:rPr>
              <a:t>fatty acid </a:t>
            </a:r>
            <a:r>
              <a:rPr lang="en-US" sz="2400" dirty="0"/>
              <a:t>monomers to 1 </a:t>
            </a:r>
            <a:r>
              <a:rPr lang="en-US" sz="2400" dirty="0" smtClean="0">
                <a:solidFill>
                  <a:srgbClr val="604A7B"/>
                </a:solidFill>
              </a:rPr>
              <a:t>glycerol</a:t>
            </a:r>
            <a:endParaRPr lang="en-US" sz="2400" b="1" dirty="0"/>
          </a:p>
        </p:txBody>
      </p:sp>
      <p:sp>
        <p:nvSpPr>
          <p:cNvPr id="11" name="TextBox 10"/>
          <p:cNvSpPr txBox="1"/>
          <p:nvPr/>
        </p:nvSpPr>
        <p:spPr>
          <a:xfrm>
            <a:off x="2118247" y="4363286"/>
            <a:ext cx="1828800" cy="1200328"/>
          </a:xfrm>
          <a:prstGeom prst="rect">
            <a:avLst/>
          </a:prstGeom>
          <a:noFill/>
        </p:spPr>
        <p:txBody>
          <a:bodyPr wrap="square" rtlCol="0">
            <a:spAutoFit/>
          </a:bodyPr>
          <a:lstStyle/>
          <a:p>
            <a:r>
              <a:rPr lang="en-US" sz="2400" b="1" dirty="0" smtClean="0"/>
              <a:t>PROTEIN = </a:t>
            </a:r>
            <a:r>
              <a:rPr lang="en-US" sz="2400" dirty="0" smtClean="0"/>
              <a:t>5 </a:t>
            </a:r>
            <a:r>
              <a:rPr lang="en-US" sz="2400" dirty="0">
                <a:solidFill>
                  <a:srgbClr val="FF0000"/>
                </a:solidFill>
              </a:rPr>
              <a:t>amino acid</a:t>
            </a:r>
            <a:r>
              <a:rPr lang="en-US" sz="2400" dirty="0"/>
              <a:t> monomers</a:t>
            </a:r>
            <a:endParaRPr lang="en-US" sz="2400" b="1" dirty="0"/>
          </a:p>
        </p:txBody>
      </p:sp>
      <p:sp>
        <p:nvSpPr>
          <p:cNvPr id="12" name="TextBox 11"/>
          <p:cNvSpPr txBox="1"/>
          <p:nvPr/>
        </p:nvSpPr>
        <p:spPr>
          <a:xfrm>
            <a:off x="4529119" y="4697522"/>
            <a:ext cx="1770335" cy="1569660"/>
          </a:xfrm>
          <a:prstGeom prst="rect">
            <a:avLst/>
          </a:prstGeom>
          <a:noFill/>
        </p:spPr>
        <p:txBody>
          <a:bodyPr wrap="square" rtlCol="0">
            <a:spAutoFit/>
          </a:bodyPr>
          <a:lstStyle/>
          <a:p>
            <a:r>
              <a:rPr lang="en-US" sz="2400" b="1" dirty="0" smtClean="0"/>
              <a:t>CELLULOSE (FIBER) = </a:t>
            </a:r>
            <a:r>
              <a:rPr lang="en-US" sz="2400" dirty="0"/>
              <a:t>6 </a:t>
            </a:r>
            <a:r>
              <a:rPr lang="en-US" sz="2400" dirty="0">
                <a:solidFill>
                  <a:srgbClr val="0000FF"/>
                </a:solidFill>
              </a:rPr>
              <a:t>glucose</a:t>
            </a:r>
            <a:r>
              <a:rPr lang="en-US" sz="2400" dirty="0"/>
              <a:t> monomers</a:t>
            </a:r>
            <a:endParaRPr lang="en-US" sz="2400" b="1" dirty="0"/>
          </a:p>
        </p:txBody>
      </p:sp>
      <p:pic>
        <p:nvPicPr>
          <p:cNvPr id="15" name="Picture 14" descr="fat06.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375833" y="2088644"/>
            <a:ext cx="1976181" cy="1508647"/>
          </a:xfrm>
          <a:prstGeom prst="rect">
            <a:avLst/>
          </a:prstGeom>
        </p:spPr>
      </p:pic>
      <p:pic>
        <p:nvPicPr>
          <p:cNvPr id="16" name="Picture 15" descr="starch 06.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9836835">
            <a:off x="5264030" y="1072032"/>
            <a:ext cx="2869569" cy="1913046"/>
          </a:xfrm>
          <a:prstGeom prst="rect">
            <a:avLst/>
          </a:prstGeom>
        </p:spPr>
      </p:pic>
      <p:pic>
        <p:nvPicPr>
          <p:cNvPr id="13" name="Picture 12" descr="protein 06.pn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28449" y="4287549"/>
            <a:ext cx="1811867" cy="1625600"/>
          </a:xfrm>
          <a:prstGeom prst="rect">
            <a:avLst/>
          </a:prstGeom>
        </p:spPr>
      </p:pic>
      <p:sp>
        <p:nvSpPr>
          <p:cNvPr id="3" name="Slide Number Placeholder 2"/>
          <p:cNvSpPr>
            <a:spLocks noGrp="1"/>
          </p:cNvSpPr>
          <p:nvPr>
            <p:ph type="sldNum" sz="quarter" idx="12"/>
          </p:nvPr>
        </p:nvSpPr>
        <p:spPr/>
        <p:txBody>
          <a:bodyPr/>
          <a:lstStyle/>
          <a:p>
            <a:fld id="{D3A1C050-F6FE-0E43-A9D0-F8EEADE3D1E4}" type="slidenum">
              <a:rPr lang="en-US" smtClean="0"/>
              <a:pPr/>
              <a:t>4</a:t>
            </a:fld>
            <a:endParaRPr lang="en-US"/>
          </a:p>
        </p:txBody>
      </p:sp>
      <p:pic>
        <p:nvPicPr>
          <p:cNvPr id="14" name="Picture 13" descr="2013-03-14 14.45.03.jpg"/>
          <p:cNvPicPr>
            <a:picLocks noChangeAspect="1"/>
          </p:cNvPicPr>
          <p:nvPr/>
        </p:nvPicPr>
        <p:blipFill rotWithShape="1">
          <a:blip r:embed="rId6" cstate="screen">
            <a:extLst>
              <a:ext uri="{BEBA8EAE-BF5A-486C-A8C5-ECC9F3942E4B}">
                <a14:imgProps xmlns:a14="http://schemas.microsoft.com/office/drawing/2010/main">
                  <a14:imgLayer r:embed="rId7">
                    <a14:imgEffect>
                      <a14:brightnessContrast bright="30000" contrast="10000"/>
                    </a14:imgEffect>
                  </a14:imgLayer>
                </a14:imgProps>
              </a:ext>
              <a:ext uri="{28A0092B-C50C-407E-A947-70E740481C1C}">
                <a14:useLocalDpi xmlns:a14="http://schemas.microsoft.com/office/drawing/2010/main"/>
              </a:ext>
            </a:extLst>
          </a:blip>
          <a:srcRect/>
          <a:stretch/>
        </p:blipFill>
        <p:spPr>
          <a:xfrm>
            <a:off x="6688665" y="3092327"/>
            <a:ext cx="1575028" cy="738732"/>
          </a:xfrm>
          <a:prstGeom prst="rect">
            <a:avLst/>
          </a:prstGeom>
        </p:spPr>
      </p:pic>
      <p:sp>
        <p:nvSpPr>
          <p:cNvPr id="10" name="TextBox 9"/>
          <p:cNvSpPr txBox="1"/>
          <p:nvPr/>
        </p:nvSpPr>
        <p:spPr>
          <a:xfrm>
            <a:off x="4979281" y="2617233"/>
            <a:ext cx="2793998" cy="830997"/>
          </a:xfrm>
          <a:prstGeom prst="rect">
            <a:avLst/>
          </a:prstGeom>
          <a:noFill/>
        </p:spPr>
        <p:txBody>
          <a:bodyPr wrap="square" rtlCol="0">
            <a:spAutoFit/>
          </a:bodyPr>
          <a:lstStyle/>
          <a:p>
            <a:r>
              <a:rPr lang="en-US" sz="2400" b="1" dirty="0" smtClean="0"/>
              <a:t>STARCH = </a:t>
            </a:r>
            <a:r>
              <a:rPr lang="en-US" sz="2400" dirty="0" smtClean="0"/>
              <a:t>6 </a:t>
            </a:r>
            <a:r>
              <a:rPr lang="en-US" sz="2400" dirty="0" smtClean="0">
                <a:solidFill>
                  <a:srgbClr val="0000FF"/>
                </a:solidFill>
              </a:rPr>
              <a:t>glucose</a:t>
            </a:r>
            <a:r>
              <a:rPr lang="en-US" sz="2400" dirty="0" smtClean="0"/>
              <a:t> monomers</a:t>
            </a:r>
            <a:endParaRPr lang="en-US" sz="2400" b="1" dirty="0"/>
          </a:p>
        </p:txBody>
      </p:sp>
      <p:pic>
        <p:nvPicPr>
          <p:cNvPr id="17" name="Picture 16" descr="2013-03-14 14.46.51.jpg"/>
          <p:cNvPicPr>
            <a:picLocks noChangeAspect="1"/>
          </p:cNvPicPr>
          <p:nvPr/>
        </p:nvPicPr>
        <p:blipFill rotWithShape="1">
          <a:blip r:embed="rId8" cstate="screen">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rcRect/>
          <a:stretch/>
        </p:blipFill>
        <p:spPr>
          <a:xfrm>
            <a:off x="2428386" y="3055204"/>
            <a:ext cx="1148063" cy="949854"/>
          </a:xfrm>
          <a:prstGeom prst="rect">
            <a:avLst/>
          </a:prstGeom>
        </p:spPr>
      </p:pic>
      <p:pic>
        <p:nvPicPr>
          <p:cNvPr id="19" name="Picture 18" descr="2013-03-14 14.47.51.jpg"/>
          <p:cNvPicPr>
            <a:picLocks noChangeAspect="1"/>
          </p:cNvPicPr>
          <p:nvPr/>
        </p:nvPicPr>
        <p:blipFill rotWithShape="1">
          <a:blip r:embed="rId10" cstate="screen">
            <a:extLst>
              <a:ext uri="{BEBA8EAE-BF5A-486C-A8C5-ECC9F3942E4B}">
                <a14:imgProps xmlns:a14="http://schemas.microsoft.com/office/drawing/2010/main">
                  <a14:imgLayer r:embed="rId11">
                    <a14:imgEffect>
                      <a14:brightnessContrast bright="30000" contrast="10000"/>
                    </a14:imgEffect>
                  </a14:imgLayer>
                </a14:imgProps>
              </a:ext>
              <a:ext uri="{28A0092B-C50C-407E-A947-70E740481C1C}">
                <a14:useLocalDpi xmlns:a14="http://schemas.microsoft.com/office/drawing/2010/main"/>
              </a:ext>
            </a:extLst>
          </a:blip>
          <a:srcRect/>
          <a:stretch/>
        </p:blipFill>
        <p:spPr>
          <a:xfrm>
            <a:off x="2049895" y="5523638"/>
            <a:ext cx="1693956" cy="779021"/>
          </a:xfrm>
          <a:prstGeom prst="rect">
            <a:avLst/>
          </a:prstGeom>
        </p:spPr>
      </p:pic>
      <p:pic>
        <p:nvPicPr>
          <p:cNvPr id="20" name="Picture 19" descr="2013-03-14 14.45.30.jpg"/>
          <p:cNvPicPr>
            <a:picLocks noChangeAspect="1"/>
          </p:cNvPicPr>
          <p:nvPr/>
        </p:nvPicPr>
        <p:blipFill rotWithShape="1">
          <a:blip r:embed="rId12" cstate="screen">
            <a:extLst>
              <a:ext uri="{BEBA8EAE-BF5A-486C-A8C5-ECC9F3942E4B}">
                <a14:imgProps xmlns:a14="http://schemas.microsoft.com/office/drawing/2010/main">
                  <a14:imgLayer r:embed="rId13">
                    <a14:imgEffect>
                      <a14:brightnessContrast bright="30000" contrast="10000"/>
                    </a14:imgEffect>
                  </a14:imgLayer>
                </a14:imgProps>
              </a:ext>
              <a:ext uri="{28A0092B-C50C-407E-A947-70E740481C1C}">
                <a14:useLocalDpi xmlns:a14="http://schemas.microsoft.com/office/drawing/2010/main"/>
              </a:ext>
            </a:extLst>
          </a:blip>
          <a:srcRect/>
          <a:stretch/>
        </p:blipFill>
        <p:spPr>
          <a:xfrm>
            <a:off x="6110884" y="5687586"/>
            <a:ext cx="1634569" cy="626448"/>
          </a:xfrm>
          <a:prstGeom prst="rect">
            <a:avLst/>
          </a:prstGeom>
        </p:spPr>
      </p:pic>
      <p:pic>
        <p:nvPicPr>
          <p:cNvPr id="18" name="Picture 17" descr="cellulose06.png"/>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5892801" y="4363286"/>
            <a:ext cx="2793999" cy="1862666"/>
          </a:xfrm>
          <a:prstGeom prst="rect">
            <a:avLst/>
          </a:prstGeom>
        </p:spPr>
      </p:pic>
    </p:spTree>
    <p:extLst>
      <p:ext uri="{BB962C8B-B14F-4D97-AF65-F5344CB8AC3E}">
        <p14:creationId xmlns:p14="http://schemas.microsoft.com/office/powerpoint/2010/main" val="2266254281"/>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5483"/>
            <a:ext cx="8229600" cy="922773"/>
          </a:xfrm>
        </p:spPr>
        <p:txBody>
          <a:bodyPr>
            <a:normAutofit fontScale="90000"/>
          </a:bodyPr>
          <a:lstStyle/>
          <a:p>
            <a:r>
              <a:rPr lang="en-US" sz="3600" dirty="0" smtClean="0"/>
              <a:t>Biosynthesis</a:t>
            </a:r>
            <a:br>
              <a:rPr lang="en-US" sz="3600" dirty="0" smtClean="0"/>
            </a:br>
            <a:r>
              <a:rPr lang="en-US" sz="3600" dirty="0" smtClean="0"/>
              <a:t>Glucose </a:t>
            </a:r>
            <a:r>
              <a:rPr lang="en-US" sz="3600" dirty="0" smtClean="0">
                <a:sym typeface="Wingdings" panose="05000000000000000000" pitchFamily="2" charset="2"/>
              </a:rPr>
              <a:t> subunits polymers</a:t>
            </a:r>
            <a:endParaRPr lang="en-US" sz="3600" dirty="0"/>
          </a:p>
        </p:txBody>
      </p:sp>
      <p:sp>
        <p:nvSpPr>
          <p:cNvPr id="9" name="TextBox 8"/>
          <p:cNvSpPr txBox="1"/>
          <p:nvPr/>
        </p:nvSpPr>
        <p:spPr>
          <a:xfrm>
            <a:off x="457200" y="1353058"/>
            <a:ext cx="8229600" cy="830997"/>
          </a:xfrm>
          <a:prstGeom prst="rect">
            <a:avLst/>
          </a:prstGeom>
          <a:noFill/>
        </p:spPr>
        <p:txBody>
          <a:bodyPr wrap="square" rtlCol="0">
            <a:spAutoFit/>
          </a:bodyPr>
          <a:lstStyle/>
          <a:p>
            <a:pPr algn="ctr"/>
            <a:r>
              <a:rPr lang="en-US" sz="2400" dirty="0" smtClean="0"/>
              <a:t>The result of photosynthesis is glucose.  Plant cells use the glucose to make other small organic molecules (</a:t>
            </a:r>
            <a:r>
              <a:rPr lang="en-US" sz="2400" b="1" dirty="0" smtClean="0"/>
              <a:t>MONOMERS)</a:t>
            </a:r>
            <a:endParaRPr lang="en-US" sz="2400" b="1" dirty="0"/>
          </a:p>
        </p:txBody>
      </p:sp>
      <p:pic>
        <p:nvPicPr>
          <p:cNvPr id="10" name="Picture 9" descr="glucose labeled06.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4461" y="2549493"/>
            <a:ext cx="1611886" cy="1074590"/>
          </a:xfrm>
          <a:prstGeom prst="rect">
            <a:avLst/>
          </a:prstGeom>
        </p:spPr>
      </p:pic>
      <p:sp>
        <p:nvSpPr>
          <p:cNvPr id="11" name="TextBox 10"/>
          <p:cNvSpPr txBox="1"/>
          <p:nvPr/>
        </p:nvSpPr>
        <p:spPr>
          <a:xfrm>
            <a:off x="584461" y="5949562"/>
            <a:ext cx="4102835" cy="461665"/>
          </a:xfrm>
          <a:prstGeom prst="rect">
            <a:avLst/>
          </a:prstGeom>
          <a:noFill/>
        </p:spPr>
        <p:txBody>
          <a:bodyPr wrap="square" rtlCol="0">
            <a:spAutoFit/>
          </a:bodyPr>
          <a:lstStyle/>
          <a:p>
            <a:r>
              <a:rPr lang="en-US" sz="2400" b="1" dirty="0" smtClean="0"/>
              <a:t>GLUCOSE (SUGAR)</a:t>
            </a:r>
            <a:endParaRPr lang="en-US" sz="2400" b="1" dirty="0"/>
          </a:p>
        </p:txBody>
      </p:sp>
      <p:pic>
        <p:nvPicPr>
          <p:cNvPr id="12" name="Picture 11" descr="amino acid A06.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63235" y="2513954"/>
            <a:ext cx="1704558" cy="1136371"/>
          </a:xfrm>
          <a:prstGeom prst="rect">
            <a:avLst/>
          </a:prstGeom>
        </p:spPr>
      </p:pic>
      <p:sp>
        <p:nvSpPr>
          <p:cNvPr id="13" name="TextBox 12"/>
          <p:cNvSpPr txBox="1"/>
          <p:nvPr/>
        </p:nvSpPr>
        <p:spPr>
          <a:xfrm>
            <a:off x="5561818" y="3440296"/>
            <a:ext cx="1828800" cy="461665"/>
          </a:xfrm>
          <a:prstGeom prst="rect">
            <a:avLst/>
          </a:prstGeom>
          <a:noFill/>
        </p:spPr>
        <p:txBody>
          <a:bodyPr wrap="square" rtlCol="0">
            <a:spAutoFit/>
          </a:bodyPr>
          <a:lstStyle/>
          <a:p>
            <a:r>
              <a:rPr lang="en-US" sz="2400" b="1" dirty="0" smtClean="0"/>
              <a:t>AMINO ACID</a:t>
            </a:r>
            <a:endParaRPr lang="en-US" sz="2400" b="1" dirty="0"/>
          </a:p>
        </p:txBody>
      </p:sp>
      <p:cxnSp>
        <p:nvCxnSpPr>
          <p:cNvPr id="19" name="Straight Arrow Connector 18"/>
          <p:cNvCxnSpPr>
            <a:stCxn id="10" idx="3"/>
            <a:endCxn id="12" idx="1"/>
          </p:cNvCxnSpPr>
          <p:nvPr/>
        </p:nvCxnSpPr>
        <p:spPr>
          <a:xfrm flipV="1">
            <a:off x="2196347" y="3082140"/>
            <a:ext cx="3166888" cy="464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20" name="Picture 19" descr="ammonia labeled06.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06141" y="2234004"/>
            <a:ext cx="806046" cy="652715"/>
          </a:xfrm>
          <a:prstGeom prst="rect">
            <a:avLst/>
          </a:prstGeom>
        </p:spPr>
      </p:pic>
      <p:cxnSp>
        <p:nvCxnSpPr>
          <p:cNvPr id="21" name="Straight Arrow Connector 20"/>
          <p:cNvCxnSpPr/>
          <p:nvPr/>
        </p:nvCxnSpPr>
        <p:spPr>
          <a:xfrm>
            <a:off x="3133908" y="2592626"/>
            <a:ext cx="2229327" cy="33913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rot="488591">
            <a:off x="3727701" y="2448439"/>
            <a:ext cx="1500976" cy="369332"/>
          </a:xfrm>
          <a:prstGeom prst="rect">
            <a:avLst/>
          </a:prstGeom>
          <a:noFill/>
        </p:spPr>
        <p:txBody>
          <a:bodyPr wrap="square" rtlCol="0">
            <a:spAutoFit/>
          </a:bodyPr>
          <a:lstStyle/>
          <a:p>
            <a:r>
              <a:rPr lang="en-US" dirty="0" smtClean="0"/>
              <a:t>Plus ammonia</a:t>
            </a:r>
            <a:endParaRPr lang="en-US" dirty="0"/>
          </a:p>
        </p:txBody>
      </p:sp>
      <p:cxnSp>
        <p:nvCxnSpPr>
          <p:cNvPr id="25" name="Straight Arrow Connector 24"/>
          <p:cNvCxnSpPr/>
          <p:nvPr/>
        </p:nvCxnSpPr>
        <p:spPr>
          <a:xfrm flipV="1">
            <a:off x="1968211" y="4453781"/>
            <a:ext cx="3593607" cy="84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29" name="Picture 28" descr="glucose labeled06.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84461" y="3951446"/>
            <a:ext cx="1383750" cy="922500"/>
          </a:xfrm>
          <a:prstGeom prst="rect">
            <a:avLst/>
          </a:prstGeom>
        </p:spPr>
      </p:pic>
      <p:pic>
        <p:nvPicPr>
          <p:cNvPr id="34" name="Picture 33" descr="glucose labeled06.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19334" y="5087520"/>
            <a:ext cx="1343331" cy="895554"/>
          </a:xfrm>
          <a:prstGeom prst="rect">
            <a:avLst/>
          </a:prstGeom>
        </p:spPr>
      </p:pic>
      <p:pic>
        <p:nvPicPr>
          <p:cNvPr id="36" name="Picture 35" descr="glycerol06.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847260" y="3860892"/>
            <a:ext cx="1485900" cy="990600"/>
          </a:xfrm>
          <a:prstGeom prst="rect">
            <a:avLst/>
          </a:prstGeom>
        </p:spPr>
      </p:pic>
      <p:pic>
        <p:nvPicPr>
          <p:cNvPr id="37" name="Picture 36" descr="saturated fatty acid06.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581931" y="5087520"/>
            <a:ext cx="1828800" cy="1219200"/>
          </a:xfrm>
          <a:prstGeom prst="rect">
            <a:avLst/>
          </a:prstGeom>
        </p:spPr>
      </p:pic>
      <p:sp>
        <p:nvSpPr>
          <p:cNvPr id="38" name="TextBox 37"/>
          <p:cNvSpPr txBox="1"/>
          <p:nvPr/>
        </p:nvSpPr>
        <p:spPr>
          <a:xfrm>
            <a:off x="5733507" y="4590196"/>
            <a:ext cx="1828800" cy="461665"/>
          </a:xfrm>
          <a:prstGeom prst="rect">
            <a:avLst/>
          </a:prstGeom>
          <a:noFill/>
        </p:spPr>
        <p:txBody>
          <a:bodyPr wrap="square" rtlCol="0">
            <a:spAutoFit/>
          </a:bodyPr>
          <a:lstStyle/>
          <a:p>
            <a:r>
              <a:rPr lang="en-US" sz="2400" b="1" dirty="0" smtClean="0"/>
              <a:t>FATTY ACID</a:t>
            </a:r>
            <a:endParaRPr lang="en-US" sz="2400" b="1" dirty="0"/>
          </a:p>
        </p:txBody>
      </p:sp>
      <p:sp>
        <p:nvSpPr>
          <p:cNvPr id="39" name="TextBox 38"/>
          <p:cNvSpPr txBox="1"/>
          <p:nvPr/>
        </p:nvSpPr>
        <p:spPr>
          <a:xfrm>
            <a:off x="5396223" y="5836334"/>
            <a:ext cx="1828800" cy="461665"/>
          </a:xfrm>
          <a:prstGeom prst="rect">
            <a:avLst/>
          </a:prstGeom>
          <a:noFill/>
        </p:spPr>
        <p:txBody>
          <a:bodyPr wrap="square" rtlCol="0">
            <a:spAutoFit/>
          </a:bodyPr>
          <a:lstStyle/>
          <a:p>
            <a:r>
              <a:rPr lang="en-US" sz="2400" b="1" dirty="0" smtClean="0"/>
              <a:t>GLYCEROL</a:t>
            </a:r>
            <a:endParaRPr lang="en-US" sz="2400" b="1" dirty="0"/>
          </a:p>
        </p:txBody>
      </p:sp>
      <p:cxnSp>
        <p:nvCxnSpPr>
          <p:cNvPr id="40" name="Straight Arrow Connector 39"/>
          <p:cNvCxnSpPr/>
          <p:nvPr/>
        </p:nvCxnSpPr>
        <p:spPr>
          <a:xfrm>
            <a:off x="1968211" y="5488842"/>
            <a:ext cx="4448052" cy="18560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99591668"/>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molecules are in a potato?</a:t>
            </a:r>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03261" y="2304614"/>
            <a:ext cx="4087241" cy="2720468"/>
          </a:xfrm>
          <a:prstGeom prst="rect">
            <a:avLst/>
          </a:prstGeom>
        </p:spPr>
      </p:pic>
    </p:spTree>
    <p:extLst>
      <p:ext uri="{BB962C8B-B14F-4D97-AF65-F5344CB8AC3E}">
        <p14:creationId xmlns:p14="http://schemas.microsoft.com/office/powerpoint/2010/main" val="1467119027"/>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molecules are in a potato?</a:t>
            </a:r>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47838" y="3524844"/>
            <a:ext cx="2124651" cy="1414168"/>
          </a:xfrm>
          <a:prstGeom prst="rect">
            <a:avLst/>
          </a:prstGeom>
        </p:spPr>
      </p:pic>
      <p:pic>
        <p:nvPicPr>
          <p:cNvPr id="14" name="Picture 13" descr="fat06.pn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a:off x="1793220" y="2619654"/>
            <a:ext cx="1536356" cy="1172877"/>
          </a:xfrm>
          <a:prstGeom prst="rect">
            <a:avLst/>
          </a:prstGeom>
        </p:spPr>
      </p:pic>
      <p:pic>
        <p:nvPicPr>
          <p:cNvPr id="15" name="Picture 14" descr="starch 06.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9836835">
            <a:off x="5265078" y="2444467"/>
            <a:ext cx="2491941" cy="1661294"/>
          </a:xfrm>
          <a:prstGeom prst="rect">
            <a:avLst/>
          </a:prstGeom>
        </p:spPr>
      </p:pic>
      <p:pic>
        <p:nvPicPr>
          <p:cNvPr id="16" name="Picture 15" descr="cellulose06.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97000" y="4363254"/>
            <a:ext cx="2207296" cy="1471530"/>
          </a:xfrm>
          <a:prstGeom prst="rect">
            <a:avLst/>
          </a:prstGeom>
        </p:spPr>
      </p:pic>
      <p:pic>
        <p:nvPicPr>
          <p:cNvPr id="17" name="Picture 16" descr="protein 06.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235281" y="4526773"/>
            <a:ext cx="2258935" cy="1505957"/>
          </a:xfrm>
          <a:prstGeom prst="rect">
            <a:avLst/>
          </a:prstGeom>
        </p:spPr>
      </p:pic>
      <p:sp>
        <p:nvSpPr>
          <p:cNvPr id="3" name="TextBox 2"/>
          <p:cNvSpPr txBox="1"/>
          <p:nvPr/>
        </p:nvSpPr>
        <p:spPr>
          <a:xfrm>
            <a:off x="709253" y="2751326"/>
            <a:ext cx="1039138" cy="646331"/>
          </a:xfrm>
          <a:prstGeom prst="rect">
            <a:avLst/>
          </a:prstGeom>
          <a:noFill/>
        </p:spPr>
        <p:txBody>
          <a:bodyPr wrap="square" rtlCol="0">
            <a:spAutoFit/>
          </a:bodyPr>
          <a:lstStyle/>
          <a:p>
            <a:r>
              <a:rPr lang="en-US" b="1" dirty="0" smtClean="0"/>
              <a:t>FATS</a:t>
            </a:r>
          </a:p>
          <a:p>
            <a:r>
              <a:rPr lang="en-US" b="1" dirty="0" smtClean="0"/>
              <a:t>(LIPID)</a:t>
            </a:r>
            <a:endParaRPr lang="en-US" b="1" dirty="0"/>
          </a:p>
        </p:txBody>
      </p:sp>
      <p:sp>
        <p:nvSpPr>
          <p:cNvPr id="18" name="TextBox 17"/>
          <p:cNvSpPr txBox="1"/>
          <p:nvPr/>
        </p:nvSpPr>
        <p:spPr>
          <a:xfrm>
            <a:off x="709253" y="4950317"/>
            <a:ext cx="1039138" cy="369332"/>
          </a:xfrm>
          <a:prstGeom prst="rect">
            <a:avLst/>
          </a:prstGeom>
          <a:noFill/>
        </p:spPr>
        <p:txBody>
          <a:bodyPr wrap="square" rtlCol="0">
            <a:spAutoFit/>
          </a:bodyPr>
          <a:lstStyle/>
          <a:p>
            <a:r>
              <a:rPr lang="en-US" b="1" dirty="0" smtClean="0"/>
              <a:t>PROTEIN</a:t>
            </a:r>
            <a:endParaRPr lang="en-US" b="1" dirty="0"/>
          </a:p>
        </p:txBody>
      </p:sp>
      <p:sp>
        <p:nvSpPr>
          <p:cNvPr id="19" name="TextBox 18"/>
          <p:cNvSpPr txBox="1"/>
          <p:nvPr/>
        </p:nvSpPr>
        <p:spPr>
          <a:xfrm>
            <a:off x="7189731" y="3651105"/>
            <a:ext cx="1039138" cy="369332"/>
          </a:xfrm>
          <a:prstGeom prst="rect">
            <a:avLst/>
          </a:prstGeom>
          <a:noFill/>
        </p:spPr>
        <p:txBody>
          <a:bodyPr wrap="square" rtlCol="0">
            <a:spAutoFit/>
          </a:bodyPr>
          <a:lstStyle/>
          <a:p>
            <a:r>
              <a:rPr lang="en-US" b="1" dirty="0" smtClean="0"/>
              <a:t>STARCH</a:t>
            </a:r>
            <a:endParaRPr lang="en-US" b="1" dirty="0"/>
          </a:p>
        </p:txBody>
      </p:sp>
      <p:sp>
        <p:nvSpPr>
          <p:cNvPr id="20" name="TextBox 19"/>
          <p:cNvSpPr txBox="1"/>
          <p:nvPr/>
        </p:nvSpPr>
        <p:spPr>
          <a:xfrm>
            <a:off x="5919673" y="5709564"/>
            <a:ext cx="1497068" cy="646331"/>
          </a:xfrm>
          <a:prstGeom prst="rect">
            <a:avLst/>
          </a:prstGeom>
          <a:noFill/>
        </p:spPr>
        <p:txBody>
          <a:bodyPr wrap="square" rtlCol="0">
            <a:spAutoFit/>
          </a:bodyPr>
          <a:lstStyle/>
          <a:p>
            <a:r>
              <a:rPr lang="en-US" b="1" dirty="0" smtClean="0"/>
              <a:t>FIBER (CELLULOSE)</a:t>
            </a:r>
            <a:endParaRPr lang="en-US" b="1" dirty="0"/>
          </a:p>
        </p:txBody>
      </p:sp>
    </p:spTree>
    <p:extLst>
      <p:ext uri="{BB962C8B-B14F-4D97-AF65-F5344CB8AC3E}">
        <p14:creationId xmlns:p14="http://schemas.microsoft.com/office/powerpoint/2010/main" val="2018972061"/>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Does all of the sugar go into new molecules?</a:t>
            </a:r>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47838" y="3524844"/>
            <a:ext cx="2124651" cy="1414168"/>
          </a:xfrm>
          <a:prstGeom prst="rect">
            <a:avLst/>
          </a:prstGeom>
        </p:spPr>
      </p:pic>
      <p:pic>
        <p:nvPicPr>
          <p:cNvPr id="14" name="Picture 13" descr="fat06.pn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a:off x="1793220" y="2619654"/>
            <a:ext cx="1536356" cy="1172877"/>
          </a:xfrm>
          <a:prstGeom prst="rect">
            <a:avLst/>
          </a:prstGeom>
        </p:spPr>
      </p:pic>
      <p:pic>
        <p:nvPicPr>
          <p:cNvPr id="15" name="Picture 14" descr="starch 06.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9836835">
            <a:off x="5265078" y="2444467"/>
            <a:ext cx="2491941" cy="1661294"/>
          </a:xfrm>
          <a:prstGeom prst="rect">
            <a:avLst/>
          </a:prstGeom>
        </p:spPr>
      </p:pic>
      <p:pic>
        <p:nvPicPr>
          <p:cNvPr id="16" name="Picture 15" descr="cellulose06.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97000" y="4363254"/>
            <a:ext cx="2207296" cy="1471530"/>
          </a:xfrm>
          <a:prstGeom prst="rect">
            <a:avLst/>
          </a:prstGeom>
        </p:spPr>
      </p:pic>
      <p:pic>
        <p:nvPicPr>
          <p:cNvPr id="17" name="Picture 16" descr="protein 06.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235281" y="4526773"/>
            <a:ext cx="2258935" cy="1505957"/>
          </a:xfrm>
          <a:prstGeom prst="rect">
            <a:avLst/>
          </a:prstGeom>
        </p:spPr>
      </p:pic>
      <p:sp>
        <p:nvSpPr>
          <p:cNvPr id="3" name="TextBox 2"/>
          <p:cNvSpPr txBox="1"/>
          <p:nvPr/>
        </p:nvSpPr>
        <p:spPr>
          <a:xfrm>
            <a:off x="709253" y="2751326"/>
            <a:ext cx="1039138" cy="646331"/>
          </a:xfrm>
          <a:prstGeom prst="rect">
            <a:avLst/>
          </a:prstGeom>
          <a:noFill/>
        </p:spPr>
        <p:txBody>
          <a:bodyPr wrap="square" rtlCol="0">
            <a:spAutoFit/>
          </a:bodyPr>
          <a:lstStyle/>
          <a:p>
            <a:r>
              <a:rPr lang="en-US" b="1" dirty="0" smtClean="0"/>
              <a:t>FATS</a:t>
            </a:r>
          </a:p>
          <a:p>
            <a:r>
              <a:rPr lang="en-US" b="1" dirty="0" smtClean="0"/>
              <a:t>(LIPID)</a:t>
            </a:r>
            <a:endParaRPr lang="en-US" b="1" dirty="0"/>
          </a:p>
        </p:txBody>
      </p:sp>
      <p:sp>
        <p:nvSpPr>
          <p:cNvPr id="18" name="TextBox 17"/>
          <p:cNvSpPr txBox="1"/>
          <p:nvPr/>
        </p:nvSpPr>
        <p:spPr>
          <a:xfrm>
            <a:off x="709253" y="4950317"/>
            <a:ext cx="1039138" cy="369332"/>
          </a:xfrm>
          <a:prstGeom prst="rect">
            <a:avLst/>
          </a:prstGeom>
          <a:noFill/>
        </p:spPr>
        <p:txBody>
          <a:bodyPr wrap="square" rtlCol="0">
            <a:spAutoFit/>
          </a:bodyPr>
          <a:lstStyle/>
          <a:p>
            <a:r>
              <a:rPr lang="en-US" b="1" dirty="0" smtClean="0"/>
              <a:t>PROTEIN</a:t>
            </a:r>
            <a:endParaRPr lang="en-US" b="1" dirty="0"/>
          </a:p>
        </p:txBody>
      </p:sp>
      <p:sp>
        <p:nvSpPr>
          <p:cNvPr id="19" name="TextBox 18"/>
          <p:cNvSpPr txBox="1"/>
          <p:nvPr/>
        </p:nvSpPr>
        <p:spPr>
          <a:xfrm>
            <a:off x="7189731" y="3651105"/>
            <a:ext cx="1039138" cy="369332"/>
          </a:xfrm>
          <a:prstGeom prst="rect">
            <a:avLst/>
          </a:prstGeom>
          <a:noFill/>
        </p:spPr>
        <p:txBody>
          <a:bodyPr wrap="square" rtlCol="0">
            <a:spAutoFit/>
          </a:bodyPr>
          <a:lstStyle/>
          <a:p>
            <a:r>
              <a:rPr lang="en-US" b="1" dirty="0" smtClean="0"/>
              <a:t>STARCH</a:t>
            </a:r>
            <a:endParaRPr lang="en-US" b="1" dirty="0"/>
          </a:p>
        </p:txBody>
      </p:sp>
      <p:sp>
        <p:nvSpPr>
          <p:cNvPr id="20" name="TextBox 19"/>
          <p:cNvSpPr txBox="1"/>
          <p:nvPr/>
        </p:nvSpPr>
        <p:spPr>
          <a:xfrm>
            <a:off x="5919673" y="5709564"/>
            <a:ext cx="1497068" cy="646331"/>
          </a:xfrm>
          <a:prstGeom prst="rect">
            <a:avLst/>
          </a:prstGeom>
          <a:noFill/>
        </p:spPr>
        <p:txBody>
          <a:bodyPr wrap="square" rtlCol="0">
            <a:spAutoFit/>
          </a:bodyPr>
          <a:lstStyle/>
          <a:p>
            <a:r>
              <a:rPr lang="en-US" b="1" dirty="0" smtClean="0"/>
              <a:t>FIBER (CELLULOSE)</a:t>
            </a:r>
            <a:endParaRPr lang="en-US" b="1" dirty="0"/>
          </a:p>
        </p:txBody>
      </p:sp>
    </p:spTree>
    <p:extLst>
      <p:ext uri="{BB962C8B-B14F-4D97-AF65-F5344CB8AC3E}">
        <p14:creationId xmlns:p14="http://schemas.microsoft.com/office/powerpoint/2010/main" val="3354324957"/>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 animals use all of their food to grow?</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What happens to the atoms of food that are used for energy?</a:t>
            </a:r>
          </a:p>
          <a:p>
            <a:pPr marL="0" indent="0">
              <a:buNone/>
            </a:pPr>
            <a:r>
              <a:rPr lang="en-US" dirty="0" smtClean="0"/>
              <a:t>The surprising answer is that </a:t>
            </a:r>
            <a:r>
              <a:rPr lang="en-US" dirty="0" smtClean="0">
                <a:solidFill>
                  <a:srgbClr val="FF0000"/>
                </a:solidFill>
              </a:rPr>
              <a:t>we exhale them</a:t>
            </a:r>
            <a:r>
              <a:rPr lang="en-US" dirty="0" smtClean="0"/>
              <a:t>. </a:t>
            </a:r>
            <a:endParaRPr lang="en-US" dirty="0"/>
          </a:p>
        </p:txBody>
      </p:sp>
      <p:grpSp>
        <p:nvGrpSpPr>
          <p:cNvPr id="4" name="Group 483"/>
          <p:cNvGrpSpPr>
            <a:grpSpLocks/>
          </p:cNvGrpSpPr>
          <p:nvPr/>
        </p:nvGrpSpPr>
        <p:grpSpPr bwMode="auto">
          <a:xfrm>
            <a:off x="2880869" y="1772561"/>
            <a:ext cx="3044617" cy="1769308"/>
            <a:chOff x="0" y="0"/>
            <a:chExt cx="4709795" cy="2798445"/>
          </a:xfrm>
        </p:grpSpPr>
        <p:grpSp>
          <p:nvGrpSpPr>
            <p:cNvPr id="5" name="Group 482"/>
            <p:cNvGrpSpPr>
              <a:grpSpLocks/>
            </p:cNvGrpSpPr>
            <p:nvPr/>
          </p:nvGrpSpPr>
          <p:grpSpPr bwMode="auto">
            <a:xfrm>
              <a:off x="1911350" y="0"/>
              <a:ext cx="2798445" cy="2798445"/>
              <a:chOff x="0" y="0"/>
              <a:chExt cx="2798445" cy="2798445"/>
            </a:xfrm>
          </p:grpSpPr>
          <p:pic>
            <p:nvPicPr>
              <p:cNvPr id="33" name="Picture 10" descr="Macintosh HD:Applications:Microsoft Office 2011:Office:Media:Clipart: People.localized:72884537.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rot="285214">
                <a:off x="0" y="0"/>
                <a:ext cx="2798445" cy="2798445"/>
              </a:xfrm>
              <a:prstGeom prst="rect">
                <a:avLst/>
              </a:prstGeom>
              <a:noFill/>
              <a:extLst>
                <a:ext uri="{909E8E84-426E-40dd-AFC4-6F175D3DCCD1}">
                  <a14:hiddenFill xmlns:a14="http://schemas.microsoft.com/office/drawing/2010/main" xmlns="">
                    <a:solidFill>
                      <a:srgbClr val="FFFFFF"/>
                    </a:solidFill>
                  </a14:hiddenFill>
                </a:ext>
              </a:extLst>
            </p:spPr>
          </p:pic>
          <p:pic>
            <p:nvPicPr>
              <p:cNvPr id="34" name="Picture 12" descr="Macintosh HD:Applications:Microsoft Office 2011:Office:Media:Clipart: Animals.localized:AA028199.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75285" y="1720215"/>
                <a:ext cx="600075" cy="984250"/>
              </a:xfrm>
              <a:prstGeom prst="rect">
                <a:avLst/>
              </a:prstGeom>
              <a:noFill/>
              <a:extLst>
                <a:ext uri="{909E8E84-426E-40dd-AFC4-6F175D3DCCD1}">
                  <a14:hiddenFill xmlns:a14="http://schemas.microsoft.com/office/drawing/2010/main" xmlns="">
                    <a:solidFill>
                      <a:srgbClr val="FFFFFF"/>
                    </a:solidFill>
                  </a14:hiddenFill>
                </a:ext>
              </a:extLst>
            </p:spPr>
          </p:pic>
        </p:grpSp>
        <p:pic>
          <p:nvPicPr>
            <p:cNvPr id="35" name="Picture 11" descr="Macintosh HD:Applications:Microsoft Office 2011:Office:Media:Clipart: Animals.localized:AA049692.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120015"/>
              <a:ext cx="2816860" cy="2514600"/>
            </a:xfrm>
            <a:prstGeom prst="rect">
              <a:avLst/>
            </a:prstGeom>
            <a:noFill/>
            <a:extLst>
              <a:ext uri="{909E8E84-426E-40dd-AFC4-6F175D3DCCD1}">
                <a14:hiddenFill xmlns:a14="http://schemas.microsoft.com/office/drawing/2010/main" xmlns="">
                  <a:solidFill>
                    <a:srgbClr val="FFFFFF"/>
                  </a:solidFill>
                </a14:hiddenFill>
              </a:ext>
            </a:extLst>
          </p:spPr>
        </p:pic>
      </p:grpSp>
    </p:spTree>
    <p:extLst>
      <p:ext uri="{BB962C8B-B14F-4D97-AF65-F5344CB8AC3E}">
        <p14:creationId xmlns:p14="http://schemas.microsoft.com/office/powerpoint/2010/main" val="3583870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3229</TotalTime>
  <Words>1028</Words>
  <Application>Microsoft Macintosh PowerPoint</Application>
  <PresentationFormat>On-screen Show (4:3)</PresentationFormat>
  <Paragraphs>74</Paragraphs>
  <Slides>12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Wingdings</vt:lpstr>
      <vt:lpstr>Office Theme</vt:lpstr>
      <vt:lpstr>Activity 1.6 What do plants do with sugar?</vt:lpstr>
      <vt:lpstr>Biosynthesis</vt:lpstr>
      <vt:lpstr>How does a potato plant make a potato?</vt:lpstr>
      <vt:lpstr>Polymers  (large organic molecules)</vt:lpstr>
      <vt:lpstr>Biosynthesis Glucose  subunits polymers</vt:lpstr>
      <vt:lpstr>What molecules are in a potato?</vt:lpstr>
      <vt:lpstr>What molecules are in a potato?</vt:lpstr>
      <vt:lpstr>Does all of the sugar go into new molecules?</vt:lpstr>
      <vt:lpstr>Do animals use all of their food to grow?</vt:lpstr>
      <vt:lpstr>How do we know that we exhale most of the atoms in our food?</vt:lpstr>
      <vt:lpstr>Cellular respiration C6H12O6 + 6O2  6CO2 + 6H20</vt:lpstr>
      <vt:lpstr>Photosynthesis and respiration Atom stories</vt:lpstr>
    </vt:vector>
  </TitlesOfParts>
  <Company>Michigan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Activity 3: Modeling Biosynthesis</dc:title>
  <dc:creator>Jenny Dauer</dc:creator>
  <cp:lastModifiedBy>James Runde</cp:lastModifiedBy>
  <cp:revision>53</cp:revision>
  <dcterms:created xsi:type="dcterms:W3CDTF">2013-07-04T17:58:01Z</dcterms:created>
  <dcterms:modified xsi:type="dcterms:W3CDTF">2016-11-28T20:33:04Z</dcterms:modified>
</cp:coreProperties>
</file>