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7" r:id="rId2"/>
    <p:sldId id="268" r:id="rId3"/>
    <p:sldId id="269" r:id="rId4"/>
    <p:sldId id="272" r:id="rId5"/>
    <p:sldId id="273" r:id="rId6"/>
    <p:sldId id="27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9144" autoAdjust="0"/>
  </p:normalViewPr>
  <p:slideViewPr>
    <p:cSldViewPr snapToGrid="0" snapToObjects="1">
      <p:cViewPr varScale="1">
        <p:scale>
          <a:sx n="98" d="100"/>
          <a:sy n="98" d="100"/>
        </p:scale>
        <p:origin x="204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slides 2, 3, and 4 as a segue</a:t>
            </a:r>
            <a:r>
              <a:rPr lang="en-US" baseline="0" dirty="0" smtClean="0"/>
              <a:t> from the previous activity.  When we use fossil fuels as an energy source for any of the activities shown in this slide (2), carbon in the form of carbon dioxide moves from the fossil fuel pool to the atmosphere (slides 3 and 4).  Because carbon dioxide is a greenhouse gas, this results in global climate change.  (The exception is electricity made from wind, solar, or water energy.)</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2853854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slides 2, 3, and 4 as a segue</a:t>
            </a:r>
            <a:r>
              <a:rPr lang="en-US" baseline="0" dirty="0" smtClean="0"/>
              <a:t> from the previous activity.  When we use fossil fuels as an energy source for any of the activities shown in this slide (2), carbon in the form of carbon dioxide moves from the fossil fuel pool to the atmosphere (slides 3 and 4).  Because carbon dioxide is a greenhouse gas, this results in global climate change.  (The exception is electricity made from wind, solar, or water energy.)</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3</a:t>
            </a:fld>
            <a:endParaRPr lang="en-US"/>
          </a:p>
        </p:txBody>
      </p:sp>
    </p:spTree>
    <p:extLst>
      <p:ext uri="{BB962C8B-B14F-4D97-AF65-F5344CB8AC3E}">
        <p14:creationId xmlns:p14="http://schemas.microsoft.com/office/powerpoint/2010/main" val="4245701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 out </a:t>
            </a:r>
            <a:r>
              <a:rPr lang="en-US" i="1" dirty="0" smtClean="0"/>
              <a:t>Worksheet 3.3 Can biofuels help with the global warming problem</a:t>
            </a:r>
            <a:r>
              <a:rPr lang="en-US" i="1" baseline="0" dirty="0" smtClean="0"/>
              <a:t>?  </a:t>
            </a:r>
            <a:r>
              <a:rPr lang="en-US" i="0" baseline="0" dirty="0" smtClean="0"/>
              <a:t>Have students complete question 1 and discuss.  </a:t>
            </a:r>
            <a:endParaRPr lang="en-US" i="1"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1472767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Show Slide 5 while students complete</a:t>
            </a:r>
            <a:r>
              <a:rPr lang="en-US" sz="1200" kern="1200" baseline="0" dirty="0" smtClean="0">
                <a:solidFill>
                  <a:schemeClr val="tx1"/>
                </a:solidFill>
                <a:effectLst/>
                <a:latin typeface="+mn-lt"/>
                <a:ea typeface="+mn-ea"/>
                <a:cs typeface="+mn-cs"/>
              </a:rPr>
              <a:t> question 1 and discuss their answers.  Then have students complete the diagram in question 2.  Have students compare their diagrams and compile a consensus picture.</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1923549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 6 after students build</a:t>
            </a:r>
            <a:r>
              <a:rPr lang="en-US" baseline="0" dirty="0" smtClean="0"/>
              <a:t> a consensus model.  Smaller arrows btw fossil fuels and the atmosphere represent the movement of carbon associated with the production of gasoline (blue) and ethanol (green).  Continue to show slide 6 as students complete and discuss questions 3 and 4.</a:t>
            </a:r>
          </a:p>
          <a:p>
            <a:endParaRPr lang="en-US" dirty="0"/>
          </a:p>
        </p:txBody>
      </p:sp>
      <p:sp>
        <p:nvSpPr>
          <p:cNvPr id="4" name="Slide Number Placeholder 3"/>
          <p:cNvSpPr>
            <a:spLocks noGrp="1"/>
          </p:cNvSpPr>
          <p:nvPr>
            <p:ph type="sldNum" sz="quarter" idx="10"/>
          </p:nvPr>
        </p:nvSpPr>
        <p:spPr/>
        <p:txBody>
          <a:bodyPr/>
          <a:lstStyle/>
          <a:p>
            <a:fld id="{76364FF3-8B7C-744E-A460-170291D487CC}" type="slidenum">
              <a:rPr lang="en-US" smtClean="0"/>
              <a:t>6</a:t>
            </a:fld>
            <a:endParaRPr lang="en-US"/>
          </a:p>
        </p:txBody>
      </p:sp>
    </p:spTree>
    <p:extLst>
      <p:ext uri="{BB962C8B-B14F-4D97-AF65-F5344CB8AC3E}">
        <p14:creationId xmlns:p14="http://schemas.microsoft.com/office/powerpoint/2010/main" val="3508248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microsoft.com/office/2007/relationships/hdphoto" Target="../media/hdphoto1.wdp"/><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0"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p:txBody>
          <a:bodyPr/>
          <a:lstStyle/>
          <a:p>
            <a:pPr eaLnBrk="1" hangingPunct="1"/>
            <a:r>
              <a:rPr lang="en-US" dirty="0">
                <a:latin typeface="Calibri" charset="0"/>
              </a:rPr>
              <a:t>Lesson </a:t>
            </a:r>
            <a:r>
              <a:rPr lang="en-US" dirty="0" smtClean="0">
                <a:latin typeface="Calibri" charset="0"/>
              </a:rPr>
              <a:t>3 </a:t>
            </a:r>
            <a:r>
              <a:rPr lang="en-US" dirty="0">
                <a:latin typeface="Calibri" charset="0"/>
              </a:rPr>
              <a:t>Activity </a:t>
            </a:r>
            <a:r>
              <a:rPr lang="en-US" dirty="0" smtClean="0">
                <a:latin typeface="Calibri" charset="0"/>
              </a:rPr>
              <a:t>3</a:t>
            </a:r>
            <a:endParaRPr lang="en-US" dirty="0">
              <a:latin typeface="Calibri" charset="0"/>
            </a:endParaRPr>
          </a:p>
        </p:txBody>
      </p:sp>
      <p:sp>
        <p:nvSpPr>
          <p:cNvPr id="23554" name="Subtitle 2"/>
          <p:cNvSpPr>
            <a:spLocks noGrp="1"/>
          </p:cNvSpPr>
          <p:nvPr>
            <p:ph type="subTitle" idx="1"/>
          </p:nvPr>
        </p:nvSpPr>
        <p:spPr/>
        <p:txBody>
          <a:bodyPr/>
          <a:lstStyle/>
          <a:p>
            <a:pPr eaLnBrk="1" hangingPunct="1"/>
            <a:r>
              <a:rPr lang="en-US" dirty="0" smtClean="0">
                <a:solidFill>
                  <a:srgbClr val="000000"/>
                </a:solidFill>
                <a:latin typeface="Calibri" charset="0"/>
              </a:rPr>
              <a:t>Can biofuels help with the global climate change problem?</a:t>
            </a:r>
            <a:endParaRPr lang="en-US" dirty="0">
              <a:solidFill>
                <a:srgbClr val="000000"/>
              </a:solidFill>
              <a:latin typeface="Calibri" charset="0"/>
            </a:endParaRPr>
          </a:p>
        </p:txBody>
      </p:sp>
      <p:pic>
        <p:nvPicPr>
          <p:cNvPr id="4" name="Picture 7" descr="HES 3 fossil airplane"/>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55788" y="381000"/>
            <a:ext cx="1981200"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p:cNvSpPr txBox="1"/>
          <p:nvPr/>
        </p:nvSpPr>
        <p:spPr>
          <a:xfrm>
            <a:off x="5478530" y="6439956"/>
            <a:ext cx="3544624"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2" name="Picture 1" descr="WI-Energy-Institute_4c_C copy.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3867" y="4907447"/>
            <a:ext cx="3204334" cy="1587294"/>
          </a:xfrm>
          <a:prstGeom prst="rect">
            <a:avLst/>
          </a:prstGeom>
        </p:spPr>
      </p:pic>
    </p:spTree>
    <p:extLst>
      <p:ext uri="{BB962C8B-B14F-4D97-AF65-F5344CB8AC3E}">
        <p14:creationId xmlns:p14="http://schemas.microsoft.com/office/powerpoint/2010/main" val="3667853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00686"/>
          </a:xfrm>
        </p:spPr>
        <p:txBody>
          <a:bodyPr>
            <a:normAutofit/>
          </a:bodyPr>
          <a:lstStyle/>
          <a:p>
            <a:pPr lvl="0"/>
            <a:r>
              <a:rPr lang="en-US" sz="2800" dirty="0" smtClean="0"/>
              <a:t>Energy use causes carbon to move</a:t>
            </a:r>
            <a:endParaRPr lang="en-US" sz="2800" dirty="0"/>
          </a:p>
        </p:txBody>
      </p:sp>
      <p:pic>
        <p:nvPicPr>
          <p:cNvPr id="8" name="Picture 17" descr="HES 3 fossil c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346" y="914400"/>
            <a:ext cx="4129088" cy="41290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25" descr="HES 4 fossil refiner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29200" y="3036380"/>
            <a:ext cx="3810000" cy="38216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26" descr="HES 4 fossil power lines"/>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2400" y="4149725"/>
            <a:ext cx="2708275" cy="2708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HES 3 fossil shi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514600" y="3962400"/>
            <a:ext cx="2895600" cy="289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7" descr="HES 3 fossil airplan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581400" y="2362200"/>
            <a:ext cx="1981200"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7871179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3" descr="Human Energy Systems 4"/>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533400" y="990600"/>
            <a:ext cx="7965298" cy="52011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Rectangle 8"/>
          <p:cNvSpPr/>
          <p:nvPr/>
        </p:nvSpPr>
        <p:spPr>
          <a:xfrm>
            <a:off x="304800" y="152400"/>
            <a:ext cx="8610600" cy="584776"/>
          </a:xfrm>
          <a:prstGeom prst="rect">
            <a:avLst/>
          </a:prstGeom>
        </p:spPr>
        <p:txBody>
          <a:bodyPr wrap="square">
            <a:spAutoFit/>
          </a:bodyPr>
          <a:lstStyle/>
          <a:p>
            <a:pPr lvl="0">
              <a:spcBef>
                <a:spcPct val="50000"/>
              </a:spcBef>
            </a:pPr>
            <a:r>
              <a:rPr lang="en-US" sz="3200" b="1" dirty="0" smtClean="0">
                <a:solidFill>
                  <a:prstClr val="black"/>
                </a:solidFill>
              </a:rPr>
              <a:t>Carbon moves: from fossil fuels to atmosphere</a:t>
            </a:r>
            <a:endParaRPr lang="en-US" sz="3200" b="1" baseline="-25000" dirty="0">
              <a:solidFill>
                <a:prstClr val="black"/>
              </a:solidFill>
            </a:endParaRPr>
          </a:p>
        </p:txBody>
      </p:sp>
      <p:pic>
        <p:nvPicPr>
          <p:cNvPr id="16" name="Picture 22" descr="HES 3 bio tre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52800" y="3352800"/>
            <a:ext cx="453664" cy="931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22" descr="HES 3 bio tre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33800" y="3276600"/>
            <a:ext cx="453664" cy="931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22" descr="HES 3 bio tre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24200" y="3352800"/>
            <a:ext cx="453664" cy="931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22" descr="HES 3 bio tre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62400" y="3200400"/>
            <a:ext cx="453664" cy="931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TextBox 21"/>
          <p:cNvSpPr txBox="1"/>
          <p:nvPr/>
        </p:nvSpPr>
        <p:spPr>
          <a:xfrm>
            <a:off x="228600" y="5791200"/>
            <a:ext cx="8382000" cy="923330"/>
          </a:xfrm>
          <a:prstGeom prst="rect">
            <a:avLst/>
          </a:prstGeom>
          <a:noFill/>
        </p:spPr>
        <p:txBody>
          <a:bodyPr wrap="square" rtlCol="0">
            <a:spAutoFit/>
          </a:bodyPr>
          <a:lstStyle/>
          <a:p>
            <a:r>
              <a:rPr lang="en-US" dirty="0" smtClean="0"/>
              <a:t>When fossil fuels are burned, carbon in the fossil fuel molecules is transformed to CO</a:t>
            </a:r>
            <a:r>
              <a:rPr lang="en-US" baseline="-25000" dirty="0" smtClean="0"/>
              <a:t>2</a:t>
            </a:r>
            <a:r>
              <a:rPr lang="en-US" dirty="0" smtClean="0"/>
              <a:t>. This is released into the atmosphere pool. This increases the amount of greenhouse gases in the atmosphere.</a:t>
            </a:r>
            <a:endParaRPr lang="en-US" dirty="0"/>
          </a:p>
        </p:txBody>
      </p:sp>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86400" y="2590800"/>
            <a:ext cx="914400" cy="609600"/>
          </a:xfrm>
          <a:prstGeom prst="rect">
            <a:avLst/>
          </a:prstGeom>
        </p:spPr>
      </p:pic>
      <p:pic>
        <p:nvPicPr>
          <p:cNvPr id="20" name="Picture 7" descr="HES 3 fossil airplan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590800" y="1447800"/>
            <a:ext cx="985838" cy="98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 name="Picture 17" descr="HES 3 fossil ca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800600" y="3886200"/>
            <a:ext cx="468313"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 name="Picture 10" descr="HES 3 fossil ship"/>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076700" y="2933700"/>
            <a:ext cx="495300" cy="49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Left Arrow 3"/>
          <p:cNvSpPr/>
          <p:nvPr/>
        </p:nvSpPr>
        <p:spPr>
          <a:xfrm rot="718953">
            <a:off x="1730158" y="1645179"/>
            <a:ext cx="1066800" cy="3048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Left Arrow 23"/>
          <p:cNvSpPr/>
          <p:nvPr/>
        </p:nvSpPr>
        <p:spPr>
          <a:xfrm rot="3921475">
            <a:off x="3561322" y="2453366"/>
            <a:ext cx="1066800" cy="3048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Left Arrow 24"/>
          <p:cNvSpPr/>
          <p:nvPr/>
        </p:nvSpPr>
        <p:spPr>
          <a:xfrm rot="6833822">
            <a:off x="5520555" y="2007920"/>
            <a:ext cx="1066800" cy="26879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Left Arrow 25"/>
          <p:cNvSpPr/>
          <p:nvPr/>
        </p:nvSpPr>
        <p:spPr>
          <a:xfrm rot="5070163">
            <a:off x="3772701" y="2531094"/>
            <a:ext cx="2329624" cy="35709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867400" y="3276600"/>
            <a:ext cx="847165" cy="533400"/>
          </a:xfrm>
          <a:prstGeom prst="rect">
            <a:avLst/>
          </a:prstGeom>
        </p:spPr>
      </p:pic>
      <p:sp>
        <p:nvSpPr>
          <p:cNvPr id="27" name="Left Arrow 26"/>
          <p:cNvSpPr/>
          <p:nvPr/>
        </p:nvSpPr>
        <p:spPr>
          <a:xfrm rot="6833822">
            <a:off x="6130155" y="2846119"/>
            <a:ext cx="1066800" cy="268798"/>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27"/>
          <p:cNvGrpSpPr/>
          <p:nvPr/>
        </p:nvGrpSpPr>
        <p:grpSpPr>
          <a:xfrm>
            <a:off x="326896" y="2971800"/>
            <a:ext cx="2392697" cy="369332"/>
            <a:chOff x="611638" y="1981200"/>
            <a:chExt cx="2392697" cy="369332"/>
          </a:xfrm>
        </p:grpSpPr>
        <p:sp>
          <p:nvSpPr>
            <p:cNvPr id="30" name="TextBox 29"/>
            <p:cNvSpPr txBox="1"/>
            <p:nvPr/>
          </p:nvSpPr>
          <p:spPr>
            <a:xfrm>
              <a:off x="914400" y="1981200"/>
              <a:ext cx="2089935" cy="369332"/>
            </a:xfrm>
            <a:prstGeom prst="rect">
              <a:avLst/>
            </a:prstGeom>
            <a:noFill/>
          </p:spPr>
          <p:txBody>
            <a:bodyPr wrap="none" rtlCol="0">
              <a:spAutoFit/>
            </a:bodyPr>
            <a:lstStyle/>
            <a:p>
              <a:r>
                <a:rPr lang="en-US" dirty="0" smtClean="0"/>
                <a:t>= Carbon (inorganic)</a:t>
              </a:r>
              <a:endParaRPr lang="en-US" dirty="0"/>
            </a:p>
          </p:txBody>
        </p:sp>
        <p:sp>
          <p:nvSpPr>
            <p:cNvPr id="31" name="Left Arrow 30"/>
            <p:cNvSpPr/>
            <p:nvPr/>
          </p:nvSpPr>
          <p:spPr>
            <a:xfrm rot="18990582">
              <a:off x="611638" y="2111508"/>
              <a:ext cx="453123" cy="186656"/>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14656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Can substituting ethanol for gasoline help with the global warming problem?</a:t>
            </a:r>
            <a:endParaRPr lang="en-US" sz="36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606992" y="2194560"/>
            <a:ext cx="3729896" cy="2635409"/>
          </a:xfrm>
        </p:spPr>
      </p:pic>
    </p:spTree>
    <p:extLst>
      <p:ext uri="{BB962C8B-B14F-4D97-AF65-F5344CB8AC3E}">
        <p14:creationId xmlns:p14="http://schemas.microsoft.com/office/powerpoint/2010/main" val="3811690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357469313"/>
              </p:ext>
            </p:extLst>
          </p:nvPr>
        </p:nvGraphicFramePr>
        <p:xfrm>
          <a:off x="475488" y="594360"/>
          <a:ext cx="8229600" cy="6004472"/>
        </p:xfrm>
        <a:graphic>
          <a:graphicData uri="http://schemas.openxmlformats.org/drawingml/2006/table">
            <a:tbl>
              <a:tblPr firstRow="1" bandRow="1">
                <a:tableStyleId>{5940675A-B579-460E-94D1-54222C63F5DA}</a:tableStyleId>
              </a:tblPr>
              <a:tblGrid>
                <a:gridCol w="2743200"/>
                <a:gridCol w="2743200"/>
                <a:gridCol w="2743200"/>
              </a:tblGrid>
              <a:tr h="822850">
                <a:tc>
                  <a:txBody>
                    <a:bodyPr/>
                    <a:lstStyle/>
                    <a:p>
                      <a:pPr algn="ctr"/>
                      <a:r>
                        <a:rPr lang="en-US" sz="2400" b="1" dirty="0" smtClean="0"/>
                        <a:t>Question</a:t>
                      </a:r>
                      <a:endParaRPr lang="en-US" sz="2400" b="1" dirty="0"/>
                    </a:p>
                  </a:txBody>
                  <a:tcPr marT="45709" marB="45709"/>
                </a:tc>
                <a:tc>
                  <a:txBody>
                    <a:bodyPr/>
                    <a:lstStyle/>
                    <a:p>
                      <a:pPr algn="ctr"/>
                      <a:r>
                        <a:rPr lang="en-US" sz="2400" b="1" dirty="0" smtClean="0"/>
                        <a:t>Rules to Follow</a:t>
                      </a:r>
                      <a:endParaRPr lang="en-US" sz="2400" b="1" dirty="0"/>
                    </a:p>
                  </a:txBody>
                  <a:tcPr marT="45709" marB="45709"/>
                </a:tc>
                <a:tc>
                  <a:txBody>
                    <a:bodyPr/>
                    <a:lstStyle/>
                    <a:p>
                      <a:pPr algn="ctr"/>
                      <a:r>
                        <a:rPr lang="en-US" sz="2400" b="1" dirty="0" smtClean="0"/>
                        <a:t>Connecting Atoms to Evidence</a:t>
                      </a:r>
                      <a:endParaRPr lang="en-US" sz="2400" b="1" dirty="0"/>
                    </a:p>
                  </a:txBody>
                  <a:tcPr marT="45709" marB="45709"/>
                </a:tc>
              </a:tr>
              <a:tr h="944756">
                <a:tc>
                  <a:txBody>
                    <a:bodyPr/>
                    <a:lstStyle/>
                    <a:p>
                      <a:pPr marL="117475" indent="-117475"/>
                      <a:r>
                        <a:rPr lang="en-US" sz="1400" b="1" dirty="0" smtClean="0"/>
                        <a:t>The</a:t>
                      </a:r>
                      <a:r>
                        <a:rPr lang="en-US" sz="1400" b="1" baseline="0" dirty="0" smtClean="0"/>
                        <a:t> Location Question: W</a:t>
                      </a:r>
                      <a:r>
                        <a:rPr lang="en-US" sz="1400" b="1" dirty="0" smtClean="0"/>
                        <a:t>here</a:t>
                      </a:r>
                      <a:r>
                        <a:rPr lang="en-US" sz="1400" b="1" baseline="0" dirty="0" smtClean="0"/>
                        <a:t> are the carbon atoms?</a:t>
                      </a:r>
                    </a:p>
                    <a:p>
                      <a:pPr marL="117475" indent="-117475"/>
                      <a:r>
                        <a:rPr lang="en-US" sz="1400" b="0" baseline="0" dirty="0" smtClean="0"/>
                        <a:t>What pools of materials are they in?</a:t>
                      </a:r>
                      <a:endParaRPr lang="en-US" sz="1400" b="0" dirty="0"/>
                    </a:p>
                  </a:txBody>
                  <a:tcPr marT="45709" marB="45709"/>
                </a:tc>
                <a:tc>
                  <a:txBody>
                    <a:bodyPr/>
                    <a:lstStyle/>
                    <a:p>
                      <a:pPr marL="117475" indent="-117475"/>
                      <a:r>
                        <a:rPr lang="en-US" sz="1400" b="1" dirty="0" smtClean="0"/>
                        <a:t>Atoms last</a:t>
                      </a:r>
                      <a:r>
                        <a:rPr lang="en-US" sz="1400" b="1" baseline="0" dirty="0" smtClean="0"/>
                        <a:t> forever.  </a:t>
                      </a:r>
                      <a:r>
                        <a:rPr lang="en-US" sz="1400" b="0" baseline="0" dirty="0" smtClean="0"/>
                        <a:t>Carbon atoms stay in pools unless a process moves them in or out.</a:t>
                      </a:r>
                      <a:endParaRPr lang="en-US" sz="1400" b="1" dirty="0"/>
                    </a:p>
                  </a:txBody>
                  <a:tcPr marT="45709" marB="45709"/>
                </a:tc>
                <a:tc>
                  <a:txBody>
                    <a:bodyPr/>
                    <a:lstStyle/>
                    <a:p>
                      <a:pPr marL="117475" indent="-117475"/>
                      <a:r>
                        <a:rPr lang="en-US" sz="1400" dirty="0" smtClean="0"/>
                        <a:t>The air has carbon atoms in CO2.</a:t>
                      </a:r>
                    </a:p>
                    <a:p>
                      <a:pPr marL="117475" indent="-117475"/>
                      <a:r>
                        <a:rPr lang="en-US" sz="1400" dirty="0" smtClean="0"/>
                        <a:t>Organic materials are made of molecules with carbon atoms</a:t>
                      </a:r>
                    </a:p>
                    <a:p>
                      <a:pPr marL="285750" indent="-285750">
                        <a:buFont typeface="Arial" panose="020B0604020202020204" pitchFamily="34" charset="0"/>
                        <a:buChar char="•"/>
                      </a:pPr>
                      <a:r>
                        <a:rPr lang="en-US" sz="1400" dirty="0" smtClean="0"/>
                        <a:t>Fuels</a:t>
                      </a:r>
                    </a:p>
                    <a:p>
                      <a:pPr marL="285750" indent="-285750">
                        <a:buFont typeface="Arial" panose="020B0604020202020204" pitchFamily="34" charset="0"/>
                        <a:buChar char="•"/>
                      </a:pPr>
                      <a:r>
                        <a:rPr lang="en-US" sz="1400" dirty="0" smtClean="0"/>
                        <a:t>Living and dead plants,</a:t>
                      </a:r>
                      <a:r>
                        <a:rPr lang="en-US" sz="1400" baseline="0" dirty="0" smtClean="0"/>
                        <a:t> animals, food</a:t>
                      </a:r>
                      <a:endParaRPr lang="en-US" sz="1400" dirty="0"/>
                    </a:p>
                  </a:txBody>
                  <a:tcPr marT="45709" marB="45709"/>
                </a:tc>
              </a:tr>
              <a:tr h="1584760">
                <a:tc>
                  <a:txBody>
                    <a:bodyPr/>
                    <a:lstStyle/>
                    <a:p>
                      <a:pPr marL="117475" indent="-117475"/>
                      <a:r>
                        <a:rPr lang="en-US" sz="1400" b="1" dirty="0" smtClean="0"/>
                        <a:t>The Carbon Movement Question: </a:t>
                      </a:r>
                      <a:r>
                        <a:rPr lang="en-US" sz="1400" b="0" dirty="0" smtClean="0"/>
                        <a:t>How/why do carbon pools</a:t>
                      </a:r>
                      <a:r>
                        <a:rPr lang="en-US" sz="1400" b="0" baseline="0" dirty="0" smtClean="0"/>
                        <a:t> </a:t>
                      </a:r>
                      <a:r>
                        <a:rPr lang="en-US" sz="1400" b="0" dirty="0" smtClean="0"/>
                        <a:t> change over time?  How are carbon atoms moving?</a:t>
                      </a:r>
                      <a:endParaRPr lang="en-US" sz="1400" b="0" dirty="0"/>
                    </a:p>
                  </a:txBody>
                  <a:tcPr marT="45709" marB="45709"/>
                </a:tc>
                <a:tc>
                  <a:txBody>
                    <a:bodyPr/>
                    <a:lstStyle/>
                    <a:p>
                      <a:pPr marL="117475" indent="-117475"/>
                      <a:r>
                        <a:rPr lang="en-US" sz="1400" dirty="0" smtClean="0"/>
                        <a:t>Carbon</a:t>
                      </a:r>
                      <a:r>
                        <a:rPr lang="en-US" sz="1400" baseline="0" dirty="0" smtClean="0"/>
                        <a:t>-transforming processes move carbon atoms among pools</a:t>
                      </a:r>
                    </a:p>
                    <a:p>
                      <a:pPr marL="117475" indent="-117475"/>
                      <a:r>
                        <a:rPr lang="en-US" sz="1400" b="1" baseline="0" dirty="0" smtClean="0"/>
                        <a:t>Carbon atoms cycle </a:t>
                      </a:r>
                      <a:r>
                        <a:rPr lang="en-US" sz="1400" b="0" baseline="0" dirty="0" smtClean="0"/>
                        <a:t>within environmental systems</a:t>
                      </a:r>
                      <a:endParaRPr lang="en-US" sz="1400" b="0" dirty="0"/>
                    </a:p>
                  </a:txBody>
                  <a:tcPr marT="45709" marB="45709"/>
                </a:tc>
                <a:tc>
                  <a:txBody>
                    <a:bodyPr/>
                    <a:lstStyle/>
                    <a:p>
                      <a:pPr marL="117475" indent="-117475"/>
                      <a:r>
                        <a:rPr lang="en-US" sz="1400" dirty="0" smtClean="0"/>
                        <a:t>Evidence of carbon movement or carbon-transforming processes:</a:t>
                      </a:r>
                    </a:p>
                    <a:p>
                      <a:pPr marL="285750" indent="-285750">
                        <a:buFont typeface="Arial" panose="020B0604020202020204" pitchFamily="34" charset="0"/>
                        <a:buChar char="•"/>
                      </a:pPr>
                      <a:r>
                        <a:rPr lang="en-US" sz="1400" dirty="0" smtClean="0"/>
                        <a:t>Organisms eating, breathing, dying</a:t>
                      </a:r>
                    </a:p>
                    <a:p>
                      <a:pPr marL="285750" indent="-285750">
                        <a:buFont typeface="Arial" panose="020B0604020202020204" pitchFamily="34" charset="0"/>
                        <a:buChar char="•"/>
                      </a:pPr>
                      <a:r>
                        <a:rPr lang="en-US" sz="1400" dirty="0" smtClean="0"/>
                        <a:t>Decay</a:t>
                      </a:r>
                    </a:p>
                    <a:p>
                      <a:pPr marL="285750" indent="-285750">
                        <a:buFont typeface="Arial" panose="020B0604020202020204" pitchFamily="34" charset="0"/>
                        <a:buChar char="•"/>
                      </a:pPr>
                      <a:r>
                        <a:rPr lang="en-US" sz="1400" dirty="0" smtClean="0"/>
                        <a:t>Combustion</a:t>
                      </a:r>
                    </a:p>
                    <a:p>
                      <a:pPr marL="0" indent="0">
                        <a:buFont typeface="Arial" panose="020B0604020202020204" pitchFamily="34" charset="0"/>
                        <a:buNone/>
                      </a:pPr>
                      <a:r>
                        <a:rPr lang="en-US" sz="1400" dirty="0" smtClean="0"/>
                        <a:t>If a carbon pool size changes that means carbon atoms move.</a:t>
                      </a:r>
                      <a:endParaRPr lang="en-US" sz="1400" dirty="0"/>
                    </a:p>
                  </a:txBody>
                  <a:tcPr marT="45709" marB="45709"/>
                </a:tc>
              </a:tr>
              <a:tr h="1584760">
                <a:tc>
                  <a:txBody>
                    <a:bodyPr/>
                    <a:lstStyle/>
                    <a:p>
                      <a:pPr marL="117475" indent="-117475"/>
                      <a:r>
                        <a:rPr lang="en-US" sz="1400" b="1" dirty="0" smtClean="0"/>
                        <a:t>The Energy Question:</a:t>
                      </a:r>
                      <a:r>
                        <a:rPr lang="en-US" sz="1400" b="1" baseline="0" dirty="0" smtClean="0"/>
                        <a:t> </a:t>
                      </a:r>
                      <a:r>
                        <a:rPr lang="en-US" sz="1400" b="1" dirty="0" smtClean="0"/>
                        <a:t>What is happening to chemical energy?</a:t>
                      </a:r>
                    </a:p>
                    <a:p>
                      <a:pPr marL="117475" indent="-117475"/>
                      <a:r>
                        <a:rPr lang="en-US" sz="1400" b="0" dirty="0" smtClean="0"/>
                        <a:t>How does energy flow through environmental systems?</a:t>
                      </a:r>
                      <a:endParaRPr lang="en-US" sz="1400" b="0" dirty="0"/>
                    </a:p>
                  </a:txBody>
                  <a:tcPr marT="45709" marB="45709"/>
                </a:tc>
                <a:tc>
                  <a:txBody>
                    <a:bodyPr/>
                    <a:lstStyle/>
                    <a:p>
                      <a:pPr marL="117475" indent="-117475"/>
                      <a:r>
                        <a:rPr lang="en-US" sz="1400" b="0" dirty="0" smtClean="0"/>
                        <a:t>Carbon-transforming processes change energy from:</a:t>
                      </a:r>
                    </a:p>
                    <a:p>
                      <a:pPr marL="285750" indent="-285750">
                        <a:buFont typeface="Arial" panose="020B0604020202020204" pitchFamily="34" charset="0"/>
                        <a:buChar char="•"/>
                      </a:pPr>
                      <a:r>
                        <a:rPr lang="en-US" sz="1400" b="0" dirty="0" smtClean="0"/>
                        <a:t>Sunlight to</a:t>
                      </a:r>
                    </a:p>
                    <a:p>
                      <a:pPr marL="285750" indent="-285750">
                        <a:buFont typeface="Arial" panose="020B0604020202020204" pitchFamily="34" charset="0"/>
                        <a:buChar char="•"/>
                      </a:pPr>
                      <a:r>
                        <a:rPr lang="en-US" sz="1400" b="0" dirty="0" smtClean="0"/>
                        <a:t>Chemical energy to</a:t>
                      </a:r>
                    </a:p>
                    <a:p>
                      <a:pPr marL="285750" indent="-285750">
                        <a:buFont typeface="Arial" panose="020B0604020202020204" pitchFamily="34" charset="0"/>
                        <a:buChar char="•"/>
                      </a:pPr>
                      <a:r>
                        <a:rPr lang="en-US" sz="1400" b="0" dirty="0" smtClean="0"/>
                        <a:t>Work or motion energy and eventually to</a:t>
                      </a:r>
                    </a:p>
                    <a:p>
                      <a:pPr marL="285750" indent="-285750">
                        <a:buFont typeface="Arial" panose="020B0604020202020204" pitchFamily="34" charset="0"/>
                        <a:buChar char="•"/>
                      </a:pPr>
                      <a:r>
                        <a:rPr lang="en-US" sz="1400" b="0" dirty="0" smtClean="0"/>
                        <a:t>Heat radiated into space</a:t>
                      </a:r>
                    </a:p>
                    <a:p>
                      <a:pPr marL="0" indent="0">
                        <a:buFont typeface="Arial" panose="020B0604020202020204" pitchFamily="34" charset="0"/>
                        <a:buNone/>
                      </a:pPr>
                      <a:r>
                        <a:rPr lang="en-US" sz="1400" b="1" dirty="0" smtClean="0"/>
                        <a:t>Energy flows</a:t>
                      </a:r>
                      <a:r>
                        <a:rPr lang="en-US" sz="1400" b="0" dirty="0" smtClean="0"/>
                        <a:t> through environmental</a:t>
                      </a:r>
                      <a:r>
                        <a:rPr lang="en-US" sz="1400" b="0" baseline="0" dirty="0" smtClean="0"/>
                        <a:t> systems</a:t>
                      </a:r>
                      <a:endParaRPr lang="en-US" sz="1400" b="1" dirty="0" smtClean="0"/>
                    </a:p>
                  </a:txBody>
                  <a:tcPr marT="45709" marB="45709"/>
                </a:tc>
                <a:tc>
                  <a:txBody>
                    <a:bodyPr/>
                    <a:lstStyle/>
                    <a:p>
                      <a:pPr marL="117475" indent="-117475"/>
                      <a:r>
                        <a:rPr lang="en-US" sz="1400" dirty="0" smtClean="0"/>
                        <a:t>We can</a:t>
                      </a:r>
                      <a:r>
                        <a:rPr lang="en-US" sz="1400" baseline="0" dirty="0" smtClean="0"/>
                        <a:t> observe</a:t>
                      </a:r>
                      <a:r>
                        <a:rPr lang="en-US" sz="1400" dirty="0" smtClean="0"/>
                        <a:t> indicators of different</a:t>
                      </a:r>
                      <a:r>
                        <a:rPr lang="en-US" sz="1400" baseline="0" dirty="0" smtClean="0"/>
                        <a:t> forms of energy</a:t>
                      </a:r>
                      <a:endParaRPr lang="en-US" sz="1400" dirty="0" smtClean="0"/>
                    </a:p>
                    <a:p>
                      <a:pPr marL="342900" indent="-342900">
                        <a:buFont typeface="Arial"/>
                        <a:buChar char="•"/>
                      </a:pPr>
                      <a:r>
                        <a:rPr lang="en-US" sz="1400" dirty="0" smtClean="0"/>
                        <a:t>Organic materials with chemical energy</a:t>
                      </a:r>
                    </a:p>
                    <a:p>
                      <a:pPr marL="342900" indent="-342900">
                        <a:buFont typeface="Arial"/>
                        <a:buChar char="•"/>
                      </a:pPr>
                      <a:r>
                        <a:rPr lang="en-US" sz="1400" dirty="0" smtClean="0"/>
                        <a:t>Light</a:t>
                      </a:r>
                    </a:p>
                    <a:p>
                      <a:pPr marL="342900" indent="-342900">
                        <a:buFont typeface="Arial"/>
                        <a:buChar char="•"/>
                      </a:pPr>
                      <a:r>
                        <a:rPr lang="en-US" sz="1400" dirty="0" smtClean="0"/>
                        <a:t>Heat energy</a:t>
                      </a:r>
                      <a:endParaRPr lang="en-US" sz="1400" baseline="0" dirty="0" smtClean="0"/>
                    </a:p>
                    <a:p>
                      <a:pPr marL="342900" indent="-342900">
                        <a:buFont typeface="Arial"/>
                        <a:buChar char="•"/>
                      </a:pPr>
                      <a:r>
                        <a:rPr lang="en-US" sz="1400" baseline="0" dirty="0" smtClean="0"/>
                        <a:t>Work or motion energy</a:t>
                      </a:r>
                      <a:endParaRPr lang="en-US" sz="1400" dirty="0"/>
                    </a:p>
                  </a:txBody>
                  <a:tcPr marT="45709" marB="45709"/>
                </a:tc>
              </a:tr>
            </a:tbl>
          </a:graphicData>
        </a:graphic>
      </p:graphicFrame>
    </p:spTree>
    <p:extLst>
      <p:ext uri="{BB962C8B-B14F-4D97-AF65-F5344CB8AC3E}">
        <p14:creationId xmlns:p14="http://schemas.microsoft.com/office/powerpoint/2010/main" val="1949852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6200000">
            <a:off x="911122" y="3949552"/>
            <a:ext cx="2071358" cy="3273420"/>
          </a:xfrm>
          <a:prstGeom prst="rect">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2" name="Rectangle 11"/>
          <p:cNvSpPr/>
          <p:nvPr/>
        </p:nvSpPr>
        <p:spPr>
          <a:xfrm rot="16200000">
            <a:off x="5715000" y="3581400"/>
            <a:ext cx="2133602" cy="3809999"/>
          </a:xfrm>
          <a:prstGeom prst="rect">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3" name="Rectangle 12"/>
          <p:cNvSpPr/>
          <p:nvPr/>
        </p:nvSpPr>
        <p:spPr>
          <a:xfrm rot="16200000">
            <a:off x="5524500" y="571501"/>
            <a:ext cx="2438399" cy="3733800"/>
          </a:xfrm>
          <a:prstGeom prst="rect">
            <a:avLst/>
          </a:prstGeom>
          <a:no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4" name="Oval 13"/>
          <p:cNvSpPr/>
          <p:nvPr/>
        </p:nvSpPr>
        <p:spPr>
          <a:xfrm rot="16200000">
            <a:off x="1105776" y="1256424"/>
            <a:ext cx="2512850" cy="2590802"/>
          </a:xfrm>
          <a:prstGeom prst="ellipse">
            <a:avLst/>
          </a:prstGeom>
          <a:noFill/>
          <a:ln w="76200" cmpd="sng">
            <a:solidFill>
              <a:schemeClr val="tx1"/>
            </a:solidFill>
            <a:prstDash val="dash"/>
          </a:ln>
        </p:spPr>
        <p:style>
          <a:lnRef idx="1">
            <a:schemeClr val="accent1"/>
          </a:lnRef>
          <a:fillRef idx="3">
            <a:schemeClr val="accent1"/>
          </a:fillRef>
          <a:effectRef idx="2">
            <a:schemeClr val="accent1"/>
          </a:effectRef>
          <a:fontRef idx="minor">
            <a:schemeClr val="lt1"/>
          </a:fontRef>
        </p:style>
        <p:txBody>
          <a:bodyPr lIns="57150" tIns="28575" rIns="57150" bIns="28575" rtlCol="0" anchor="ctr"/>
          <a:lstStyle/>
          <a:p>
            <a:pPr algn="ctr"/>
            <a:endParaRPr lang="en-US"/>
          </a:p>
        </p:txBody>
      </p:sp>
      <p:sp>
        <p:nvSpPr>
          <p:cNvPr id="15" name="TextBox 14"/>
          <p:cNvSpPr txBox="1"/>
          <p:nvPr/>
        </p:nvSpPr>
        <p:spPr>
          <a:xfrm>
            <a:off x="1273438" y="2035584"/>
            <a:ext cx="2025123" cy="611706"/>
          </a:xfrm>
          <a:prstGeom prst="rect">
            <a:avLst/>
          </a:prstGeom>
          <a:noFill/>
        </p:spPr>
        <p:txBody>
          <a:bodyPr wrap="square" lIns="57150" tIns="28575" rIns="57150" bIns="28575" rtlCol="0">
            <a:spAutoFit/>
          </a:bodyPr>
          <a:lstStyle/>
          <a:p>
            <a:pPr algn="ctr"/>
            <a:r>
              <a:rPr lang="en-US" b="1" dirty="0" smtClean="0">
                <a:solidFill>
                  <a:srgbClr val="0000FF"/>
                </a:solidFill>
              </a:rPr>
              <a:t>Atmosphere</a:t>
            </a:r>
          </a:p>
          <a:p>
            <a:pPr algn="ctr"/>
            <a:r>
              <a:rPr lang="en-US" dirty="0" smtClean="0"/>
              <a:t> Inorganic CO</a:t>
            </a:r>
            <a:r>
              <a:rPr lang="en-US" baseline="-25000" dirty="0" smtClean="0"/>
              <a:t>2</a:t>
            </a:r>
            <a:endParaRPr lang="en-US" baseline="-25000" dirty="0"/>
          </a:p>
        </p:txBody>
      </p:sp>
      <p:sp>
        <p:nvSpPr>
          <p:cNvPr id="16" name="TextBox 15"/>
          <p:cNvSpPr txBox="1"/>
          <p:nvPr/>
        </p:nvSpPr>
        <p:spPr>
          <a:xfrm>
            <a:off x="5561010" y="5712443"/>
            <a:ext cx="2514600" cy="611706"/>
          </a:xfrm>
          <a:prstGeom prst="rect">
            <a:avLst/>
          </a:prstGeom>
          <a:noFill/>
        </p:spPr>
        <p:txBody>
          <a:bodyPr wrap="square" lIns="57150" tIns="28575" rIns="57150" bIns="28575" rtlCol="0">
            <a:spAutoFit/>
          </a:bodyPr>
          <a:lstStyle/>
          <a:p>
            <a:pPr algn="ctr"/>
            <a:r>
              <a:rPr lang="en-US" b="1" dirty="0" smtClean="0">
                <a:solidFill>
                  <a:srgbClr val="008000"/>
                </a:solidFill>
              </a:rPr>
              <a:t>Soil </a:t>
            </a:r>
          </a:p>
          <a:p>
            <a:pPr algn="ctr"/>
            <a:r>
              <a:rPr lang="en-US" dirty="0" smtClean="0"/>
              <a:t>organic carbon</a:t>
            </a:r>
            <a:endParaRPr lang="en-US" dirty="0"/>
          </a:p>
        </p:txBody>
      </p:sp>
      <p:sp>
        <p:nvSpPr>
          <p:cNvPr id="17" name="TextBox 16"/>
          <p:cNvSpPr txBox="1"/>
          <p:nvPr/>
        </p:nvSpPr>
        <p:spPr>
          <a:xfrm>
            <a:off x="5181600" y="2132548"/>
            <a:ext cx="3273421" cy="611706"/>
          </a:xfrm>
          <a:prstGeom prst="rect">
            <a:avLst/>
          </a:prstGeom>
          <a:noFill/>
        </p:spPr>
        <p:txBody>
          <a:bodyPr wrap="square" lIns="57150" tIns="28575" rIns="57150" bIns="28575" rtlCol="0">
            <a:spAutoFit/>
          </a:bodyPr>
          <a:lstStyle/>
          <a:p>
            <a:pPr algn="ctr"/>
            <a:r>
              <a:rPr lang="en-US" b="1" dirty="0" smtClean="0">
                <a:solidFill>
                  <a:srgbClr val="008000"/>
                </a:solidFill>
              </a:rPr>
              <a:t>Biomass</a:t>
            </a:r>
          </a:p>
          <a:p>
            <a:pPr algn="ctr"/>
            <a:r>
              <a:rPr lang="en-US" dirty="0" smtClean="0"/>
              <a:t>organic carbon</a:t>
            </a:r>
            <a:endParaRPr lang="en-US" dirty="0"/>
          </a:p>
        </p:txBody>
      </p:sp>
      <p:sp>
        <p:nvSpPr>
          <p:cNvPr id="18" name="TextBox 17"/>
          <p:cNvSpPr txBox="1"/>
          <p:nvPr/>
        </p:nvSpPr>
        <p:spPr>
          <a:xfrm>
            <a:off x="310091" y="5712443"/>
            <a:ext cx="3132501" cy="611706"/>
          </a:xfrm>
          <a:prstGeom prst="rect">
            <a:avLst/>
          </a:prstGeom>
          <a:noFill/>
        </p:spPr>
        <p:txBody>
          <a:bodyPr wrap="square" lIns="57150" tIns="28575" rIns="57150" bIns="28575" rtlCol="0">
            <a:spAutoFit/>
          </a:bodyPr>
          <a:lstStyle/>
          <a:p>
            <a:pPr algn="ctr"/>
            <a:r>
              <a:rPr lang="en-US" b="1" dirty="0" smtClean="0">
                <a:solidFill>
                  <a:srgbClr val="008000"/>
                </a:solidFill>
              </a:rPr>
              <a:t>Fossil Fuels</a:t>
            </a:r>
          </a:p>
          <a:p>
            <a:pPr algn="ctr"/>
            <a:r>
              <a:rPr lang="en-US" dirty="0"/>
              <a:t>o</a:t>
            </a:r>
            <a:r>
              <a:rPr lang="en-US" dirty="0" smtClean="0"/>
              <a:t>rganic carbon</a:t>
            </a:r>
            <a:endParaRPr lang="en-US" dirty="0"/>
          </a:p>
        </p:txBody>
      </p:sp>
      <p:sp>
        <p:nvSpPr>
          <p:cNvPr id="20" name="Content Placeholder 2"/>
          <p:cNvSpPr txBox="1">
            <a:spLocks/>
          </p:cNvSpPr>
          <p:nvPr/>
        </p:nvSpPr>
        <p:spPr>
          <a:xfrm>
            <a:off x="310091" y="-41969"/>
            <a:ext cx="8595764" cy="82179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3600" dirty="0" smtClean="0">
                <a:latin typeface="Copperplate"/>
                <a:cs typeface="Copperplate"/>
              </a:rPr>
              <a:t>Energy Use Causes Carbon to Move</a:t>
            </a:r>
            <a:endParaRPr lang="en-US" sz="3600" dirty="0">
              <a:latin typeface="Copperplate"/>
              <a:cs typeface="Copperplate"/>
            </a:endParaRPr>
          </a:p>
        </p:txBody>
      </p:sp>
      <p:sp>
        <p:nvSpPr>
          <p:cNvPr id="2" name="Right Arrow 1"/>
          <p:cNvSpPr/>
          <p:nvPr/>
        </p:nvSpPr>
        <p:spPr>
          <a:xfrm>
            <a:off x="3031963" y="1061277"/>
            <a:ext cx="2446136" cy="1280160"/>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298561" y="1481328"/>
            <a:ext cx="1883039" cy="365760"/>
          </a:xfrm>
          <a:prstGeom prst="rect">
            <a:avLst/>
          </a:prstGeom>
          <a:noFill/>
        </p:spPr>
        <p:txBody>
          <a:bodyPr wrap="square" rtlCol="0">
            <a:spAutoFit/>
          </a:bodyPr>
          <a:lstStyle/>
          <a:p>
            <a:r>
              <a:rPr lang="en-US" dirty="0" smtClean="0"/>
              <a:t>Growing corn</a:t>
            </a:r>
            <a:endParaRPr lang="en-US" dirty="0"/>
          </a:p>
        </p:txBody>
      </p:sp>
      <p:sp>
        <p:nvSpPr>
          <p:cNvPr id="6" name="Right Arrow 5"/>
          <p:cNvSpPr/>
          <p:nvPr/>
        </p:nvSpPr>
        <p:spPr>
          <a:xfrm rot="10800000">
            <a:off x="3031962" y="2485846"/>
            <a:ext cx="2443617" cy="1171755"/>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583511" y="2744254"/>
            <a:ext cx="1598089" cy="646331"/>
          </a:xfrm>
          <a:prstGeom prst="rect">
            <a:avLst/>
          </a:prstGeom>
          <a:noFill/>
        </p:spPr>
        <p:txBody>
          <a:bodyPr wrap="square" rtlCol="0">
            <a:spAutoFit/>
          </a:bodyPr>
          <a:lstStyle/>
          <a:p>
            <a:pPr algn="ctr"/>
            <a:r>
              <a:rPr lang="en-US" dirty="0" smtClean="0"/>
              <a:t>Combustion of ethanol</a:t>
            </a:r>
            <a:endParaRPr lang="en-US" dirty="0"/>
          </a:p>
        </p:txBody>
      </p:sp>
      <p:sp>
        <p:nvSpPr>
          <p:cNvPr id="9" name="Down Arrow 8"/>
          <p:cNvSpPr/>
          <p:nvPr/>
        </p:nvSpPr>
        <p:spPr>
          <a:xfrm rot="10800000">
            <a:off x="2934721" y="3533928"/>
            <a:ext cx="363839" cy="1364295"/>
          </a:xfrm>
          <a:prstGeom prst="down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p:cNvSpPr/>
          <p:nvPr/>
        </p:nvSpPr>
        <p:spPr>
          <a:xfrm rot="10800000">
            <a:off x="2362200" y="3533926"/>
            <a:ext cx="441199" cy="136429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Down Arrow 21"/>
          <p:cNvSpPr/>
          <p:nvPr/>
        </p:nvSpPr>
        <p:spPr>
          <a:xfrm rot="10800000">
            <a:off x="1273438" y="3390585"/>
            <a:ext cx="1088763" cy="15076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475488" y="3892907"/>
            <a:ext cx="1342331" cy="646331"/>
          </a:xfrm>
          <a:prstGeom prst="rect">
            <a:avLst/>
          </a:prstGeom>
          <a:noFill/>
        </p:spPr>
        <p:txBody>
          <a:bodyPr wrap="square" rtlCol="0">
            <a:spAutoFit/>
          </a:bodyPr>
          <a:lstStyle/>
          <a:p>
            <a:r>
              <a:rPr lang="en-US" dirty="0" smtClean="0"/>
              <a:t>Combustion of gasoline</a:t>
            </a:r>
            <a:endParaRPr lang="en-US" dirty="0"/>
          </a:p>
        </p:txBody>
      </p:sp>
      <p:sp>
        <p:nvSpPr>
          <p:cNvPr id="5" name="TextBox 4"/>
          <p:cNvSpPr txBox="1"/>
          <p:nvPr/>
        </p:nvSpPr>
        <p:spPr>
          <a:xfrm>
            <a:off x="3116640" y="3821239"/>
            <a:ext cx="2177019" cy="646331"/>
          </a:xfrm>
          <a:prstGeom prst="rect">
            <a:avLst/>
          </a:prstGeom>
          <a:noFill/>
        </p:spPr>
        <p:txBody>
          <a:bodyPr wrap="square" rtlCol="0">
            <a:spAutoFit/>
          </a:bodyPr>
          <a:lstStyle/>
          <a:p>
            <a:r>
              <a:rPr lang="en-US" dirty="0" smtClean="0"/>
              <a:t>Energy requirements for production</a:t>
            </a:r>
            <a:endParaRPr lang="en-US" dirty="0"/>
          </a:p>
        </p:txBody>
      </p:sp>
    </p:spTree>
    <p:extLst>
      <p:ext uri="{BB962C8B-B14F-4D97-AF65-F5344CB8AC3E}">
        <p14:creationId xmlns:p14="http://schemas.microsoft.com/office/powerpoint/2010/main" val="417574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2"/>
                                        </p:tgtEl>
                                      </p:cBhvr>
                                      <p:by x="50000" y="10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14"/>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2000" tmFilter="0, 0; .2, .5; .8, .5; 1, 0"/>
                                        <p:tgtEl>
                                          <p:spTgt spid="13"/>
                                        </p:tgtEl>
                                      </p:cBhvr>
                                    </p:animEffect>
                                    <p:animScale>
                                      <p:cBhvr>
                                        <p:cTn id="15" dur="1000" autoRev="1" fill="hold"/>
                                        <p:tgtEl>
                                          <p:spTgt spid="13"/>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6" presetClass="emph" presetSubtype="0" fill="hold" grpId="1" nodeType="clickEffect">
                                  <p:stCondLst>
                                    <p:cond delay="0"/>
                                  </p:stCondLst>
                                  <p:childTnLst>
                                    <p:animScale>
                                      <p:cBhvr>
                                        <p:cTn id="19" dur="2000" fill="hold"/>
                                        <p:tgtEl>
                                          <p:spTgt spid="12"/>
                                        </p:tgtEl>
                                      </p:cBhvr>
                                      <p:by x="25000" y="25000"/>
                                    </p:animScale>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grpId="1" nodeType="clickEffect">
                                  <p:stCondLst>
                                    <p:cond delay="0"/>
                                  </p:stCondLst>
                                  <p:childTnLst>
                                    <p:animScale>
                                      <p:cBhvr>
                                        <p:cTn id="23" dur="2000" fill="hold"/>
                                        <p:tgtEl>
                                          <p:spTgt spid="14"/>
                                        </p:tgtEl>
                                      </p:cBhvr>
                                      <p:by x="150000" y="150000"/>
                                    </p:animScale>
                                  </p:childTnLst>
                                </p:cTn>
                              </p:par>
                              <p:par>
                                <p:cTn id="24" presetID="26" presetClass="emph" presetSubtype="0" fill="hold" grpId="1" nodeType="withEffect">
                                  <p:stCondLst>
                                    <p:cond delay="0"/>
                                  </p:stCondLst>
                                  <p:childTnLst>
                                    <p:animEffect transition="out" filter="fade">
                                      <p:cBhvr>
                                        <p:cTn id="25" dur="500" tmFilter="0, 0; .2, .5; .8, .5; 1, 0"/>
                                        <p:tgtEl>
                                          <p:spTgt spid="13"/>
                                        </p:tgtEl>
                                      </p:cBhvr>
                                    </p:animEffect>
                                    <p:animScale>
                                      <p:cBhvr>
                                        <p:cTn id="26"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1172</TotalTime>
  <Words>601</Words>
  <Application>Microsoft Macintosh PowerPoint</Application>
  <PresentationFormat>On-screen Show (4:3)</PresentationFormat>
  <Paragraphs>62</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Copperplate</vt:lpstr>
      <vt:lpstr>Office Theme</vt:lpstr>
      <vt:lpstr>Lesson 3 Activity 3</vt:lpstr>
      <vt:lpstr>Energy use causes carbon to move</vt:lpstr>
      <vt:lpstr>PowerPoint Presentation</vt:lpstr>
      <vt:lpstr>Can substituting ethanol for gasoline help with the global warming problem?</vt:lpstr>
      <vt:lpstr>PowerPoint Presentation</vt:lpstr>
      <vt:lpstr>PowerPoint Presentation</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66</cp:revision>
  <dcterms:created xsi:type="dcterms:W3CDTF">2013-03-07T17:02:19Z</dcterms:created>
  <dcterms:modified xsi:type="dcterms:W3CDTF">2016-11-28T20:35:54Z</dcterms:modified>
</cp:coreProperties>
</file>