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8"/>
  </p:notesMasterIdLst>
  <p:handoutMasterIdLst>
    <p:handoutMasterId r:id="rId9"/>
  </p:handoutMasterIdLst>
  <p:sldIdLst>
    <p:sldId id="267" r:id="rId4"/>
    <p:sldId id="268" r:id="rId5"/>
    <p:sldId id="270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565" autoAdjust="0"/>
  </p:normalViewPr>
  <p:slideViewPr>
    <p:cSldViewPr snapToGrid="0" snapToObjects="1">
      <p:cViewPr>
        <p:scale>
          <a:sx n="100" d="100"/>
          <a:sy n="100" d="100"/>
        </p:scale>
        <p:origin x="-1480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DF50D-21D7-7F4E-8017-195F3FC74AC2}" type="datetimeFigureOut">
              <a:rPr lang="en-US" smtClean="0"/>
              <a:pPr/>
              <a:t>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C0993-5D4C-D840-8BBD-4837800D5D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868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48E9A-9C9B-F845-9A60-0AEE82910B40}" type="datetimeFigureOut">
              <a:rPr lang="en-US" smtClean="0"/>
              <a:pPr/>
              <a:t>5/9/16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EDE-1D34-AF43-A72F-F106018D4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36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this picture to show students the investigation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up. Hand out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Lesson 2.2 Yeast Fermentation</a:t>
            </a:r>
            <a:r>
              <a:rPr lang="en-US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Observations and Explanations Worksheet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students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record their data,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 this slide to guide discussion. Discuss patterns that students see in the class results. Have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them fill out sections C and D of the worksheet.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33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prompts students to return to their earlier answers to the Location/Movement Question.  They should do two things: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whether the results suggest changes to their earlier answers to these questions.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unanswered questions that they must answer before they can fully answer the Carbon Question.  Useful prompt:  Do we know why each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 occurs?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probably do not know that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yeast do fermentation to get energy needed to grow. 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may have trouble assembling the information they have from this and earlier investigations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Lesson 2.3 will help them do this.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they look at Slide 4, have students complete Part E of their worksheet.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6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arbon TIME 4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3" y="482468"/>
            <a:ext cx="1990713" cy="150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5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3201"/>
            <a:ext cx="2057400" cy="5642962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3201"/>
            <a:ext cx="6019800" cy="5642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12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26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66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00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30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18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58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28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4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826"/>
            <a:ext cx="8229600" cy="49067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09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98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0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2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59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139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404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45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64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871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3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760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942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15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245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55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8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8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1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7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0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5588"/>
            <a:ext cx="3008313" cy="9795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5588"/>
            <a:ext cx="5111750" cy="56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7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8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2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1020"/>
            <a:ext cx="8229600" cy="4906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15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AFF94-8111-A348-8301-1F63C1D0CE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7200" y="6400800"/>
            <a:ext cx="598967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34045-9CE0-45FC-ACAD-E568296AB2BA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600DD-6BDD-498B-8F1F-D57667D39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5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BF9F-FEB4-4FC7-8751-D1349359DB68}" type="datetimeFigureOut">
              <a:rPr lang="en-US" smtClean="0"/>
              <a:t>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249DD-AD8F-4FA6-ADFD-41BF0B3A4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2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Lesson </a:t>
            </a:r>
            <a:r>
              <a:rPr lang="en-US" dirty="0" smtClean="0">
                <a:latin typeface="Calibri" charset="0"/>
              </a:rPr>
              <a:t>2 </a:t>
            </a:r>
            <a:r>
              <a:rPr lang="en-US" dirty="0">
                <a:latin typeface="Calibri" charset="0"/>
              </a:rPr>
              <a:t>Activity </a:t>
            </a:r>
            <a:r>
              <a:rPr lang="en-US" dirty="0" smtClean="0">
                <a:latin typeface="Calibri" charset="0"/>
              </a:rPr>
              <a:t>2</a:t>
            </a:r>
            <a:endParaRPr lang="en-US" dirty="0">
              <a:latin typeface="Calibri" charset="0"/>
            </a:endParaRPr>
          </a:p>
        </p:txBody>
      </p:sp>
      <p:sp>
        <p:nvSpPr>
          <p:cNvPr id="23554" name="Subtitle 2"/>
          <p:cNvSpPr>
            <a:spLocks noGrp="1"/>
          </p:cNvSpPr>
          <p:nvPr>
            <p:ph type="subTitle" idx="1"/>
          </p:nvPr>
        </p:nvSpPr>
        <p:spPr>
          <a:xfrm>
            <a:off x="1371600" y="33909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Yeast Fermentation</a:t>
            </a: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Observations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Explanations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73700" y="6439956"/>
            <a:ext cx="3549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www.energy.wisc.edu</a:t>
            </a:r>
            <a:r>
              <a:rPr lang="en-US" dirty="0" smtClean="0"/>
              <a:t>/</a:t>
            </a:r>
            <a:r>
              <a:rPr lang="en-US" dirty="0" smtClean="0"/>
              <a:t>education</a:t>
            </a:r>
            <a:endParaRPr lang="en-US" dirty="0"/>
          </a:p>
        </p:txBody>
      </p:sp>
      <p:pic>
        <p:nvPicPr>
          <p:cNvPr id="2" name="Picture 1" descr="WI-Energy-Institute_4c_C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53" y="4703625"/>
            <a:ext cx="3505200" cy="173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85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745925" y="114300"/>
            <a:ext cx="8229600" cy="99240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The Investigation</a:t>
            </a:r>
            <a:endParaRPr lang="en-US" dirty="0">
              <a:latin typeface="Calibri" charset="0"/>
            </a:endParaRPr>
          </a:p>
        </p:txBody>
      </p:sp>
      <p:sp>
        <p:nvSpPr>
          <p:cNvPr id="24578" name="Subtit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latin typeface="Calibri" charset="0"/>
              </a:rPr>
              <a:t>What mass changes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will we observe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?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Calibri" charset="0"/>
              </a:rPr>
              <a:t>What changes in BTB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will we observe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0" y="2301874"/>
            <a:ext cx="3857625" cy="289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7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Comparing Group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Results for mass changes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What patterns are there in measurements made by all the groups?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Do the patterns match your predictions?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Results for BTB changes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What patterns are there in observations made by all the groups?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Do the patterns match your predictions?</a:t>
            </a:r>
            <a:endParaRPr lang="en-US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68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Explaining Group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3649014"/>
          </a:xfr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Explaining results for mass changes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How are the mass changes connected with The Location/Movement Question: Where are atoms moving?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What </a:t>
            </a:r>
            <a:r>
              <a:rPr lang="en-US" sz="2400" b="1" dirty="0" smtClean="0">
                <a:ea typeface="+mn-ea"/>
                <a:cs typeface="+mn-cs"/>
              </a:rPr>
              <a:t>unanswered </a:t>
            </a:r>
            <a:r>
              <a:rPr lang="en-US" sz="2400" dirty="0" smtClean="0">
                <a:ea typeface="+mn-ea"/>
                <a:cs typeface="+mn-cs"/>
              </a:rPr>
              <a:t>questions do you have?</a:t>
            </a:r>
            <a:endParaRPr lang="en-US" sz="2400" dirty="0"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3649014"/>
          </a:xfrm>
          <a:ln>
            <a:solidFill>
              <a:srgbClr val="000000"/>
            </a:solidFill>
          </a:ln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ea typeface="+mn-ea"/>
                <a:cs typeface="+mn-cs"/>
              </a:rPr>
              <a:t>Explaining results for BTB changes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How are the BTB changes connected to The Carbon Question: What is happening to carbon atoms?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What </a:t>
            </a:r>
            <a:r>
              <a:rPr lang="en-US" sz="2400" b="1" dirty="0" smtClean="0">
                <a:ea typeface="+mn-ea"/>
                <a:cs typeface="+mn-cs"/>
              </a:rPr>
              <a:t>unanswered </a:t>
            </a:r>
            <a:r>
              <a:rPr lang="en-US" sz="2400" dirty="0" smtClean="0">
                <a:ea typeface="+mn-ea"/>
                <a:cs typeface="+mn-cs"/>
              </a:rPr>
              <a:t>questions do you have?</a:t>
            </a:r>
            <a:endParaRPr lang="en-US" sz="2400" dirty="0">
              <a:ea typeface="+mn-ea"/>
              <a:cs typeface="+mn-cs"/>
            </a:endParaRPr>
          </a:p>
        </p:txBody>
      </p:sp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457200" y="5541522"/>
            <a:ext cx="8077200" cy="83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dirty="0"/>
              <a:t>What did we learn about the Energy Question? 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/>
              <a:t>What </a:t>
            </a:r>
            <a:r>
              <a:rPr lang="en-US" b="1" dirty="0"/>
              <a:t>unanswered</a:t>
            </a:r>
            <a:r>
              <a:rPr lang="en-US" dirty="0"/>
              <a:t> questions do you have?</a:t>
            </a:r>
          </a:p>
        </p:txBody>
      </p:sp>
    </p:spTree>
    <p:extLst>
      <p:ext uri="{BB962C8B-B14F-4D97-AF65-F5344CB8AC3E}">
        <p14:creationId xmlns:p14="http://schemas.microsoft.com/office/powerpoint/2010/main" val="316493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337</Words>
  <Application>Microsoft Macintosh PowerPoint</Application>
  <PresentationFormat>On-screen Show (4:3)</PresentationFormat>
  <Paragraphs>32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Custom Design</vt:lpstr>
      <vt:lpstr>1_Custom Design</vt:lpstr>
      <vt:lpstr>Lesson 2 Activity 2</vt:lpstr>
      <vt:lpstr>The Investigation</vt:lpstr>
      <vt:lpstr>Comparing Group Results</vt:lpstr>
      <vt:lpstr>Explaining Group Results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Dauer</dc:creator>
  <cp:lastModifiedBy>Branden Timm</cp:lastModifiedBy>
  <cp:revision>50</cp:revision>
  <dcterms:created xsi:type="dcterms:W3CDTF">2013-03-07T17:02:19Z</dcterms:created>
  <dcterms:modified xsi:type="dcterms:W3CDTF">2016-05-09T15:00:50Z</dcterms:modified>
</cp:coreProperties>
</file>