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7" r:id="rId2"/>
    <p:sldId id="294" r:id="rId3"/>
    <p:sldId id="285" r:id="rId4"/>
    <p:sldId id="292" r:id="rId5"/>
    <p:sldId id="293" r:id="rId6"/>
    <p:sldId id="28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0028" autoAdjust="0"/>
  </p:normalViewPr>
  <p:slideViewPr>
    <p:cSldViewPr snapToGrid="0" snapToObjects="1">
      <p:cViewPr varScale="1">
        <p:scale>
          <a:sx n="86" d="100"/>
          <a:sy n="86" d="100"/>
        </p:scale>
        <p:origin x="2400" y="19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11/28/16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We</a:t>
            </a:r>
            <a:r>
              <a:rPr lang="en-US" baseline="0" dirty="0" smtClean="0"/>
              <a:t> have discovered that all types of fuel, whether they are fossil fuels or biofuels, have chemical potential energy that is converted to heat and light when they are burned.  We know that fossil fuels and biofuels come from plants.  So, the next question is where does the energy in plants come from?  We know that plants need light – a form of energy.  How do plants convert sunlight to chemical energy?  To understand this, we need to answer the 3 Qs about growing plants.  Where are atoms moving?  What happens to carbon atoms?  What changes in energy are taking place?</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1916530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our investigation of combustion, we used BTB as an indicator of the presence</a:t>
            </a:r>
            <a:r>
              <a:rPr lang="en-US" sz="1200" kern="1200" baseline="0" dirty="0" smtClean="0">
                <a:solidFill>
                  <a:schemeClr val="tx1"/>
                </a:solidFill>
                <a:effectLst/>
                <a:latin typeface="+mn-lt"/>
                <a:ea typeface="+mn-ea"/>
                <a:cs typeface="+mn-cs"/>
              </a:rPr>
              <a:t> of carbon dioxide.  This helps us answer the question about what happens to the carbon atoms.  Blue BTB indicates that carbon dioxide is not present.  Yellow BTB indicates that carbon dioxide is present. We are going to investigate what happens to BTB when plants are in light or in dark for 24 hours.  Show video and pause at minute 2.35 to have students to record their predictions on Worksheet 1.4 BTB investigation. http://education.nationalgeographic.com/preview/education/media/growing-plants/?ar_a=1</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2385450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students make and share their predictions, show more of the</a:t>
            </a:r>
            <a:r>
              <a:rPr lang="en-US" baseline="0" dirty="0" smtClean="0"/>
              <a:t> video to minute 4.25.  Have students record their observations.  Discuss students’ ideas about the answers to the 3 Qs:  Where are atoms moving?  What happens to carbon atoms?  What changes in energy are taking place?  They may not be able to answer these fully yet.  A useful discussion Q – The BTB results indicate that, when growing in the light, plants take in carbon dioxide. What happens to the carbon dioxide in the plant?</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256607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our investigation of combustion, another tool we used was scales.  This helped us tell if atoms were moving from one substance to another.  If a substance loses mass, atoms are leaving it.  If a substance</a:t>
            </a:r>
            <a:r>
              <a:rPr lang="en-US" baseline="0" dirty="0" smtClean="0"/>
              <a:t> gains mass, atoms are entering it.  We would like to know where the atoms in growing plants come from.  We know that in the light carbon dioxide is removed from the air (the BTB turned from yellow to blue) and probably enters the plants.  Do any other atoms go into the plants?  When plants grow, where does the mass come from?  </a:t>
            </a:r>
          </a:p>
          <a:p>
            <a:r>
              <a:rPr lang="en-US" baseline="0" dirty="0" smtClean="0"/>
              <a:t>Have students make predictions and explanations on the worksheet by responding to the first Q in section B.  After discussing their responses, show the video to minute 6.2.  </a:t>
            </a:r>
          </a:p>
          <a:p>
            <a:r>
              <a:rPr lang="en-US" baseline="0" dirty="0" smtClean="0"/>
              <a:t>Have students make their predictions about the mass of the plants and vermiculite by filling in the table in section B. </a:t>
            </a:r>
          </a:p>
          <a:p>
            <a:r>
              <a:rPr lang="en-US" baseline="0" dirty="0" smtClean="0"/>
              <a:t>Show the remainder of the video.</a:t>
            </a:r>
          </a:p>
          <a:p>
            <a:r>
              <a:rPr lang="en-US" baseline="0" dirty="0" smtClean="0"/>
              <a:t>Have students answer the 3 Qs in section C of the worksheet.   </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3017450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Discuss the answers</a:t>
            </a:r>
            <a:r>
              <a:rPr lang="en-US" sz="1200" kern="1200" baseline="0" dirty="0" smtClean="0">
                <a:solidFill>
                  <a:schemeClr val="tx1"/>
                </a:solidFill>
                <a:effectLst/>
                <a:latin typeface="+mn-lt"/>
                <a:ea typeface="+mn-ea"/>
                <a:cs typeface="+mn-cs"/>
              </a:rPr>
              <a:t> to the 3 Qs.  </a:t>
            </a:r>
          </a:p>
          <a:p>
            <a:r>
              <a:rPr lang="en-US" sz="1200" kern="1200" baseline="0" dirty="0" smtClean="0">
                <a:solidFill>
                  <a:schemeClr val="tx1"/>
                </a:solidFill>
                <a:effectLst/>
                <a:latin typeface="+mn-lt"/>
                <a:ea typeface="+mn-ea"/>
                <a:cs typeface="+mn-cs"/>
              </a:rPr>
              <a:t>Where are atoms moving?  The plants are gaining mass, so that means that more atoms are moving into them, than out of them.</a:t>
            </a:r>
          </a:p>
          <a:p>
            <a:r>
              <a:rPr lang="en-US" sz="1200" kern="1200" baseline="0" dirty="0" smtClean="0">
                <a:solidFill>
                  <a:schemeClr val="tx1"/>
                </a:solidFill>
                <a:effectLst/>
                <a:latin typeface="+mn-lt"/>
                <a:ea typeface="+mn-ea"/>
                <a:cs typeface="+mn-cs"/>
              </a:rPr>
              <a:t>The BTB experiment showed us that one type of molecule moving into the plants is carbon dioxide.</a:t>
            </a:r>
          </a:p>
          <a:p>
            <a:r>
              <a:rPr lang="en-US" sz="1200" kern="1200" baseline="0" dirty="0" smtClean="0">
                <a:solidFill>
                  <a:schemeClr val="tx1"/>
                </a:solidFill>
                <a:effectLst/>
                <a:latin typeface="+mn-lt"/>
                <a:ea typeface="+mn-ea"/>
                <a:cs typeface="+mn-cs"/>
              </a:rPr>
              <a:t>What are plants made of?  We know that all living things are made of organic molecules that contain carbon and hydrogen.  Many also contain oxygen.  There are also smaller amounts of nitrogen, phosphorus, sulfur, potassium, sodium and some other metal and minerals.  The carbon dioxide accounts for the source of the carbon and oxygen.  Where might the hydrogen be coming from?  Water.</a:t>
            </a:r>
          </a:p>
          <a:p>
            <a:r>
              <a:rPr lang="en-US" sz="1200" kern="1200" baseline="0" dirty="0" smtClean="0">
                <a:solidFill>
                  <a:schemeClr val="tx1"/>
                </a:solidFill>
                <a:effectLst/>
                <a:latin typeface="+mn-lt"/>
                <a:ea typeface="+mn-ea"/>
                <a:cs typeface="+mn-cs"/>
              </a:rPr>
              <a:t>What forms of energy go into the plants?  Sunlight.</a:t>
            </a:r>
          </a:p>
          <a:p>
            <a:r>
              <a:rPr lang="en-US" sz="1200" kern="1200" baseline="0" dirty="0" smtClean="0">
                <a:solidFill>
                  <a:schemeClr val="tx1"/>
                </a:solidFill>
                <a:effectLst/>
                <a:latin typeface="+mn-lt"/>
                <a:ea typeface="+mn-ea"/>
                <a:cs typeface="+mn-cs"/>
              </a:rPr>
              <a:t>What forms of energy are in the grown plant?  Chemical potential energy.</a:t>
            </a:r>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2610635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
        <p:nvSpPr>
          <p:cNvPr id="8" name="TextBox 7"/>
          <p:cNvSpPr txBox="1"/>
          <p:nvPr userDrawn="1"/>
        </p:nvSpPr>
        <p:spPr>
          <a:xfrm>
            <a:off x="3366003" y="690424"/>
            <a:ext cx="2287787" cy="692497"/>
          </a:xfrm>
          <a:prstGeom prst="rect">
            <a:avLst/>
          </a:prstGeom>
          <a:noFill/>
        </p:spPr>
        <p:txBody>
          <a:bodyPr wrap="none" rtlCol="0">
            <a:spAutoFit/>
          </a:bodyPr>
          <a:lstStyle/>
          <a:p>
            <a:r>
              <a:rPr lang="en-US" sz="1300" i="1" kern="1200" dirty="0" smtClean="0">
                <a:solidFill>
                  <a:schemeClr val="tx1"/>
                </a:solidFill>
                <a:effectLst/>
                <a:latin typeface="+mn-lt"/>
                <a:ea typeface="+mn-ea"/>
                <a:cs typeface="+mn-cs"/>
              </a:rPr>
              <a:t> </a:t>
            </a:r>
            <a:endParaRPr lang="en-US" sz="1300" kern="1200" dirty="0" smtClean="0">
              <a:solidFill>
                <a:schemeClr val="tx1"/>
              </a:solidFill>
              <a:effectLst/>
              <a:latin typeface="+mn-lt"/>
              <a:ea typeface="+mn-ea"/>
              <a:cs typeface="+mn-cs"/>
            </a:endParaRPr>
          </a:p>
          <a:p>
            <a:r>
              <a:rPr lang="en-US" sz="1300" i="1" kern="1200" dirty="0" smtClean="0">
                <a:solidFill>
                  <a:schemeClr val="tx1"/>
                </a:solidFill>
                <a:effectLst/>
                <a:latin typeface="+mn-lt"/>
                <a:ea typeface="+mn-ea"/>
                <a:cs typeface="+mn-cs"/>
              </a:rPr>
              <a:t>Environmental Literacy Project</a:t>
            </a:r>
            <a:br>
              <a:rPr lang="en-US" sz="1300" i="1" kern="1200" dirty="0" smtClean="0">
                <a:solidFill>
                  <a:schemeClr val="tx1"/>
                </a:solidFill>
                <a:effectLst/>
                <a:latin typeface="+mn-lt"/>
                <a:ea typeface="+mn-ea"/>
                <a:cs typeface="+mn-cs"/>
              </a:rPr>
            </a:br>
            <a:r>
              <a:rPr lang="en-US" sz="1300" i="1" kern="1200" dirty="0" smtClean="0">
                <a:solidFill>
                  <a:schemeClr val="tx1"/>
                </a:solidFill>
                <a:effectLst/>
                <a:latin typeface="+mn-lt"/>
                <a:ea typeface="+mn-ea"/>
                <a:cs typeface="+mn-cs"/>
              </a:rPr>
              <a:t>Michigan State University</a:t>
            </a:r>
            <a:r>
              <a:rPr lang="en-US" sz="1300" dirty="0" smtClean="0">
                <a:effectLst/>
              </a:rPr>
              <a:t> </a:t>
            </a:r>
            <a:endParaRPr lang="en-US" sz="1300" dirty="0"/>
          </a:p>
        </p:txBody>
      </p:sp>
      <p:pic>
        <p:nvPicPr>
          <p:cNvPr id="9" name="Picture 8" descr="C:\Documents and Settings\Craig Douglas\My Documents\for JJ\Carbon TIME\logo\Carbon TIME 1 line small.png"/>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538162" y="687134"/>
            <a:ext cx="2689225" cy="626110"/>
          </a:xfrm>
          <a:prstGeom prst="rect">
            <a:avLst/>
          </a:prstGeom>
          <a:noFill/>
          <a:ln>
            <a:noFill/>
          </a:ln>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3764" y="2822718"/>
            <a:ext cx="6144313" cy="2553266"/>
          </a:xfrm>
        </p:spPr>
        <p:txBody>
          <a:bodyPr>
            <a:normAutofit/>
          </a:bodyPr>
          <a:lstStyle/>
          <a:p>
            <a:r>
              <a:rPr lang="en-US" dirty="0" smtClean="0"/>
              <a:t>Lesson 1.4</a:t>
            </a:r>
            <a:br>
              <a:rPr lang="en-US" dirty="0" smtClean="0"/>
            </a:br>
            <a:r>
              <a:rPr lang="en-US" dirty="0" smtClean="0"/>
              <a:t>Investigating Plant Growth</a:t>
            </a:r>
            <a:endParaRPr lang="en-US" dirty="0"/>
          </a:p>
        </p:txBody>
      </p:sp>
      <p:pic>
        <p:nvPicPr>
          <p:cNvPr id="5" name="Content Placeholder 4" descr="tree 03 photosynthesis.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23577" y="881819"/>
            <a:ext cx="2934623" cy="3545801"/>
          </a:xfrm>
          <a:prstGeom prst="rect">
            <a:avLst/>
          </a:prstGeom>
        </p:spPr>
      </p:pic>
      <p:sp>
        <p:nvSpPr>
          <p:cNvPr id="6" name="TextBox 5"/>
          <p:cNvSpPr txBox="1"/>
          <p:nvPr/>
        </p:nvSpPr>
        <p:spPr>
          <a:xfrm>
            <a:off x="5523578" y="6439956"/>
            <a:ext cx="3499576"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3" name="Picture 2" descr="WI-Energy-Institute_4c_C copy.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4073" y="4776006"/>
            <a:ext cx="3359081" cy="1663950"/>
          </a:xfrm>
          <a:prstGeom prst="rect">
            <a:avLst/>
          </a:prstGeom>
        </p:spPr>
      </p:pic>
    </p:spTree>
    <p:extLst>
      <p:ext uri="{BB962C8B-B14F-4D97-AF65-F5344CB8AC3E}">
        <p14:creationId xmlns:p14="http://schemas.microsoft.com/office/powerpoint/2010/main" val="382466401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does the energy in fuels come from?</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2</a:t>
            </a:fld>
            <a:endParaRPr lang="en-US"/>
          </a:p>
        </p:txBody>
      </p:sp>
      <p:pic>
        <p:nvPicPr>
          <p:cNvPr id="5" name="Content Placeholder 4" descr="tree 03 photosynthesis.jpg"/>
          <p:cNvPicPr>
            <a:picLocks noGrp="1" noChangeAspect="1"/>
          </p:cNvPicPr>
          <p:nvPr>
            <p:ph idx="1"/>
          </p:nvPr>
        </p:nvPicPr>
        <p:blipFill>
          <a:blip r:embed="rId3" cstate="print"/>
          <a:stretch>
            <a:fillRect/>
          </a:stretch>
        </p:blipFill>
        <p:spPr>
          <a:xfrm>
            <a:off x="2662988" y="1651840"/>
            <a:ext cx="3753051" cy="4534679"/>
          </a:xfrm>
          <a:prstGeom prst="rect">
            <a:avLst/>
          </a:prstGeom>
        </p:spPr>
      </p:pic>
      <p:sp>
        <p:nvSpPr>
          <p:cNvPr id="6" name="TextBox 5"/>
          <p:cNvSpPr txBox="1"/>
          <p:nvPr/>
        </p:nvSpPr>
        <p:spPr>
          <a:xfrm>
            <a:off x="2069432" y="1449602"/>
            <a:ext cx="1764631" cy="369332"/>
          </a:xfrm>
          <a:prstGeom prst="rect">
            <a:avLst/>
          </a:prstGeom>
          <a:solidFill>
            <a:schemeClr val="bg1"/>
          </a:solidFill>
          <a:ln>
            <a:noFill/>
          </a:ln>
        </p:spPr>
        <p:txBody>
          <a:bodyPr wrap="square" rtlCol="0">
            <a:spAutoFit/>
          </a:bodyPr>
          <a:lstStyle/>
          <a:p>
            <a:endParaRPr lang="en-US" dirty="0"/>
          </a:p>
        </p:txBody>
      </p:sp>
      <p:sp>
        <p:nvSpPr>
          <p:cNvPr id="7" name="TextBox 6"/>
          <p:cNvSpPr txBox="1"/>
          <p:nvPr/>
        </p:nvSpPr>
        <p:spPr>
          <a:xfrm>
            <a:off x="2294021" y="1818934"/>
            <a:ext cx="1010653" cy="369332"/>
          </a:xfrm>
          <a:prstGeom prst="rect">
            <a:avLst/>
          </a:prstGeom>
          <a:solidFill>
            <a:schemeClr val="bg1"/>
          </a:solidFill>
          <a:ln>
            <a:noFill/>
          </a:ln>
        </p:spPr>
        <p:txBody>
          <a:bodyPr wrap="square" rtlCol="0">
            <a:spAutoFit/>
          </a:bodyPr>
          <a:lstStyle/>
          <a:p>
            <a:endParaRPr lang="en-US" dirty="0"/>
          </a:p>
        </p:txBody>
      </p:sp>
      <p:sp>
        <p:nvSpPr>
          <p:cNvPr id="8" name="TextBox 7"/>
          <p:cNvSpPr txBox="1"/>
          <p:nvPr/>
        </p:nvSpPr>
        <p:spPr>
          <a:xfrm>
            <a:off x="2454442" y="2188266"/>
            <a:ext cx="641684" cy="369332"/>
          </a:xfrm>
          <a:prstGeom prst="rect">
            <a:avLst/>
          </a:prstGeom>
          <a:solidFill>
            <a:schemeClr val="bg1"/>
          </a:solidFill>
          <a:ln>
            <a:noFill/>
          </a:ln>
        </p:spPr>
        <p:txBody>
          <a:bodyPr wrap="square" rtlCol="0">
            <a:spAutoFit/>
          </a:bodyPr>
          <a:lstStyle/>
          <a:p>
            <a:endParaRPr lang="en-US" dirty="0"/>
          </a:p>
        </p:txBody>
      </p:sp>
      <p:sp>
        <p:nvSpPr>
          <p:cNvPr id="9" name="TextBox 8"/>
          <p:cNvSpPr txBox="1"/>
          <p:nvPr/>
        </p:nvSpPr>
        <p:spPr>
          <a:xfrm>
            <a:off x="2662988" y="4636168"/>
            <a:ext cx="641686" cy="369332"/>
          </a:xfrm>
          <a:prstGeom prst="rect">
            <a:avLst/>
          </a:prstGeom>
          <a:solidFill>
            <a:schemeClr val="bg1"/>
          </a:solidFill>
          <a:ln>
            <a:noFill/>
          </a:ln>
        </p:spPr>
        <p:txBody>
          <a:bodyPr wrap="square" rtlCol="0">
            <a:spAutoFit/>
          </a:bodyPr>
          <a:lstStyle/>
          <a:p>
            <a:endParaRPr lang="en-US" dirty="0"/>
          </a:p>
        </p:txBody>
      </p:sp>
      <p:sp>
        <p:nvSpPr>
          <p:cNvPr id="10" name="TextBox 9"/>
          <p:cNvSpPr txBox="1"/>
          <p:nvPr/>
        </p:nvSpPr>
        <p:spPr>
          <a:xfrm>
            <a:off x="2662988" y="5005681"/>
            <a:ext cx="641686" cy="369332"/>
          </a:xfrm>
          <a:prstGeom prst="rect">
            <a:avLst/>
          </a:prstGeom>
          <a:solidFill>
            <a:schemeClr val="bg1"/>
          </a:solidFill>
          <a:ln>
            <a:noFill/>
          </a:ln>
        </p:spPr>
        <p:txBody>
          <a:bodyPr wrap="square" rtlCol="0">
            <a:spAutoFit/>
          </a:bodyPr>
          <a:lstStyle/>
          <a:p>
            <a:endParaRPr lang="en-US" dirty="0"/>
          </a:p>
        </p:txBody>
      </p:sp>
      <p:pic>
        <p:nvPicPr>
          <p:cNvPr id="1026" name="Picture 2" descr="C:\Users\parker\AppData\Local\Microsoft\Windows\Temporary Internet Files\Content.IE5\65ZM6XS5\MC90043922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1383" y="743079"/>
            <a:ext cx="2163901" cy="21517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200024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r>
              <a:rPr lang="en-US">
                <a:latin typeface="Calibri" charset="0"/>
              </a:rPr>
              <a:t>Planning the Investigation</a:t>
            </a:r>
          </a:p>
        </p:txBody>
      </p:sp>
      <p:sp>
        <p:nvSpPr>
          <p:cNvPr id="13314" name="Content Placeholder 2"/>
          <p:cNvSpPr>
            <a:spLocks noGrp="1"/>
          </p:cNvSpPr>
          <p:nvPr>
            <p:ph sz="half" idx="1"/>
          </p:nvPr>
        </p:nvSpPr>
        <p:spPr>
          <a:xfrm>
            <a:off x="474900" y="1600200"/>
            <a:ext cx="3017714" cy="4525963"/>
          </a:xfrm>
        </p:spPr>
        <p:txBody>
          <a:bodyPr/>
          <a:lstStyle/>
          <a:p>
            <a:r>
              <a:rPr lang="en-US" sz="3200" dirty="0" smtClean="0">
                <a:latin typeface="Calibri" charset="0"/>
              </a:rPr>
              <a:t>Using BTB</a:t>
            </a:r>
            <a:endParaRPr lang="en-US" sz="3200" dirty="0">
              <a:latin typeface="Calibri" charset="0"/>
            </a:endParaRPr>
          </a:p>
        </p:txBody>
      </p:sp>
      <p:pic>
        <p:nvPicPr>
          <p:cNvPr id="2" name="Picture 1" descr="2013-06-03 13.50.20Thompkins copy.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55233" y="1706990"/>
            <a:ext cx="5131567" cy="3848675"/>
          </a:xfrm>
          <a:prstGeom prst="rect">
            <a:avLst/>
          </a:prstGeom>
        </p:spPr>
      </p:pic>
    </p:spTree>
    <p:extLst>
      <p:ext uri="{BB962C8B-B14F-4D97-AF65-F5344CB8AC3E}">
        <p14:creationId xmlns:p14="http://schemas.microsoft.com/office/powerpoint/2010/main" val="74486733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Investigation Results</a:t>
            </a:r>
            <a:endParaRPr lang="en-US" dirty="0"/>
          </a:p>
        </p:txBody>
      </p:sp>
      <p:sp>
        <p:nvSpPr>
          <p:cNvPr id="5" name="Slide Number Placeholder 4"/>
          <p:cNvSpPr>
            <a:spLocks noGrp="1"/>
          </p:cNvSpPr>
          <p:nvPr>
            <p:ph type="sldNum" sz="quarter" idx="12"/>
          </p:nvPr>
        </p:nvSpPr>
        <p:spPr/>
        <p:txBody>
          <a:bodyPr/>
          <a:lstStyle/>
          <a:p>
            <a:fld id="{D3A1C050-F6FE-0E43-A9D0-F8EEADE3D1E4}" type="slidenum">
              <a:rPr lang="en-US" smtClean="0"/>
              <a:pPr/>
              <a:t>4</a:t>
            </a:fld>
            <a:endParaRPr lang="en-US"/>
          </a:p>
        </p:txBody>
      </p:sp>
      <p:pic>
        <p:nvPicPr>
          <p:cNvPr id="7" name="Content Placeholder 6" descr="Plants_General_7-26-12.jpg"/>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134292" y="2129631"/>
            <a:ext cx="4875415" cy="3657600"/>
          </a:xfrm>
          <a:prstGeom prst="rect">
            <a:avLst/>
          </a:prstGeom>
        </p:spPr>
      </p:pic>
    </p:spTree>
    <p:extLst>
      <p:ext uri="{BB962C8B-B14F-4D97-AF65-F5344CB8AC3E}">
        <p14:creationId xmlns:p14="http://schemas.microsoft.com/office/powerpoint/2010/main" val="3619899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Investigating plant mass change</a:t>
            </a:r>
            <a:endParaRPr lang="en-US" dirty="0"/>
          </a:p>
        </p:txBody>
      </p:sp>
      <p:sp>
        <p:nvSpPr>
          <p:cNvPr id="3" name="Content Placeholder 2"/>
          <p:cNvSpPr>
            <a:spLocks noGrp="1"/>
          </p:cNvSpPr>
          <p:nvPr>
            <p:ph idx="1"/>
          </p:nvPr>
        </p:nvSpPr>
        <p:spPr/>
        <p:txBody>
          <a:bodyPr/>
          <a:lstStyle/>
          <a:p>
            <a:pPr marL="0" indent="0">
              <a:buNone/>
            </a:pPr>
            <a:r>
              <a:rPr lang="en-US" dirty="0" smtClean="0"/>
              <a:t>When plants grow in the light, where does the mass come from?</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5</a:t>
            </a:fld>
            <a:endParaRPr lang="en-US"/>
          </a:p>
        </p:txBody>
      </p:sp>
      <p:pic>
        <p:nvPicPr>
          <p:cNvPr id="5" name="Picture 4" descr="Plants_General_7-26-1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31463" y="2755772"/>
            <a:ext cx="4874402" cy="3655802"/>
          </a:xfrm>
          <a:prstGeom prst="rect">
            <a:avLst/>
          </a:prstGeom>
        </p:spPr>
      </p:pic>
    </p:spTree>
    <p:extLst>
      <p:ext uri="{BB962C8B-B14F-4D97-AF65-F5344CB8AC3E}">
        <p14:creationId xmlns:p14="http://schemas.microsoft.com/office/powerpoint/2010/main" val="513683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2259"/>
            <a:ext cx="8229600" cy="506159"/>
          </a:xfrm>
        </p:spPr>
        <p:txBody>
          <a:bodyPr>
            <a:noAutofit/>
          </a:bodyPr>
          <a:lstStyle/>
          <a:p>
            <a:r>
              <a:rPr lang="en-US" sz="3200" b="1" dirty="0"/>
              <a:t>What happens when plants </a:t>
            </a:r>
            <a:r>
              <a:rPr lang="en-US" sz="3200" b="1" dirty="0" smtClean="0"/>
              <a:t>grow?</a:t>
            </a:r>
            <a:endParaRPr lang="en-US" sz="3200"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6</a:t>
            </a:fld>
            <a:endParaRPr lang="en-US"/>
          </a:p>
        </p:txBody>
      </p:sp>
      <p:sp>
        <p:nvSpPr>
          <p:cNvPr id="5" name="Subtitle 2"/>
          <p:cNvSpPr txBox="1">
            <a:spLocks/>
          </p:cNvSpPr>
          <p:nvPr/>
        </p:nvSpPr>
        <p:spPr>
          <a:xfrm>
            <a:off x="889000" y="6048374"/>
            <a:ext cx="7704138" cy="45402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dirty="0" smtClean="0">
                <a:ea typeface="ＭＳ Ｐゴシック" charset="-128"/>
                <a:cs typeface="ＭＳ Ｐゴシック" charset="-128"/>
              </a:rPr>
              <a:t>Remember: </a:t>
            </a:r>
            <a:r>
              <a:rPr lang="en-US" sz="1800" b="1" dirty="0" smtClean="0">
                <a:ea typeface="ＭＳ Ｐゴシック" charset="-128"/>
                <a:cs typeface="ＭＳ Ｐゴシック" charset="-128"/>
              </a:rPr>
              <a:t>Atoms last foreve</a:t>
            </a:r>
            <a:r>
              <a:rPr lang="en-US" sz="1800" dirty="0" smtClean="0">
                <a:ea typeface="ＭＳ Ｐゴシック" charset="-128"/>
                <a:cs typeface="ＭＳ Ｐゴシック" charset="-128"/>
              </a:rPr>
              <a:t>r and </a:t>
            </a:r>
            <a:r>
              <a:rPr lang="en-US" altLang="ja-JP" sz="1800" b="1" dirty="0" smtClean="0">
                <a:ea typeface="ＭＳ Ｐゴシック" charset="-128"/>
                <a:cs typeface="ＭＳ Ｐゴシック" charset="-128"/>
              </a:rPr>
              <a:t>Energy lasts forever </a:t>
            </a:r>
            <a:endParaRPr lang="en-US" sz="1800" b="1" dirty="0">
              <a:ea typeface="ＭＳ Ｐゴシック" charset="-128"/>
              <a:cs typeface="ＭＳ Ｐゴシック" charset="-128"/>
            </a:endParaRPr>
          </a:p>
        </p:txBody>
      </p:sp>
      <p:grpSp>
        <p:nvGrpSpPr>
          <p:cNvPr id="6" name="Group 4"/>
          <p:cNvGrpSpPr>
            <a:grpSpLocks/>
          </p:cNvGrpSpPr>
          <p:nvPr/>
        </p:nvGrpSpPr>
        <p:grpSpPr bwMode="auto">
          <a:xfrm>
            <a:off x="500579" y="959970"/>
            <a:ext cx="8186221" cy="5139053"/>
            <a:chOff x="104076" y="488158"/>
            <a:chExt cx="8929256" cy="5901068"/>
          </a:xfrm>
        </p:grpSpPr>
        <p:grpSp>
          <p:nvGrpSpPr>
            <p:cNvPr id="7" name="Group 14"/>
            <p:cNvGrpSpPr>
              <a:grpSpLocks/>
            </p:cNvGrpSpPr>
            <p:nvPr/>
          </p:nvGrpSpPr>
          <p:grpSpPr bwMode="auto">
            <a:xfrm>
              <a:off x="104076" y="488158"/>
              <a:ext cx="4307636" cy="5889525"/>
              <a:chOff x="164440" y="650198"/>
              <a:chExt cx="6806217" cy="7844519"/>
            </a:xfrm>
          </p:grpSpPr>
          <p:sp>
            <p:nvSpPr>
              <p:cNvPr id="16" name="Rounded Rectangle 15"/>
              <p:cNvSpPr>
                <a:spLocks noChangeArrowheads="1"/>
              </p:cNvSpPr>
              <p:nvPr/>
            </p:nvSpPr>
            <p:spPr bwMode="auto">
              <a:xfrm>
                <a:off x="453562" y="650198"/>
                <a:ext cx="6517095" cy="7777242"/>
              </a:xfrm>
              <a:prstGeom prst="roundRect">
                <a:avLst>
                  <a:gd name="adj" fmla="val 16667"/>
                </a:avLst>
              </a:prstGeom>
              <a:noFill/>
              <a:ln w="28575">
                <a:solidFill>
                  <a:schemeClr val="tx1"/>
                </a:solidFill>
                <a:round/>
                <a:headEnd/>
                <a:tailEnd/>
              </a:ln>
              <a:effectLst>
                <a:outerShdw blurRad="63500" dist="23000" dir="5400000" rotWithShape="0">
                  <a:srgbClr val="000000">
                    <a:alpha val="34999"/>
                  </a:srgbClr>
                </a:outerShdw>
              </a:effectLs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17" name="TextBox 5"/>
              <p:cNvSpPr txBox="1">
                <a:spLocks noChangeArrowheads="1"/>
              </p:cNvSpPr>
              <p:nvPr/>
            </p:nvSpPr>
            <p:spPr bwMode="auto">
              <a:xfrm>
                <a:off x="453562" y="7506190"/>
                <a:ext cx="6517095" cy="988527"/>
              </a:xfrm>
              <a:prstGeom prst="rect">
                <a:avLst/>
              </a:prstGeom>
              <a:noFill/>
              <a:ln w="9525">
                <a:noFill/>
                <a:miter lim="800000"/>
                <a:headEnd/>
                <a:tailEnd/>
              </a:ln>
            </p:spPr>
            <p:txBody>
              <a:bodyPr wrap="square">
                <a:prstTxWarp prst="textNoShape">
                  <a:avLst/>
                </a:prstTxWarp>
                <a:spAutoFit/>
              </a:bodyPr>
              <a:lstStyle/>
              <a:p>
                <a:pPr algn="ctr"/>
                <a:r>
                  <a:rPr lang="en-US" dirty="0">
                    <a:latin typeface="Calibri" charset="0"/>
                  </a:rPr>
                  <a:t>What forms of energy are in the reactants?</a:t>
                </a:r>
              </a:p>
            </p:txBody>
          </p:sp>
          <p:cxnSp>
            <p:nvCxnSpPr>
              <p:cNvPr id="18" name="Straight Connector 17"/>
              <p:cNvCxnSpPr>
                <a:cxnSpLocks noChangeShapeType="1"/>
              </p:cNvCxnSpPr>
              <p:nvPr/>
            </p:nvCxnSpPr>
            <p:spPr bwMode="auto">
              <a:xfrm>
                <a:off x="453562" y="3155393"/>
                <a:ext cx="6517095" cy="0"/>
              </a:xfrm>
              <a:prstGeom prst="line">
                <a:avLst/>
              </a:prstGeom>
              <a:noFill/>
              <a:ln w="25400">
                <a:solidFill>
                  <a:schemeClr val="tx1"/>
                </a:solidFill>
                <a:prstDash val="sysDash"/>
                <a:round/>
                <a:headEnd/>
                <a:tailEnd/>
              </a:ln>
              <a:effectLst>
                <a:outerShdw blurRad="63500" dist="20000" dir="5400000" rotWithShape="0">
                  <a:srgbClr val="000000">
                    <a:alpha val="37999"/>
                  </a:srgbClr>
                </a:outerShdw>
              </a:effectLst>
              <a:extLst/>
            </p:spPr>
          </p:cxnSp>
          <p:cxnSp>
            <p:nvCxnSpPr>
              <p:cNvPr id="19" name="Straight Connector 18"/>
              <p:cNvCxnSpPr>
                <a:cxnSpLocks noChangeShapeType="1"/>
              </p:cNvCxnSpPr>
              <p:nvPr/>
            </p:nvCxnSpPr>
            <p:spPr bwMode="auto">
              <a:xfrm>
                <a:off x="453562" y="5862660"/>
                <a:ext cx="6517095" cy="0"/>
              </a:xfrm>
              <a:prstGeom prst="line">
                <a:avLst/>
              </a:prstGeom>
              <a:noFill/>
              <a:ln w="25400">
                <a:solidFill>
                  <a:schemeClr val="tx1"/>
                </a:solidFill>
                <a:prstDash val="sysDash"/>
                <a:round/>
                <a:headEnd/>
                <a:tailEnd/>
              </a:ln>
              <a:effectLst>
                <a:outerShdw blurRad="63500" dist="20000" dir="5400000" rotWithShape="0">
                  <a:srgbClr val="000000">
                    <a:alpha val="37999"/>
                  </a:srgbClr>
                </a:outerShdw>
              </a:effectLst>
              <a:extLst/>
            </p:spPr>
          </p:cxnSp>
          <p:sp>
            <p:nvSpPr>
              <p:cNvPr id="20" name="TextBox 12"/>
              <p:cNvSpPr txBox="1">
                <a:spLocks noChangeArrowheads="1"/>
              </p:cNvSpPr>
              <p:nvPr/>
            </p:nvSpPr>
            <p:spPr bwMode="auto">
              <a:xfrm>
                <a:off x="164440" y="4647849"/>
                <a:ext cx="6471466" cy="1270963"/>
              </a:xfrm>
              <a:prstGeom prst="rect">
                <a:avLst/>
              </a:prstGeom>
              <a:noFill/>
              <a:ln w="9525">
                <a:noFill/>
                <a:miter lim="800000"/>
                <a:headEnd/>
                <a:tailEnd/>
              </a:ln>
            </p:spPr>
            <p:txBody>
              <a:bodyPr wrap="square">
                <a:prstTxWarp prst="textNoShape">
                  <a:avLst/>
                </a:prstTxWarp>
                <a:spAutoFit/>
              </a:bodyPr>
              <a:lstStyle/>
              <a:p>
                <a:pPr algn="ctr"/>
                <a:r>
                  <a:rPr lang="en-US" sz="1600" dirty="0">
                    <a:latin typeface="Calibri" charset="0"/>
                  </a:rPr>
                  <a:t>What molecules are carbon atoms in before the change? </a:t>
                </a:r>
                <a:br>
                  <a:rPr lang="en-US" sz="1600" dirty="0">
                    <a:latin typeface="Calibri" charset="0"/>
                  </a:rPr>
                </a:br>
                <a:r>
                  <a:rPr lang="en-US" sz="1600" dirty="0">
                    <a:latin typeface="Calibri" charset="0"/>
                  </a:rPr>
                  <a:t>What other molecules are involved?</a:t>
                </a:r>
              </a:p>
            </p:txBody>
          </p:sp>
          <p:sp>
            <p:nvSpPr>
              <p:cNvPr id="21" name="TextBox 13"/>
              <p:cNvSpPr txBox="1">
                <a:spLocks noChangeArrowheads="1"/>
              </p:cNvSpPr>
              <p:nvPr/>
            </p:nvSpPr>
            <p:spPr bwMode="auto">
              <a:xfrm>
                <a:off x="859691" y="2534558"/>
                <a:ext cx="5894175" cy="564872"/>
              </a:xfrm>
              <a:prstGeom prst="rect">
                <a:avLst/>
              </a:prstGeom>
              <a:noFill/>
              <a:ln w="9525">
                <a:noFill/>
                <a:miter lim="800000"/>
                <a:headEnd/>
                <a:tailEnd/>
              </a:ln>
            </p:spPr>
            <p:txBody>
              <a:bodyPr wrap="square">
                <a:prstTxWarp prst="textNoShape">
                  <a:avLst/>
                </a:prstTxWarp>
                <a:spAutoFit/>
              </a:bodyPr>
              <a:lstStyle/>
              <a:p>
                <a:r>
                  <a:rPr lang="en-US" dirty="0">
                    <a:latin typeface="Calibri" charset="0"/>
                  </a:rPr>
                  <a:t>Where are atoms moving from?</a:t>
                </a:r>
              </a:p>
            </p:txBody>
          </p:sp>
        </p:grpSp>
        <p:grpSp>
          <p:nvGrpSpPr>
            <p:cNvPr id="8" name="Group 15"/>
            <p:cNvGrpSpPr>
              <a:grpSpLocks/>
            </p:cNvGrpSpPr>
            <p:nvPr/>
          </p:nvGrpSpPr>
          <p:grpSpPr bwMode="auto">
            <a:xfrm>
              <a:off x="4659329" y="492049"/>
              <a:ext cx="4374003" cy="5897177"/>
              <a:chOff x="452640" y="649761"/>
              <a:chExt cx="6911075" cy="7854712"/>
            </a:xfrm>
          </p:grpSpPr>
          <p:sp>
            <p:nvSpPr>
              <p:cNvPr id="10" name="Rounded Rectangle 9"/>
              <p:cNvSpPr>
                <a:spLocks noChangeArrowheads="1"/>
              </p:cNvSpPr>
              <p:nvPr/>
            </p:nvSpPr>
            <p:spPr bwMode="auto">
              <a:xfrm>
                <a:off x="452640" y="649761"/>
                <a:ext cx="6517095" cy="7777242"/>
              </a:xfrm>
              <a:prstGeom prst="roundRect">
                <a:avLst>
                  <a:gd name="adj" fmla="val 16667"/>
                </a:avLst>
              </a:prstGeom>
              <a:noFill/>
              <a:ln w="28575">
                <a:solidFill>
                  <a:schemeClr val="tx1"/>
                </a:solidFill>
                <a:round/>
                <a:headEnd/>
                <a:tailEnd/>
              </a:ln>
              <a:effectLst>
                <a:outerShdw blurRad="63500" dist="23000" dir="5400000" rotWithShape="0">
                  <a:srgbClr val="000000">
                    <a:alpha val="34999"/>
                  </a:srgbClr>
                </a:outerShdw>
              </a:effectLst>
              <a:extLst/>
            </p:spPr>
            <p:txBody>
              <a:bodyPr anchor="ctr"/>
              <a:lstStyle/>
              <a:p>
                <a:pPr algn="ctr">
                  <a:defRPr/>
                </a:pPr>
                <a:endParaRPr lang="en-US">
                  <a:solidFill>
                    <a:srgbClr val="FFFFFF"/>
                  </a:solidFill>
                  <a:latin typeface="Calibri" charset="0"/>
                  <a:ea typeface="ＭＳ Ｐゴシック" charset="0"/>
                  <a:cs typeface="Arial" charset="0"/>
                </a:endParaRPr>
              </a:p>
            </p:txBody>
          </p:sp>
          <p:sp>
            <p:nvSpPr>
              <p:cNvPr id="11" name="TextBox 17"/>
              <p:cNvSpPr txBox="1">
                <a:spLocks noChangeArrowheads="1"/>
              </p:cNvSpPr>
              <p:nvPr/>
            </p:nvSpPr>
            <p:spPr bwMode="auto">
              <a:xfrm>
                <a:off x="452640" y="7515947"/>
                <a:ext cx="6911075" cy="988526"/>
              </a:xfrm>
              <a:prstGeom prst="rect">
                <a:avLst/>
              </a:prstGeom>
              <a:noFill/>
              <a:ln w="9525">
                <a:noFill/>
                <a:miter lim="800000"/>
                <a:headEnd/>
                <a:tailEnd/>
              </a:ln>
            </p:spPr>
            <p:txBody>
              <a:bodyPr wrap="square">
                <a:prstTxWarp prst="textNoShape">
                  <a:avLst/>
                </a:prstTxWarp>
                <a:spAutoFit/>
              </a:bodyPr>
              <a:lstStyle/>
              <a:p>
                <a:pPr algn="ctr"/>
                <a:r>
                  <a:rPr lang="en-US" dirty="0">
                    <a:latin typeface="Calibri" charset="0"/>
                  </a:rPr>
                  <a:t>What forms of energy are in the products?</a:t>
                </a:r>
              </a:p>
            </p:txBody>
          </p:sp>
          <p:cxnSp>
            <p:nvCxnSpPr>
              <p:cNvPr id="12" name="Straight Connector 11"/>
              <p:cNvCxnSpPr>
                <a:cxnSpLocks noChangeShapeType="1"/>
              </p:cNvCxnSpPr>
              <p:nvPr/>
            </p:nvCxnSpPr>
            <p:spPr bwMode="auto">
              <a:xfrm>
                <a:off x="452640" y="3154956"/>
                <a:ext cx="6517095" cy="0"/>
              </a:xfrm>
              <a:prstGeom prst="line">
                <a:avLst/>
              </a:prstGeom>
              <a:noFill/>
              <a:ln w="25400">
                <a:solidFill>
                  <a:schemeClr val="tx1"/>
                </a:solidFill>
                <a:prstDash val="sysDash"/>
                <a:round/>
                <a:headEnd/>
                <a:tailEnd/>
              </a:ln>
              <a:effectLst>
                <a:outerShdw blurRad="63500" dist="20000" dir="5400000" rotWithShape="0">
                  <a:srgbClr val="000000">
                    <a:alpha val="37999"/>
                  </a:srgbClr>
                </a:outerShdw>
              </a:effectLst>
              <a:extLst/>
            </p:spPr>
          </p:cxnSp>
          <p:cxnSp>
            <p:nvCxnSpPr>
              <p:cNvPr id="13" name="Straight Connector 12"/>
              <p:cNvCxnSpPr>
                <a:cxnSpLocks noChangeShapeType="1"/>
              </p:cNvCxnSpPr>
              <p:nvPr/>
            </p:nvCxnSpPr>
            <p:spPr bwMode="auto">
              <a:xfrm>
                <a:off x="452640" y="5862223"/>
                <a:ext cx="6517095" cy="0"/>
              </a:xfrm>
              <a:prstGeom prst="line">
                <a:avLst/>
              </a:prstGeom>
              <a:noFill/>
              <a:ln w="25400">
                <a:solidFill>
                  <a:schemeClr val="tx1"/>
                </a:solidFill>
                <a:prstDash val="sysDash"/>
                <a:round/>
                <a:headEnd/>
                <a:tailEnd/>
              </a:ln>
              <a:effectLst>
                <a:outerShdw blurRad="63500" dist="20000" dir="5400000" rotWithShape="0">
                  <a:srgbClr val="000000">
                    <a:alpha val="37999"/>
                  </a:srgbClr>
                </a:outerShdw>
              </a:effectLst>
              <a:extLst/>
            </p:spPr>
          </p:cxnSp>
          <p:sp>
            <p:nvSpPr>
              <p:cNvPr id="14" name="TextBox 20"/>
              <p:cNvSpPr txBox="1">
                <a:spLocks noChangeArrowheads="1"/>
              </p:cNvSpPr>
              <p:nvPr/>
            </p:nvSpPr>
            <p:spPr bwMode="auto">
              <a:xfrm>
                <a:off x="607140" y="4642229"/>
                <a:ext cx="6627824" cy="1270964"/>
              </a:xfrm>
              <a:prstGeom prst="rect">
                <a:avLst/>
              </a:prstGeom>
              <a:noFill/>
              <a:ln w="9525">
                <a:noFill/>
                <a:miter lim="800000"/>
                <a:headEnd/>
                <a:tailEnd/>
              </a:ln>
            </p:spPr>
            <p:txBody>
              <a:bodyPr wrap="square">
                <a:prstTxWarp prst="textNoShape">
                  <a:avLst/>
                </a:prstTxWarp>
                <a:spAutoFit/>
              </a:bodyPr>
              <a:lstStyle/>
              <a:p>
                <a:pPr algn="ctr"/>
                <a:r>
                  <a:rPr lang="en-US" sz="1600" dirty="0">
                    <a:latin typeface="Calibri" charset="0"/>
                  </a:rPr>
                  <a:t>What molecules are carbon atoms in after the change? </a:t>
                </a:r>
                <a:br>
                  <a:rPr lang="en-US" sz="1600" dirty="0">
                    <a:latin typeface="Calibri" charset="0"/>
                  </a:rPr>
                </a:br>
                <a:r>
                  <a:rPr lang="en-US" sz="1600" dirty="0">
                    <a:latin typeface="Calibri" charset="0"/>
                  </a:rPr>
                  <a:t>What other molecules are produced?</a:t>
                </a:r>
              </a:p>
            </p:txBody>
          </p:sp>
          <p:sp>
            <p:nvSpPr>
              <p:cNvPr id="15" name="TextBox 21"/>
              <p:cNvSpPr txBox="1">
                <a:spLocks noChangeArrowheads="1"/>
              </p:cNvSpPr>
              <p:nvPr/>
            </p:nvSpPr>
            <p:spPr bwMode="auto">
              <a:xfrm>
                <a:off x="1283592" y="2559490"/>
                <a:ext cx="5429145" cy="564872"/>
              </a:xfrm>
              <a:prstGeom prst="rect">
                <a:avLst/>
              </a:prstGeom>
              <a:noFill/>
              <a:ln w="9525">
                <a:noFill/>
                <a:miter lim="800000"/>
                <a:headEnd/>
                <a:tailEnd/>
              </a:ln>
            </p:spPr>
            <p:txBody>
              <a:bodyPr wrap="square">
                <a:prstTxWarp prst="textNoShape">
                  <a:avLst/>
                </a:prstTxWarp>
                <a:spAutoFit/>
              </a:bodyPr>
              <a:lstStyle/>
              <a:p>
                <a:r>
                  <a:rPr lang="en-US" dirty="0">
                    <a:latin typeface="Calibri" charset="0"/>
                  </a:rPr>
                  <a:t>Where are atoms moving to?</a:t>
                </a:r>
              </a:p>
            </p:txBody>
          </p:sp>
        </p:grpSp>
        <p:sp>
          <p:nvSpPr>
            <p:cNvPr id="9" name="AutoShape 2"/>
            <p:cNvSpPr>
              <a:spLocks noChangeArrowheads="1"/>
            </p:cNvSpPr>
            <p:nvPr/>
          </p:nvSpPr>
          <p:spPr bwMode="auto">
            <a:xfrm>
              <a:off x="4044783" y="2369701"/>
              <a:ext cx="1140453" cy="1688702"/>
            </a:xfrm>
            <a:prstGeom prst="rightArrow">
              <a:avLst>
                <a:gd name="adj1" fmla="val 65889"/>
                <a:gd name="adj2" fmla="val 38319"/>
              </a:avLst>
            </a:prstGeom>
            <a:solidFill>
              <a:schemeClr val="bg1"/>
            </a:solidFill>
            <a:ln w="76200">
              <a:solidFill>
                <a:schemeClr val="tx1"/>
              </a:solidFill>
              <a:round/>
              <a:headEnd/>
              <a:tailEnd/>
            </a:ln>
          </p:spPr>
          <p:txBody>
            <a:bodyPr lIns="62035" tIns="31018" rIns="62035" bIns="31018">
              <a:prstTxWarp prst="textNoShape">
                <a:avLst/>
              </a:prstTxWarp>
            </a:bodyPr>
            <a:lstStyle/>
            <a:p>
              <a:endParaRPr lang="en-US">
                <a:solidFill>
                  <a:srgbClr val="000000"/>
                </a:solidFill>
                <a:latin typeface="Calibri" charset="0"/>
              </a:endParaRPr>
            </a:p>
          </p:txBody>
        </p:sp>
      </p:grpSp>
      <p:sp>
        <p:nvSpPr>
          <p:cNvPr id="22" name="TextBox 8"/>
          <p:cNvSpPr txBox="1">
            <a:spLocks noChangeArrowheads="1"/>
          </p:cNvSpPr>
          <p:nvPr/>
        </p:nvSpPr>
        <p:spPr bwMode="auto">
          <a:xfrm>
            <a:off x="4114799" y="3059951"/>
            <a:ext cx="1044119" cy="616640"/>
          </a:xfrm>
          <a:prstGeom prst="rect">
            <a:avLst/>
          </a:prstGeom>
          <a:noFill/>
          <a:ln w="9525">
            <a:noFill/>
            <a:miter lim="800000"/>
            <a:headEnd/>
            <a:tailEnd/>
          </a:ln>
        </p:spPr>
        <p:txBody>
          <a:bodyPr wrap="square" lIns="62035" tIns="31018" rIns="62035" bIns="31018">
            <a:prstTxWarp prst="textNoShape">
              <a:avLst/>
            </a:prstTxWarp>
            <a:spAutoFit/>
          </a:bodyPr>
          <a:lstStyle/>
          <a:p>
            <a:r>
              <a:rPr lang="en-US" dirty="0">
                <a:latin typeface="Calibri" charset="0"/>
              </a:rPr>
              <a:t>Chemical change</a:t>
            </a:r>
          </a:p>
        </p:txBody>
      </p:sp>
    </p:spTree>
    <p:extLst>
      <p:ext uri="{BB962C8B-B14F-4D97-AF65-F5344CB8AC3E}">
        <p14:creationId xmlns:p14="http://schemas.microsoft.com/office/powerpoint/2010/main" val="2534975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1638</TotalTime>
  <Words>758</Words>
  <Application>Microsoft Macintosh PowerPoint</Application>
  <PresentationFormat>On-screen Show (4:3)</PresentationFormat>
  <Paragraphs>40</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ＭＳ Ｐゴシック</vt:lpstr>
      <vt:lpstr>Office Theme</vt:lpstr>
      <vt:lpstr>Lesson 1.4 Investigating Plant Growth</vt:lpstr>
      <vt:lpstr>Where does the energy in fuels come from?</vt:lpstr>
      <vt:lpstr>Planning the Investigation</vt:lpstr>
      <vt:lpstr>Investigation Results</vt:lpstr>
      <vt:lpstr>Investigating plant mass change</vt:lpstr>
      <vt:lpstr>What happens when plants grow?</vt:lpstr>
    </vt:vector>
  </TitlesOfParts>
  <Company>Michigan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James Runde</cp:lastModifiedBy>
  <cp:revision>48</cp:revision>
  <dcterms:created xsi:type="dcterms:W3CDTF">2013-07-04T23:58:13Z</dcterms:created>
  <dcterms:modified xsi:type="dcterms:W3CDTF">2016-11-28T20:33:48Z</dcterms:modified>
</cp:coreProperties>
</file>