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67" r:id="rId2"/>
    <p:sldId id="275" r:id="rId3"/>
    <p:sldId id="273" r:id="rId4"/>
    <p:sldId id="274" r:id="rId5"/>
    <p:sldId id="271" r:id="rId6"/>
    <p:sldId id="272" r:id="rId7"/>
    <p:sldId id="268" r:id="rId8"/>
    <p:sldId id="269" r:id="rId9"/>
    <p:sldId id="270" r:id="rId10"/>
    <p:sldId id="276"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2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3149" autoAdjust="0"/>
  </p:normalViewPr>
  <p:slideViewPr>
    <p:cSldViewPr snapToGrid="0" snapToObjects="1">
      <p:cViewPr varScale="1">
        <p:scale>
          <a:sx n="104" d="100"/>
          <a:sy n="104" d="100"/>
        </p:scale>
        <p:origin x="188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Images:</a:t>
            </a:r>
            <a:r>
              <a:rPr lang="en-US" baseline="0" dirty="0" smtClean="0"/>
              <a:t> </a:t>
            </a:r>
            <a:r>
              <a:rPr lang="en-US" dirty="0" smtClean="0"/>
              <a:t>http://</a:t>
            </a:r>
            <a:r>
              <a:rPr lang="en-US" dirty="0" err="1" smtClean="0"/>
              <a:t>kamaness.wordpress.com</a:t>
            </a:r>
            <a:r>
              <a:rPr lang="en-US" dirty="0" smtClean="0"/>
              <a:t>/2011/03/12/a-pizza-pretzel-production-with-pictures/</a:t>
            </a:r>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336429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0" kern="1200" dirty="0" smtClean="0">
                <a:solidFill>
                  <a:schemeClr val="tx1"/>
                </a:solidFill>
                <a:effectLst/>
                <a:latin typeface="+mn-lt"/>
                <a:ea typeface="+mn-ea"/>
                <a:cs typeface="+mn-cs"/>
              </a:rPr>
              <a:t>As</a:t>
            </a:r>
            <a:r>
              <a:rPr lang="en-US" sz="1200" b="0" kern="1200" baseline="0" dirty="0" smtClean="0">
                <a:solidFill>
                  <a:schemeClr val="tx1"/>
                </a:solidFill>
                <a:effectLst/>
                <a:latin typeface="+mn-lt"/>
                <a:ea typeface="+mn-ea"/>
                <a:cs typeface="+mn-cs"/>
              </a:rPr>
              <a:t> when we studied combustion and photosynthesis, we will use scales and BTB to help us understand what is going on.  What will the scales tell us?  </a:t>
            </a:r>
            <a:r>
              <a:rPr lang="en-US" sz="1200" b="0" i="1" kern="1200" baseline="0" dirty="0" smtClean="0">
                <a:solidFill>
                  <a:srgbClr val="0192FF"/>
                </a:solidFill>
                <a:effectLst/>
                <a:latin typeface="+mn-lt"/>
                <a:ea typeface="+mn-ea"/>
                <a:cs typeface="+mn-cs"/>
              </a:rPr>
              <a:t>If mass is leaving or entering the system.  If the reaction loses mass, mass (in the form of atoms) is leaving the system, probably as an unseen gas.  If the reaction mix gains mass, mass is entering the system, probably as a gas.</a:t>
            </a:r>
            <a:endParaRPr lang="en-US" b="0"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5</a:t>
            </a:fld>
            <a:endParaRPr lang="en-US"/>
          </a:p>
        </p:txBody>
      </p:sp>
    </p:spTree>
    <p:extLst>
      <p:ext uri="{BB962C8B-B14F-4D97-AF65-F5344CB8AC3E}">
        <p14:creationId xmlns:p14="http://schemas.microsoft.com/office/powerpoint/2010/main" val="536783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Here is the range of BTB colors that we might observe.  </a:t>
            </a:r>
            <a:r>
              <a:rPr lang="en-US" sz="1200" i="0" kern="1200" dirty="0" smtClean="0">
                <a:solidFill>
                  <a:schemeClr val="tx1"/>
                </a:solidFill>
                <a:effectLst/>
                <a:latin typeface="+mn-lt"/>
                <a:ea typeface="+mn-ea"/>
                <a:cs typeface="+mn-cs"/>
              </a:rPr>
              <a:t>If we see yellow BTB, what will that tell us? What does Blue BTB tell us? </a:t>
            </a:r>
            <a:r>
              <a:rPr lang="en-US" sz="1200" i="1" kern="1200" dirty="0" smtClean="0">
                <a:solidFill>
                  <a:schemeClr val="tx1"/>
                </a:solidFill>
                <a:effectLst/>
                <a:latin typeface="+mn-lt"/>
                <a:ea typeface="+mn-ea"/>
                <a:cs typeface="+mn-cs"/>
              </a:rPr>
              <a:t>If we see blue BTB, this means there was little to no CO</a:t>
            </a:r>
            <a:r>
              <a:rPr lang="en-US" sz="1200" i="1" kern="1200" baseline="-25000" dirty="0" smtClean="0">
                <a:solidFill>
                  <a:schemeClr val="tx1"/>
                </a:solidFill>
                <a:effectLst/>
                <a:latin typeface="+mn-lt"/>
                <a:ea typeface="+mn-ea"/>
                <a:cs typeface="+mn-cs"/>
              </a:rPr>
              <a:t>2</a:t>
            </a:r>
            <a:r>
              <a:rPr lang="en-US" sz="1200" i="1" kern="1200" dirty="0" smtClean="0">
                <a:solidFill>
                  <a:schemeClr val="tx1"/>
                </a:solidFill>
                <a:effectLst/>
                <a:latin typeface="+mn-lt"/>
                <a:ea typeface="+mn-ea"/>
                <a:cs typeface="+mn-cs"/>
              </a:rPr>
              <a:t> in the air.  Yellow BTB is an indicator that CO</a:t>
            </a:r>
            <a:r>
              <a:rPr lang="en-US" sz="1200" i="1" kern="1200" baseline="-25000" dirty="0" smtClean="0">
                <a:solidFill>
                  <a:schemeClr val="tx1"/>
                </a:solidFill>
                <a:effectLst/>
                <a:latin typeface="+mn-lt"/>
                <a:ea typeface="+mn-ea"/>
                <a:cs typeface="+mn-cs"/>
              </a:rPr>
              <a:t>2</a:t>
            </a:r>
            <a:r>
              <a:rPr lang="en-US" sz="1200" i="1" kern="1200" dirty="0" smtClean="0">
                <a:solidFill>
                  <a:schemeClr val="tx1"/>
                </a:solidFill>
                <a:effectLst/>
                <a:latin typeface="+mn-lt"/>
                <a:ea typeface="+mn-ea"/>
                <a:cs typeface="+mn-cs"/>
              </a:rPr>
              <a:t> concentrations are high inside the container.</a:t>
            </a:r>
            <a:r>
              <a:rPr lang="en-US" i="1" dirty="0" smtClean="0">
                <a:effectLst/>
              </a:rPr>
              <a:t> </a:t>
            </a:r>
            <a:endParaRPr lang="en-US" sz="1200" i="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3098386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Pass out </a:t>
            </a:r>
            <a:r>
              <a:rPr lang="en-US" sz="1200" i="1" kern="1200" dirty="0" smtClean="0">
                <a:solidFill>
                  <a:schemeClr val="tx1"/>
                </a:solidFill>
                <a:effectLst/>
                <a:latin typeface="+mn-lt"/>
                <a:ea typeface="+mn-ea"/>
                <a:cs typeface="+mn-cs"/>
              </a:rPr>
              <a:t>Lesson 2.1Yeast</a:t>
            </a:r>
            <a:r>
              <a:rPr lang="en-US" sz="1200" i="1" kern="1200" baseline="0" dirty="0" smtClean="0">
                <a:solidFill>
                  <a:schemeClr val="tx1"/>
                </a:solidFill>
                <a:effectLst/>
                <a:latin typeface="+mn-lt"/>
                <a:ea typeface="+mn-ea"/>
                <a:cs typeface="+mn-cs"/>
              </a:rPr>
              <a:t> Fermentation </a:t>
            </a:r>
            <a:r>
              <a:rPr lang="en-US" sz="1200" i="1" u="none" kern="1200" dirty="0" smtClean="0">
                <a:solidFill>
                  <a:schemeClr val="tx1"/>
                </a:solidFill>
                <a:effectLst/>
                <a:latin typeface="+mn-lt"/>
                <a:ea typeface="+mn-ea"/>
                <a:cs typeface="+mn-cs"/>
              </a:rPr>
              <a:t>Initial Predictions and Explanations </a:t>
            </a:r>
            <a:r>
              <a:rPr lang="en-US" sz="1200" i="0" u="none" kern="1200" dirty="0" smtClean="0">
                <a:solidFill>
                  <a:schemeClr val="tx1"/>
                </a:solidFill>
                <a:effectLst/>
                <a:latin typeface="+mn-lt"/>
                <a:ea typeface="+mn-ea"/>
                <a:cs typeface="+mn-cs"/>
              </a:rPr>
              <a:t>Worksheet to each </a:t>
            </a:r>
            <a:r>
              <a:rPr lang="en-US" sz="1200" kern="1200" dirty="0" smtClean="0">
                <a:solidFill>
                  <a:schemeClr val="tx1"/>
                </a:solidFill>
                <a:effectLst/>
                <a:latin typeface="+mn-lt"/>
                <a:ea typeface="+mn-ea"/>
                <a:cs typeface="+mn-cs"/>
              </a:rPr>
              <a:t>student. Have the students write their predictions and explanations on the worksheet. Show Slide 8 as students fill out their worksheets to remind them of the rules that might guide them in answering.  </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7</a:t>
            </a:fld>
            <a:endParaRPr lang="en-US"/>
          </a:p>
        </p:txBody>
      </p:sp>
    </p:spTree>
    <p:extLst>
      <p:ext uri="{BB962C8B-B14F-4D97-AF65-F5344CB8AC3E}">
        <p14:creationId xmlns:p14="http://schemas.microsoft.com/office/powerpoint/2010/main" val="243963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Pass out </a:t>
            </a:r>
            <a:r>
              <a:rPr lang="en-US" sz="1200" i="1" kern="1200" dirty="0" smtClean="0">
                <a:solidFill>
                  <a:schemeClr val="tx1"/>
                </a:solidFill>
                <a:effectLst/>
                <a:latin typeface="+mn-lt"/>
                <a:ea typeface="+mn-ea"/>
                <a:cs typeface="+mn-cs"/>
              </a:rPr>
              <a:t>Lesson 2.1Yeast</a:t>
            </a:r>
            <a:r>
              <a:rPr lang="en-US" sz="1200" i="1" kern="1200" baseline="0" dirty="0" smtClean="0">
                <a:solidFill>
                  <a:schemeClr val="tx1"/>
                </a:solidFill>
                <a:effectLst/>
                <a:latin typeface="+mn-lt"/>
                <a:ea typeface="+mn-ea"/>
                <a:cs typeface="+mn-cs"/>
              </a:rPr>
              <a:t> Fermentation </a:t>
            </a:r>
            <a:r>
              <a:rPr lang="en-US" sz="1200" i="1" u="none" kern="1200" dirty="0" smtClean="0">
                <a:solidFill>
                  <a:schemeClr val="tx1"/>
                </a:solidFill>
                <a:effectLst/>
                <a:latin typeface="+mn-lt"/>
                <a:ea typeface="+mn-ea"/>
                <a:cs typeface="+mn-cs"/>
              </a:rPr>
              <a:t>Initial Predictions and Explanations Worksheet to each </a:t>
            </a:r>
            <a:r>
              <a:rPr lang="en-US" sz="1200" kern="1200" dirty="0" smtClean="0">
                <a:solidFill>
                  <a:schemeClr val="tx1"/>
                </a:solidFill>
                <a:effectLst/>
                <a:latin typeface="+mn-lt"/>
                <a:ea typeface="+mn-ea"/>
                <a:cs typeface="+mn-cs"/>
              </a:rPr>
              <a:t>student. Have the students write their predictions and explanations on the worksheet. Show Slide 8 as students fill out their worksheets to remind them of the rules that might guide them in answering.  </a:t>
            </a:r>
            <a:endParaRPr lang="en-US" dirty="0" smtClean="0"/>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8</a:t>
            </a:fld>
            <a:endParaRPr lang="en-US"/>
          </a:p>
        </p:txBody>
      </p:sp>
    </p:spTree>
    <p:extLst>
      <p:ext uri="{BB962C8B-B14F-4D97-AF65-F5344CB8AC3E}">
        <p14:creationId xmlns:p14="http://schemas.microsoft.com/office/powerpoint/2010/main" val="1923549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post and discuss their answers to the 3 Qs.  Students’ responses</a:t>
            </a:r>
            <a:r>
              <a:rPr lang="en-US" baseline="0" dirty="0" smtClean="0"/>
              <a:t> to most of the Qs will be at best educated guesses.  Ask them to support their predictions and explanations by drawing parallels to processes they have already studied.</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9</a:t>
            </a:fld>
            <a:endParaRPr lang="en-US"/>
          </a:p>
        </p:txBody>
      </p:sp>
    </p:spTree>
    <p:extLst>
      <p:ext uri="{BB962C8B-B14F-4D97-AF65-F5344CB8AC3E}">
        <p14:creationId xmlns:p14="http://schemas.microsoft.com/office/powerpoint/2010/main" val="4081495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(Optional) Plan the investigation.</a:t>
            </a:r>
            <a:r>
              <a:rPr lang="en-US" sz="1200" kern="1200" dirty="0" smtClean="0">
                <a:solidFill>
                  <a:schemeClr val="tx1"/>
                </a:solidFill>
                <a:effectLst/>
                <a:latin typeface="+mn-lt"/>
                <a:ea typeface="+mn-ea"/>
                <a:cs typeface="+mn-cs"/>
              </a:rPr>
              <a:t>  This shows a picture of the materials students will have for the investigation and prompts students to plan their own procedures.  You can choose to have the students plan their own investigation (with your guidance) or have them follow the procedures in the </a:t>
            </a:r>
            <a:r>
              <a:rPr lang="en-US" sz="1200" i="1" kern="1200" dirty="0" smtClean="0">
                <a:solidFill>
                  <a:schemeClr val="tx1"/>
                </a:solidFill>
                <a:effectLst/>
                <a:latin typeface="+mn-lt"/>
                <a:ea typeface="+mn-ea"/>
                <a:cs typeface="+mn-cs"/>
              </a:rPr>
              <a:t>Lesson </a:t>
            </a:r>
            <a:r>
              <a:rPr lang="en-US" sz="1200" i="1" u="none" kern="1200" dirty="0" smtClean="0">
                <a:solidFill>
                  <a:schemeClr val="tx1"/>
                </a:solidFill>
                <a:effectLst/>
                <a:latin typeface="+mn-lt"/>
                <a:ea typeface="+mn-ea"/>
                <a:cs typeface="+mn-cs"/>
              </a:rPr>
              <a:t>2.3 Yeast Fermentation</a:t>
            </a:r>
            <a:r>
              <a:rPr lang="en-US" sz="1200" i="1" u="none" kern="1200" baseline="0" dirty="0" smtClean="0">
                <a:solidFill>
                  <a:schemeClr val="tx1"/>
                </a:solidFill>
                <a:effectLst/>
                <a:latin typeface="+mn-lt"/>
                <a:ea typeface="+mn-ea"/>
                <a:cs typeface="+mn-cs"/>
              </a:rPr>
              <a:t> </a:t>
            </a:r>
            <a:r>
              <a:rPr lang="en-US" sz="1200" i="1" u="none" kern="1200" dirty="0" smtClean="0">
                <a:solidFill>
                  <a:schemeClr val="tx1"/>
                </a:solidFill>
                <a:effectLst/>
                <a:latin typeface="+mn-lt"/>
                <a:ea typeface="+mn-ea"/>
                <a:cs typeface="+mn-cs"/>
              </a:rPr>
              <a:t>Observations and Conclusions Worksheet</a:t>
            </a:r>
            <a:r>
              <a:rPr lang="en-US" sz="1200" u="none" kern="1200" dirty="0" smtClean="0">
                <a:solidFill>
                  <a:schemeClr val="tx1"/>
                </a:solidFill>
                <a:effectLst/>
                <a:latin typeface="+mn-lt"/>
                <a:ea typeface="+mn-ea"/>
                <a:cs typeface="+mn-cs"/>
              </a:rPr>
              <a:t>.</a:t>
            </a:r>
          </a:p>
          <a:p>
            <a:pPr lvl="0"/>
            <a:r>
              <a:rPr lang="en-US" sz="1200" kern="1200" dirty="0" smtClean="0">
                <a:solidFill>
                  <a:schemeClr val="tx1"/>
                </a:solidFill>
                <a:effectLst/>
                <a:latin typeface="+mn-lt"/>
                <a:ea typeface="+mn-ea"/>
                <a:cs typeface="+mn-cs"/>
              </a:rPr>
              <a:t>Alternatively, students might choose to add controls to the experiment, for example, including </a:t>
            </a:r>
            <a:r>
              <a:rPr lang="en-US" sz="1200" b="1" kern="1200" dirty="0" smtClean="0">
                <a:solidFill>
                  <a:schemeClr val="tx1"/>
                </a:solidFill>
                <a:effectLst/>
                <a:latin typeface="+mn-lt"/>
                <a:ea typeface="+mn-ea"/>
                <a:cs typeface="+mn-cs"/>
              </a:rPr>
              <a:t>both</a:t>
            </a:r>
            <a:r>
              <a:rPr lang="en-US" sz="1200" kern="1200" dirty="0" smtClean="0">
                <a:solidFill>
                  <a:schemeClr val="tx1"/>
                </a:solidFill>
                <a:effectLst/>
                <a:latin typeface="+mn-lt"/>
                <a:ea typeface="+mn-ea"/>
                <a:cs typeface="+mn-cs"/>
              </a:rPr>
              <a:t> a petri dish of yellow BTB (made from blowing into the blue BTB with a straw) </a:t>
            </a:r>
            <a:r>
              <a:rPr lang="en-US" sz="1200" b="1" kern="1200" dirty="0" smtClean="0">
                <a:solidFill>
                  <a:schemeClr val="tx1"/>
                </a:solidFill>
                <a:effectLst/>
                <a:latin typeface="+mn-lt"/>
                <a:ea typeface="+mn-ea"/>
                <a:cs typeface="+mn-cs"/>
              </a:rPr>
              <a:t>and</a:t>
            </a:r>
            <a:r>
              <a:rPr lang="en-US" sz="1200" kern="1200" dirty="0" smtClean="0">
                <a:solidFill>
                  <a:schemeClr val="tx1"/>
                </a:solidFill>
                <a:effectLst/>
                <a:latin typeface="+mn-lt"/>
                <a:ea typeface="+mn-ea"/>
                <a:cs typeface="+mn-cs"/>
              </a:rPr>
              <a:t> a petri dish of blue BTB to the chamber. Or, students might choose to set up a chamber with a petri dish of blue BTB alone without the yeast/sugar mix. </a:t>
            </a:r>
          </a:p>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10</a:t>
            </a:fld>
            <a:endParaRPr lang="en-US"/>
          </a:p>
        </p:txBody>
      </p:sp>
    </p:spTree>
    <p:extLst>
      <p:ext uri="{BB962C8B-B14F-4D97-AF65-F5344CB8AC3E}">
        <p14:creationId xmlns:p14="http://schemas.microsoft.com/office/powerpoint/2010/main" val="536783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a:xfrm>
            <a:off x="685800" y="2416175"/>
            <a:ext cx="7772400" cy="1470025"/>
          </a:xfrm>
        </p:spPr>
        <p:txBody>
          <a:bodyPr/>
          <a:lstStyle/>
          <a:p>
            <a:pPr eaLnBrk="1" hangingPunct="1"/>
            <a:r>
              <a:rPr lang="en-US" dirty="0">
                <a:latin typeface="Calibri" charset="0"/>
              </a:rPr>
              <a:t>Lesson </a:t>
            </a:r>
            <a:r>
              <a:rPr lang="en-US" dirty="0" smtClean="0">
                <a:latin typeface="Calibri" charset="0"/>
              </a:rPr>
              <a:t>2 </a:t>
            </a:r>
            <a:r>
              <a:rPr lang="en-US" dirty="0">
                <a:latin typeface="Calibri" charset="0"/>
              </a:rPr>
              <a:t>Activity </a:t>
            </a:r>
            <a:r>
              <a:rPr lang="en-US" dirty="0" smtClean="0">
                <a:latin typeface="Calibri" charset="0"/>
              </a:rPr>
              <a:t>1</a:t>
            </a:r>
            <a:endParaRPr lang="en-US" dirty="0">
              <a:latin typeface="Calibri" charset="0"/>
            </a:endParaRPr>
          </a:p>
        </p:txBody>
      </p:sp>
      <p:sp>
        <p:nvSpPr>
          <p:cNvPr id="18434" name="Subtitle 2"/>
          <p:cNvSpPr>
            <a:spLocks noGrp="1"/>
          </p:cNvSpPr>
          <p:nvPr>
            <p:ph type="subTitle" idx="1"/>
          </p:nvPr>
        </p:nvSpPr>
        <p:spPr>
          <a:xfrm>
            <a:off x="1371600" y="3737383"/>
            <a:ext cx="6400800" cy="1752600"/>
          </a:xfrm>
        </p:spPr>
        <p:txBody>
          <a:bodyPr/>
          <a:lstStyle/>
          <a:p>
            <a:pPr eaLnBrk="1" hangingPunct="1"/>
            <a:r>
              <a:rPr lang="en-US" dirty="0" smtClean="0">
                <a:solidFill>
                  <a:srgbClr val="000000"/>
                </a:solidFill>
                <a:latin typeface="Calibri" charset="0"/>
              </a:rPr>
              <a:t>Yeast fermentation – </a:t>
            </a:r>
          </a:p>
          <a:p>
            <a:r>
              <a:rPr lang="en-US" dirty="0">
                <a:solidFill>
                  <a:srgbClr val="000000"/>
                </a:solidFill>
                <a:latin typeface="Calibri" charset="0"/>
              </a:rPr>
              <a:t>I</a:t>
            </a:r>
            <a:r>
              <a:rPr lang="en-US" dirty="0" smtClean="0">
                <a:solidFill>
                  <a:srgbClr val="000000"/>
                </a:solidFill>
                <a:latin typeface="Calibri" charset="0"/>
              </a:rPr>
              <a:t>nitial predictions</a:t>
            </a:r>
            <a:r>
              <a:rPr lang="en-US" dirty="0">
                <a:solidFill>
                  <a:srgbClr val="000000"/>
                </a:solidFill>
                <a:latin typeface="Calibri" charset="0"/>
              </a:rPr>
              <a:t>, explanations, and planning </a:t>
            </a:r>
          </a:p>
        </p:txBody>
      </p:sp>
      <p:pic>
        <p:nvPicPr>
          <p:cNvPr id="4" name="Picture 6" descr="http://kamaness.files.wordpress.com/2011/03/dsc_864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219122" y="595514"/>
            <a:ext cx="1635759" cy="247166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5756319" y="6439956"/>
            <a:ext cx="3387681"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2" name="Picture 1" descr="WI-Energy-Institute_4c_C copy.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7772" y="4967705"/>
            <a:ext cx="2897109" cy="1435108"/>
          </a:xfrm>
          <a:prstGeom prst="rect">
            <a:avLst/>
          </a:prstGeom>
        </p:spPr>
      </p:pic>
    </p:spTree>
    <p:extLst>
      <p:ext uri="{BB962C8B-B14F-4D97-AF65-F5344CB8AC3E}">
        <p14:creationId xmlns:p14="http://schemas.microsoft.com/office/powerpoint/2010/main" val="2807849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a:latin typeface="Calibri" charset="0"/>
              </a:rPr>
              <a:t>Planning the Investigation</a:t>
            </a:r>
          </a:p>
        </p:txBody>
      </p:sp>
      <p:sp>
        <p:nvSpPr>
          <p:cNvPr id="22530" name="Content Placeholder 2"/>
          <p:cNvSpPr>
            <a:spLocks noGrp="1"/>
          </p:cNvSpPr>
          <p:nvPr>
            <p:ph sz="half" idx="1"/>
          </p:nvPr>
        </p:nvSpPr>
        <p:spPr>
          <a:xfrm>
            <a:off x="574570" y="1600200"/>
            <a:ext cx="3083029" cy="4525963"/>
          </a:xfrm>
        </p:spPr>
        <p:txBody>
          <a:bodyPr/>
          <a:lstStyle/>
          <a:p>
            <a:pPr eaLnBrk="1" hangingPunct="1"/>
            <a:r>
              <a:rPr lang="en-US" sz="3200" dirty="0">
                <a:latin typeface="Calibri" charset="0"/>
              </a:rPr>
              <a:t>How will you measure mass changes?</a:t>
            </a:r>
          </a:p>
          <a:p>
            <a:pPr eaLnBrk="1" hangingPunct="1"/>
            <a:r>
              <a:rPr lang="en-US" sz="3200" dirty="0">
                <a:latin typeface="Calibri" charset="0"/>
              </a:rPr>
              <a:t>How will you observe changes in the color of BTB?</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00450" y="1709737"/>
            <a:ext cx="5086350" cy="3814763"/>
          </a:xfrm>
          <a:prstGeom prst="rect">
            <a:avLst/>
          </a:prstGeom>
        </p:spPr>
      </p:pic>
    </p:spTree>
    <p:extLst>
      <p:ext uri="{BB962C8B-B14F-4D97-AF65-F5344CB8AC3E}">
        <p14:creationId xmlns:p14="http://schemas.microsoft.com/office/powerpoint/2010/main" val="385750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plant to car</a:t>
            </a:r>
            <a:endParaRPr lang="en-US" dirty="0"/>
          </a:p>
        </p:txBody>
      </p:sp>
      <p:sp>
        <p:nvSpPr>
          <p:cNvPr id="3" name="Content Placeholder 2"/>
          <p:cNvSpPr>
            <a:spLocks noGrp="1"/>
          </p:cNvSpPr>
          <p:nvPr>
            <p:ph idx="1"/>
          </p:nvPr>
        </p:nvSpPr>
        <p:spPr/>
        <p:txBody>
          <a:bodyPr/>
          <a:lstStyle/>
          <a:p>
            <a:pPr marL="0" indent="0">
              <a:buNone/>
            </a:pPr>
            <a:r>
              <a:rPr lang="en-US" dirty="0" smtClean="0"/>
              <a:t>We have learned that fossil fuels and biofuels come from plants.  But we can’t put plants directly into our vehicles.  </a:t>
            </a:r>
          </a:p>
          <a:p>
            <a:pPr marL="0" indent="0">
              <a:buNone/>
            </a:pPr>
            <a:endParaRPr lang="en-US" dirty="0"/>
          </a:p>
          <a:p>
            <a:pPr marL="0" indent="0">
              <a:buNone/>
            </a:pPr>
            <a:r>
              <a:rPr lang="en-US" b="1" dirty="0" smtClean="0"/>
              <a:t>How do we get products that we can use in our vehicles?</a:t>
            </a:r>
            <a:endParaRPr lang="en-US" b="1"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2</a:t>
            </a:fld>
            <a:endParaRPr lang="en-US"/>
          </a:p>
        </p:txBody>
      </p:sp>
      <p:pic>
        <p:nvPicPr>
          <p:cNvPr id="5" name="Picture 17" descr="HES 3 fossil ca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43036" y="4347034"/>
            <a:ext cx="2064544" cy="2064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78668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Ethanol</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One answer is that we make </a:t>
            </a:r>
            <a:r>
              <a:rPr lang="en-US" dirty="0"/>
              <a:t>ethanol. Ethanol is another name for ethyl alcohol.  We have studied the combustion or burning of ethanol.  In the engine of a car, ethanol – like gasoline – undergoes combustion producing </a:t>
            </a:r>
            <a:r>
              <a:rPr lang="en-US" dirty="0" smtClean="0"/>
              <a:t>CO</a:t>
            </a:r>
            <a:r>
              <a:rPr lang="en-US" baseline="-25000" dirty="0" smtClean="0"/>
              <a:t>2 </a:t>
            </a:r>
            <a:r>
              <a:rPr lang="en-US" dirty="0" smtClean="0"/>
              <a:t>and releasing a lot of energy. </a:t>
            </a:r>
            <a:endParaRPr lang="en-US" dirty="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									</a:t>
            </a:r>
          </a:p>
          <a:p>
            <a:pPr marL="0" indent="0">
              <a:buNone/>
            </a:pPr>
            <a:endParaRPr lang="en-US" dirty="0"/>
          </a:p>
          <a:p>
            <a:pPr marL="0" indent="0">
              <a:buNone/>
            </a:pPr>
            <a:r>
              <a:rPr lang="en-US" b="1" dirty="0" smtClean="0"/>
              <a:t>How </a:t>
            </a:r>
            <a:r>
              <a:rPr lang="en-US" b="1" dirty="0"/>
              <a:t>is ethanol </a:t>
            </a:r>
            <a:r>
              <a:rPr lang="en-US" b="1" dirty="0" smtClean="0"/>
              <a:t>made from plant material?  </a:t>
            </a:r>
          </a:p>
          <a:p>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3</a:t>
            </a:fld>
            <a:endParaRPr lang="en-US"/>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49271" y="3413368"/>
            <a:ext cx="1309546" cy="1844431"/>
          </a:xfrm>
          <a:prstGeom prst="rect">
            <a:avLst/>
          </a:prstGeom>
        </p:spPr>
      </p:pic>
      <p:pic>
        <p:nvPicPr>
          <p:cNvPr id="6" name="Picture 17" descr="HES 3 fossil ca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96881" y="3193259"/>
            <a:ext cx="2064544" cy="2064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09501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Ethanol</a:t>
            </a:r>
            <a:endParaRPr lang="en-US" dirty="0"/>
          </a:p>
        </p:txBody>
      </p:sp>
      <p:sp>
        <p:nvSpPr>
          <p:cNvPr id="3" name="Content Placeholder 2"/>
          <p:cNvSpPr>
            <a:spLocks noGrp="1"/>
          </p:cNvSpPr>
          <p:nvPr>
            <p:ph idx="1"/>
          </p:nvPr>
        </p:nvSpPr>
        <p:spPr>
          <a:xfrm>
            <a:off x="457200" y="1301626"/>
            <a:ext cx="8229600" cy="4906748"/>
          </a:xfrm>
        </p:spPr>
        <p:txBody>
          <a:bodyPr>
            <a:normAutofit/>
          </a:bodyPr>
          <a:lstStyle/>
          <a:p>
            <a:pPr marL="0" indent="0">
              <a:buNone/>
            </a:pPr>
            <a:r>
              <a:rPr lang="en-US" dirty="0" smtClean="0"/>
              <a:t>Ethanol is produced by yeast and other microbes</a:t>
            </a:r>
            <a:r>
              <a:rPr lang="en-US" dirty="0"/>
              <a:t>. </a:t>
            </a:r>
            <a:r>
              <a:rPr lang="en-US" dirty="0" smtClean="0"/>
              <a:t>Yeast is: </a:t>
            </a:r>
          </a:p>
          <a:p>
            <a:r>
              <a:rPr lang="en-US" dirty="0" smtClean="0"/>
              <a:t>a type of fungus. </a:t>
            </a:r>
          </a:p>
          <a:p>
            <a:r>
              <a:rPr lang="en-US" dirty="0" smtClean="0"/>
              <a:t>added </a:t>
            </a:r>
            <a:r>
              <a:rPr lang="en-US" dirty="0"/>
              <a:t>to bread dough to make it rise. </a:t>
            </a:r>
            <a:endParaRPr lang="en-US" dirty="0" smtClean="0"/>
          </a:p>
          <a:p>
            <a:r>
              <a:rPr lang="en-US" dirty="0" smtClean="0"/>
              <a:t>used to make ethanol (ethyl alcohol) in alcoholic </a:t>
            </a:r>
            <a:r>
              <a:rPr lang="en-US" dirty="0"/>
              <a:t>drinks such as beer and wine. </a:t>
            </a:r>
            <a:endParaRPr lang="en-US" dirty="0" smtClean="0"/>
          </a:p>
          <a:p>
            <a:pPr marL="0" indent="0">
              <a:buNone/>
            </a:pPr>
            <a:r>
              <a:rPr lang="en-US" dirty="0" smtClean="0"/>
              <a:t>Yeast performs a </a:t>
            </a:r>
            <a:r>
              <a:rPr lang="en-US" dirty="0"/>
              <a:t>process </a:t>
            </a:r>
            <a:r>
              <a:rPr lang="en-US" dirty="0" smtClean="0"/>
              <a:t>called </a:t>
            </a:r>
            <a:r>
              <a:rPr lang="en-US" dirty="0"/>
              <a:t>fermentation. We are going to </a:t>
            </a:r>
            <a:r>
              <a:rPr lang="en-US" dirty="0" smtClean="0"/>
              <a:t>observe yeast fermenting sugar.</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4</a:t>
            </a:fld>
            <a:endParaRPr lang="en-US"/>
          </a:p>
        </p:txBody>
      </p:sp>
      <p:pic>
        <p:nvPicPr>
          <p:cNvPr id="1030" name="Picture 6" descr="http://kamaness.files.wordpress.com/2011/03/dsc_864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9122" y="595514"/>
            <a:ext cx="1635759" cy="24716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226043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latin typeface="Calibri" charset="0"/>
              </a:rPr>
              <a:t>The Investigation</a:t>
            </a:r>
            <a:endParaRPr lang="en-US" dirty="0">
              <a:latin typeface="Calibri" charset="0"/>
            </a:endParaRPr>
          </a:p>
        </p:txBody>
      </p:sp>
      <p:sp>
        <p:nvSpPr>
          <p:cNvPr id="22530" name="Content Placeholder 2"/>
          <p:cNvSpPr>
            <a:spLocks noGrp="1"/>
          </p:cNvSpPr>
          <p:nvPr>
            <p:ph sz="half" idx="1"/>
          </p:nvPr>
        </p:nvSpPr>
        <p:spPr>
          <a:xfrm>
            <a:off x="574570" y="1600200"/>
            <a:ext cx="3083029" cy="4525963"/>
          </a:xfrm>
        </p:spPr>
        <p:txBody>
          <a:bodyPr/>
          <a:lstStyle/>
          <a:p>
            <a:pPr marL="0" indent="0" eaLnBrk="1" hangingPunct="1">
              <a:buNone/>
            </a:pPr>
            <a:r>
              <a:rPr lang="en-US" sz="3200" dirty="0" smtClean="0">
                <a:latin typeface="Calibri" charset="0"/>
              </a:rPr>
              <a:t>Equipment</a:t>
            </a:r>
          </a:p>
          <a:p>
            <a:pPr eaLnBrk="1" hangingPunct="1"/>
            <a:r>
              <a:rPr lang="en-US" sz="3200" dirty="0" smtClean="0">
                <a:latin typeface="Calibri" charset="0"/>
              </a:rPr>
              <a:t>Scales</a:t>
            </a:r>
            <a:endParaRPr lang="en-US" sz="3200" dirty="0">
              <a:latin typeface="Calibri" charset="0"/>
            </a:endParaRPr>
          </a:p>
          <a:p>
            <a:pPr eaLnBrk="1" hangingPunct="1"/>
            <a:r>
              <a:rPr lang="en-US" sz="3200" dirty="0" smtClean="0">
                <a:latin typeface="Calibri" charset="0"/>
              </a:rPr>
              <a:t>BTB</a:t>
            </a:r>
            <a:endParaRPr lang="en-US" sz="3200" dirty="0">
              <a:latin typeface="Calibri"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00450" y="1709737"/>
            <a:ext cx="5086350" cy="3814763"/>
          </a:xfrm>
          <a:prstGeom prst="rect">
            <a:avLst/>
          </a:prstGeom>
        </p:spPr>
      </p:pic>
    </p:spTree>
    <p:extLst>
      <p:ext uri="{BB962C8B-B14F-4D97-AF65-F5344CB8AC3E}">
        <p14:creationId xmlns:p14="http://schemas.microsoft.com/office/powerpoint/2010/main" val="676121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r>
              <a:rPr lang="en-US">
                <a:latin typeface="Calibri" charset="0"/>
              </a:rPr>
              <a:t>Possible BTB Colors</a:t>
            </a:r>
          </a:p>
        </p:txBody>
      </p:sp>
      <p:pic>
        <p:nvPicPr>
          <p:cNvPr id="25602" name="Content Placeholder 4" descr="BTB Spectrum 002.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554163" y="1600200"/>
            <a:ext cx="6035675" cy="4525963"/>
          </a:xfrm>
        </p:spPr>
      </p:pic>
    </p:spTree>
    <p:extLst>
      <p:ext uri="{BB962C8B-B14F-4D97-AF65-F5344CB8AC3E}">
        <p14:creationId xmlns:p14="http://schemas.microsoft.com/office/powerpoint/2010/main" val="1596169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a:latin typeface="Calibri" charset="0"/>
              </a:rPr>
              <a:t>Making Predictions</a:t>
            </a:r>
          </a:p>
        </p:txBody>
      </p:sp>
      <p:sp>
        <p:nvSpPr>
          <p:cNvPr id="3" name="Content Placeholder 2"/>
          <p:cNvSpPr>
            <a:spLocks noGrp="1"/>
          </p:cNvSpPr>
          <p:nvPr>
            <p:ph sz="half" idx="1"/>
          </p:nvPr>
        </p:nvSpPr>
        <p:spPr/>
        <p:txBody>
          <a:bodyPr rtlCol="0">
            <a:normAutofit fontScale="77500" lnSpcReduction="20000"/>
          </a:bodyPr>
          <a:lstStyle/>
          <a:p>
            <a:pPr marL="0" indent="0" eaLnBrk="1" fontAlgn="auto" hangingPunct="1">
              <a:spcAft>
                <a:spcPts val="0"/>
              </a:spcAft>
              <a:buFont typeface="Arial" pitchFamily="34" charset="0"/>
              <a:buNone/>
              <a:defRPr/>
            </a:pPr>
            <a:r>
              <a:rPr lang="en-US" dirty="0" smtClean="0">
                <a:ea typeface="+mn-ea"/>
                <a:cs typeface="+mn-cs"/>
              </a:rPr>
              <a:t>Predicting mass changes</a:t>
            </a:r>
          </a:p>
          <a:p>
            <a:pPr eaLnBrk="1" fontAlgn="auto" hangingPunct="1">
              <a:spcAft>
                <a:spcPts val="0"/>
              </a:spcAft>
              <a:buFont typeface="Arial" pitchFamily="34" charset="0"/>
              <a:buChar char="•"/>
              <a:defRPr/>
            </a:pPr>
            <a:r>
              <a:rPr lang="en-US" dirty="0" smtClean="0">
                <a:ea typeface="+mn-ea"/>
                <a:cs typeface="+mn-cs"/>
              </a:rPr>
              <a:t>Will the yeast/sugar solution gain or lose mass during fermentation?</a:t>
            </a:r>
          </a:p>
          <a:p>
            <a:pPr eaLnBrk="1" fontAlgn="auto" hangingPunct="1">
              <a:spcAft>
                <a:spcPts val="0"/>
              </a:spcAft>
              <a:buFont typeface="Arial" pitchFamily="34" charset="0"/>
              <a:buChar char="•"/>
              <a:defRPr/>
            </a:pPr>
            <a:r>
              <a:rPr lang="en-US" dirty="0" smtClean="0">
                <a:ea typeface="+mn-ea"/>
                <a:cs typeface="+mn-cs"/>
              </a:rPr>
              <a:t>Where are atoms moving?</a:t>
            </a:r>
          </a:p>
          <a:p>
            <a:pPr eaLnBrk="1" fontAlgn="auto" hangingPunct="1">
              <a:spcAft>
                <a:spcPts val="0"/>
              </a:spcAft>
              <a:buFont typeface="Arial" pitchFamily="34" charset="0"/>
              <a:buChar char="•"/>
              <a:defRPr/>
            </a:pPr>
            <a:r>
              <a:rPr lang="en-US" dirty="0" smtClean="0">
                <a:ea typeface="+mn-ea"/>
                <a:cs typeface="+mn-cs"/>
              </a:rPr>
              <a:t>Use arrows on the worksheet to show your ideas</a:t>
            </a:r>
            <a:endParaRPr lang="en-US" dirty="0">
              <a:ea typeface="+mn-ea"/>
              <a:cs typeface="+mn-cs"/>
            </a:endParaRPr>
          </a:p>
        </p:txBody>
      </p:sp>
      <p:sp>
        <p:nvSpPr>
          <p:cNvPr id="4" name="Content Placeholder 3"/>
          <p:cNvSpPr>
            <a:spLocks noGrp="1"/>
          </p:cNvSpPr>
          <p:nvPr>
            <p:ph sz="half" idx="2"/>
          </p:nvPr>
        </p:nvSpPr>
        <p:spPr/>
        <p:txBody>
          <a:bodyPr rtlCol="0">
            <a:normAutofit fontScale="77500" lnSpcReduction="20000"/>
          </a:bodyPr>
          <a:lstStyle/>
          <a:p>
            <a:pPr marL="0" indent="0" eaLnBrk="1" fontAlgn="auto" hangingPunct="1">
              <a:spcAft>
                <a:spcPts val="0"/>
              </a:spcAft>
              <a:buFont typeface="Arial" pitchFamily="34" charset="0"/>
              <a:buNone/>
              <a:defRPr/>
            </a:pPr>
            <a:r>
              <a:rPr lang="en-US" dirty="0" smtClean="0">
                <a:ea typeface="+mn-ea"/>
                <a:cs typeface="+mn-cs"/>
              </a:rPr>
              <a:t>Predicting BTB changes</a:t>
            </a:r>
          </a:p>
          <a:p>
            <a:pPr eaLnBrk="1" fontAlgn="auto" hangingPunct="1">
              <a:spcAft>
                <a:spcPts val="0"/>
              </a:spcAft>
              <a:buFont typeface="Arial" pitchFamily="34" charset="0"/>
              <a:buChar char="•"/>
              <a:defRPr/>
            </a:pPr>
            <a:r>
              <a:rPr lang="en-US" dirty="0" smtClean="0">
                <a:ea typeface="+mn-ea"/>
                <a:cs typeface="+mn-cs"/>
              </a:rPr>
              <a:t>How will yeast growing change BTB?</a:t>
            </a:r>
          </a:p>
          <a:p>
            <a:pPr eaLnBrk="1" fontAlgn="auto" hangingPunct="1">
              <a:spcAft>
                <a:spcPts val="0"/>
              </a:spcAft>
              <a:buFont typeface="Arial" pitchFamily="34" charset="0"/>
              <a:buChar char="•"/>
              <a:defRPr/>
            </a:pPr>
            <a:r>
              <a:rPr lang="en-US" dirty="0" smtClean="0">
                <a:ea typeface="+mn-ea"/>
                <a:cs typeface="+mn-cs"/>
              </a:rPr>
              <a:t>How are the BTB changes connected to the Carbon Question: What is happening to carbon atoms?</a:t>
            </a:r>
          </a:p>
          <a:p>
            <a:pPr eaLnBrk="1" fontAlgn="auto" hangingPunct="1">
              <a:spcAft>
                <a:spcPts val="0"/>
              </a:spcAft>
              <a:buFont typeface="Arial" pitchFamily="34" charset="0"/>
              <a:buChar char="•"/>
              <a:defRPr/>
            </a:pPr>
            <a:r>
              <a:rPr lang="en-US" dirty="0" smtClean="0">
                <a:ea typeface="+mn-ea"/>
                <a:cs typeface="+mn-cs"/>
              </a:rPr>
              <a:t>Explain your ideas on the worksheet.</a:t>
            </a:r>
          </a:p>
          <a:p>
            <a:pPr marL="0" indent="0" eaLnBrk="1" fontAlgn="auto" hangingPunct="1">
              <a:spcAft>
                <a:spcPts val="0"/>
              </a:spcAft>
              <a:buFont typeface="Arial" pitchFamily="34" charset="0"/>
              <a:buNone/>
              <a:defRPr/>
            </a:pPr>
            <a:endParaRPr lang="en-US" dirty="0" smtClean="0">
              <a:ea typeface="+mn-ea"/>
              <a:cs typeface="+mn-cs"/>
            </a:endParaRPr>
          </a:p>
          <a:p>
            <a:pPr marL="0" indent="0" eaLnBrk="1" fontAlgn="auto" hangingPunct="1">
              <a:spcAft>
                <a:spcPts val="0"/>
              </a:spcAft>
              <a:buFont typeface="Arial" pitchFamily="34" charset="0"/>
              <a:buNone/>
              <a:defRPr/>
            </a:pPr>
            <a:r>
              <a:rPr lang="en-US" dirty="0" smtClean="0">
                <a:ea typeface="+mn-ea"/>
                <a:cs typeface="+mn-cs"/>
              </a:rPr>
              <a:t>How </a:t>
            </a:r>
            <a:r>
              <a:rPr lang="en-US" dirty="0">
                <a:ea typeface="+mn-ea"/>
                <a:cs typeface="+mn-cs"/>
              </a:rPr>
              <a:t>do you think that energy is changing from one form to another? </a:t>
            </a:r>
            <a:endParaRPr lang="en-US" dirty="0" smtClean="0">
              <a:ea typeface="+mn-ea"/>
              <a:cs typeface="+mn-cs"/>
            </a:endParaRPr>
          </a:p>
          <a:p>
            <a:pPr eaLnBrk="1" fontAlgn="auto" hangingPunct="1">
              <a:spcAft>
                <a:spcPts val="0"/>
              </a:spcAft>
              <a:buFont typeface="Arial" pitchFamily="34" charset="0"/>
              <a:buChar char="•"/>
              <a:defRPr/>
            </a:pPr>
            <a:r>
              <a:rPr lang="en-US" dirty="0" smtClean="0">
                <a:ea typeface="+mn-ea"/>
                <a:cs typeface="+mn-cs"/>
              </a:rPr>
              <a:t>Explain your ideas on the worksheet.</a:t>
            </a:r>
            <a:endParaRPr lang="en-US" dirty="0">
              <a:ea typeface="+mn-ea"/>
              <a:cs typeface="+mn-cs"/>
            </a:endParaRPr>
          </a:p>
        </p:txBody>
      </p:sp>
    </p:spTree>
    <p:extLst>
      <p:ext uri="{BB962C8B-B14F-4D97-AF65-F5344CB8AC3E}">
        <p14:creationId xmlns:p14="http://schemas.microsoft.com/office/powerpoint/2010/main" val="9682395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a:latin typeface="Calibri" charset="0"/>
              </a:rPr>
              <a:t>Three Questions Poster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9614136"/>
              </p:ext>
            </p:extLst>
          </p:nvPr>
        </p:nvGraphicFramePr>
        <p:xfrm>
          <a:off x="457200" y="1600200"/>
          <a:ext cx="8229600" cy="4937671"/>
        </p:xfrm>
        <a:graphic>
          <a:graphicData uri="http://schemas.openxmlformats.org/drawingml/2006/table">
            <a:tbl>
              <a:tblPr firstRow="1" bandRow="1">
                <a:tableStyleId>{5940675A-B579-460E-94D1-54222C63F5DA}</a:tableStyleId>
              </a:tblPr>
              <a:tblGrid>
                <a:gridCol w="2743200"/>
                <a:gridCol w="2743200"/>
                <a:gridCol w="2743200"/>
              </a:tblGrid>
              <a:tr h="822850">
                <a:tc>
                  <a:txBody>
                    <a:bodyPr/>
                    <a:lstStyle/>
                    <a:p>
                      <a:pPr algn="ctr"/>
                      <a:r>
                        <a:rPr lang="en-US" sz="2400" b="1" dirty="0" smtClean="0"/>
                        <a:t>Question</a:t>
                      </a:r>
                      <a:endParaRPr lang="en-US" sz="2400" b="1" dirty="0"/>
                    </a:p>
                  </a:txBody>
                  <a:tcPr marT="45709" marB="45709"/>
                </a:tc>
                <a:tc>
                  <a:txBody>
                    <a:bodyPr/>
                    <a:lstStyle/>
                    <a:p>
                      <a:pPr algn="ctr"/>
                      <a:r>
                        <a:rPr lang="en-US" sz="2400" b="1" dirty="0" smtClean="0"/>
                        <a:t>Rules to Follow</a:t>
                      </a:r>
                      <a:endParaRPr lang="en-US" sz="2400" b="1" dirty="0"/>
                    </a:p>
                  </a:txBody>
                  <a:tcPr marT="45709" marB="45709"/>
                </a:tc>
                <a:tc>
                  <a:txBody>
                    <a:bodyPr/>
                    <a:lstStyle/>
                    <a:p>
                      <a:pPr algn="ctr"/>
                      <a:r>
                        <a:rPr lang="en-US" sz="2400" b="1" dirty="0" smtClean="0"/>
                        <a:t>Connecting Atoms to Evidence</a:t>
                      </a:r>
                      <a:endParaRPr lang="en-US" sz="2400" b="1" dirty="0"/>
                    </a:p>
                  </a:txBody>
                  <a:tcPr marT="45709" marB="45709"/>
                </a:tc>
              </a:tr>
              <a:tr h="944756">
                <a:tc>
                  <a:txBody>
                    <a:bodyPr/>
                    <a:lstStyle/>
                    <a:p>
                      <a:pPr marL="117475" indent="-117475"/>
                      <a:r>
                        <a:rPr lang="en-US" sz="1400" b="1" dirty="0" smtClean="0"/>
                        <a:t>The</a:t>
                      </a:r>
                      <a:r>
                        <a:rPr lang="en-US" sz="1400" b="1" baseline="0" dirty="0" smtClean="0"/>
                        <a:t> Movement Question: W</a:t>
                      </a:r>
                      <a:r>
                        <a:rPr lang="en-US" sz="1400" b="1" dirty="0" smtClean="0"/>
                        <a:t>here</a:t>
                      </a:r>
                      <a:r>
                        <a:rPr lang="en-US" sz="1400" b="1" baseline="0" dirty="0" smtClean="0"/>
                        <a:t> are atoms moving?</a:t>
                      </a:r>
                    </a:p>
                    <a:p>
                      <a:pPr marL="117475" indent="-117475"/>
                      <a:r>
                        <a:rPr lang="en-US" sz="1400" b="0" baseline="0" dirty="0" smtClean="0"/>
                        <a:t>Where are atoms moving from?</a:t>
                      </a:r>
                    </a:p>
                    <a:p>
                      <a:pPr marL="117475" indent="-117475"/>
                      <a:r>
                        <a:rPr lang="en-US" sz="1400" b="0" baseline="0" dirty="0" smtClean="0"/>
                        <a:t>Where are atoms going to?</a:t>
                      </a:r>
                      <a:endParaRPr lang="en-US" sz="1400" b="0" dirty="0"/>
                    </a:p>
                  </a:txBody>
                  <a:tcPr marT="45709" marB="45709"/>
                </a:tc>
                <a:tc>
                  <a:txBody>
                    <a:bodyPr/>
                    <a:lstStyle/>
                    <a:p>
                      <a:pPr marL="117475" indent="-117475"/>
                      <a:r>
                        <a:rPr lang="en-US" sz="1400" b="1" dirty="0" smtClean="0"/>
                        <a:t>Atoms last</a:t>
                      </a:r>
                      <a:r>
                        <a:rPr lang="en-US" sz="1400" b="1" baseline="0" dirty="0" smtClean="0"/>
                        <a:t> forever</a:t>
                      </a:r>
                      <a:r>
                        <a:rPr lang="en-US" sz="1400" b="0" baseline="0" dirty="0" smtClean="0"/>
                        <a:t> in combustion and living systems</a:t>
                      </a:r>
                    </a:p>
                    <a:p>
                      <a:pPr marL="117475" indent="-117475"/>
                      <a:r>
                        <a:rPr lang="en-US" sz="1400" b="0" baseline="0" dirty="0" smtClean="0"/>
                        <a:t>All materials (solids, liquids, and gases) are made of atoms</a:t>
                      </a:r>
                      <a:endParaRPr lang="en-US" sz="1400" b="1" dirty="0"/>
                    </a:p>
                  </a:txBody>
                  <a:tcPr marT="45709" marB="45709"/>
                </a:tc>
                <a:tc>
                  <a:txBody>
                    <a:bodyPr/>
                    <a:lstStyle/>
                    <a:p>
                      <a:pPr marL="117475" indent="-117475"/>
                      <a:r>
                        <a:rPr lang="en-US" sz="1400" dirty="0" smtClean="0"/>
                        <a:t>When materials change mass, atoms are moving</a:t>
                      </a:r>
                    </a:p>
                    <a:p>
                      <a:pPr marL="117475" indent="-117475"/>
                      <a:r>
                        <a:rPr lang="en-US" sz="1400" dirty="0" smtClean="0"/>
                        <a:t>When materials move, atoms are moving</a:t>
                      </a:r>
                      <a:endParaRPr lang="en-US" sz="1400" dirty="0"/>
                    </a:p>
                  </a:txBody>
                  <a:tcPr marT="45709" marB="45709"/>
                </a:tc>
              </a:tr>
              <a:tr h="1584760">
                <a:tc>
                  <a:txBody>
                    <a:bodyPr/>
                    <a:lstStyle/>
                    <a:p>
                      <a:pPr marL="117475" indent="-117475"/>
                      <a:r>
                        <a:rPr lang="en-US" sz="1400" b="1" dirty="0" smtClean="0"/>
                        <a:t>The Carbon Question: What is</a:t>
                      </a:r>
                      <a:r>
                        <a:rPr lang="en-US" sz="1400" b="1" baseline="0" dirty="0" smtClean="0"/>
                        <a:t> happening to carbon atoms?</a:t>
                      </a:r>
                    </a:p>
                    <a:p>
                      <a:pPr marL="117475" indent="-117475"/>
                      <a:r>
                        <a:rPr lang="en-US" sz="1400" b="0" baseline="0" dirty="0" smtClean="0"/>
                        <a:t>What molecules are carbon atoms in before the process?</a:t>
                      </a:r>
                    </a:p>
                    <a:p>
                      <a:pPr marL="117475" indent="-117475"/>
                      <a:r>
                        <a:rPr lang="en-US" sz="1400" b="0" baseline="0" dirty="0" smtClean="0"/>
                        <a:t>How are the atoms rearranged into new molecules?</a:t>
                      </a:r>
                      <a:endParaRPr lang="en-US" sz="1400" b="0" dirty="0"/>
                    </a:p>
                  </a:txBody>
                  <a:tcPr marT="45709" marB="45709"/>
                </a:tc>
                <a:tc>
                  <a:txBody>
                    <a:bodyPr/>
                    <a:lstStyle/>
                    <a:p>
                      <a:pPr marL="117475" indent="-117475"/>
                      <a:r>
                        <a:rPr lang="en-US" sz="1400" dirty="0" smtClean="0"/>
                        <a:t>Carbon</a:t>
                      </a:r>
                      <a:r>
                        <a:rPr lang="en-US" sz="1400" baseline="0" dirty="0" smtClean="0"/>
                        <a:t> atoms are bound to other atoms in molecules</a:t>
                      </a:r>
                    </a:p>
                    <a:p>
                      <a:pPr marL="117475" indent="-117475"/>
                      <a:r>
                        <a:rPr lang="en-US" sz="1400" b="1" baseline="0" dirty="0" smtClean="0"/>
                        <a:t>Atoms can be rearranged to make new molecules</a:t>
                      </a:r>
                      <a:endParaRPr lang="en-US" sz="1400" b="1" dirty="0"/>
                    </a:p>
                  </a:txBody>
                  <a:tcPr marT="45709" marB="45709"/>
                </a:tc>
                <a:tc>
                  <a:txBody>
                    <a:bodyPr/>
                    <a:lstStyle/>
                    <a:p>
                      <a:pPr marL="117475" indent="-117475"/>
                      <a:r>
                        <a:rPr lang="en-US" sz="1400" dirty="0" smtClean="0"/>
                        <a:t>The air has carbon atoms in CO</a:t>
                      </a:r>
                      <a:r>
                        <a:rPr lang="en-US" sz="1400" baseline="-25000" dirty="0" smtClean="0"/>
                        <a:t>2</a:t>
                      </a:r>
                    </a:p>
                    <a:p>
                      <a:pPr marL="117475" indent="-117475"/>
                      <a:r>
                        <a:rPr lang="en-US" sz="1400" dirty="0" smtClean="0"/>
                        <a:t>Organic</a:t>
                      </a:r>
                      <a:r>
                        <a:rPr lang="en-US" sz="1400" baseline="0" dirty="0" smtClean="0"/>
                        <a:t> materials are made of molecules with carbon atoms</a:t>
                      </a:r>
                    </a:p>
                    <a:p>
                      <a:pPr marL="342900" indent="-342900">
                        <a:buFont typeface="Arial"/>
                        <a:buChar char="•"/>
                      </a:pPr>
                      <a:r>
                        <a:rPr lang="en-US" sz="1400" baseline="0" dirty="0" smtClean="0"/>
                        <a:t>Foods</a:t>
                      </a:r>
                    </a:p>
                    <a:p>
                      <a:pPr marL="342900" indent="-342900">
                        <a:buFont typeface="Arial"/>
                        <a:buChar char="•"/>
                      </a:pPr>
                      <a:r>
                        <a:rPr lang="en-US" sz="1400" baseline="0" dirty="0" smtClean="0"/>
                        <a:t>Fuels</a:t>
                      </a:r>
                    </a:p>
                    <a:p>
                      <a:pPr marL="342900" indent="-342900">
                        <a:buFont typeface="Arial"/>
                        <a:buChar char="•"/>
                      </a:pPr>
                      <a:r>
                        <a:rPr lang="en-US" sz="1400" baseline="0" dirty="0" smtClean="0"/>
                        <a:t>Living and dead plants and animals</a:t>
                      </a:r>
                      <a:endParaRPr lang="en-US" sz="1400" dirty="0"/>
                    </a:p>
                  </a:txBody>
                  <a:tcPr marT="45709" marB="45709"/>
                </a:tc>
              </a:tr>
              <a:tr h="1584760">
                <a:tc>
                  <a:txBody>
                    <a:bodyPr/>
                    <a:lstStyle/>
                    <a:p>
                      <a:pPr marL="117475" indent="-117475"/>
                      <a:r>
                        <a:rPr lang="en-US" sz="1400" b="1" dirty="0" smtClean="0"/>
                        <a:t>The Energy Question:</a:t>
                      </a:r>
                      <a:r>
                        <a:rPr lang="en-US" sz="1400" b="1" baseline="0" dirty="0" smtClean="0"/>
                        <a:t> </a:t>
                      </a:r>
                      <a:r>
                        <a:rPr lang="en-US" sz="1400" b="1" dirty="0" smtClean="0"/>
                        <a:t>What is happening to chemical energy?</a:t>
                      </a:r>
                    </a:p>
                    <a:p>
                      <a:pPr marL="117475" indent="-117475"/>
                      <a:r>
                        <a:rPr lang="en-US" sz="1400" b="0" dirty="0" smtClean="0"/>
                        <a:t>What</a:t>
                      </a:r>
                      <a:r>
                        <a:rPr lang="en-US" sz="1400" b="0" baseline="0" dirty="0" smtClean="0"/>
                        <a:t> forms of energy are involved?</a:t>
                      </a:r>
                    </a:p>
                    <a:p>
                      <a:pPr marL="117475" indent="-117475"/>
                      <a:r>
                        <a:rPr lang="en-US" sz="1400" b="0" dirty="0" smtClean="0"/>
                        <a:t>How is energy changing from one form to another?</a:t>
                      </a:r>
                      <a:endParaRPr lang="en-US" sz="1400" b="0" dirty="0"/>
                    </a:p>
                  </a:txBody>
                  <a:tcPr marT="45709" marB="45709"/>
                </a:tc>
                <a:tc>
                  <a:txBody>
                    <a:bodyPr/>
                    <a:lstStyle/>
                    <a:p>
                      <a:pPr marL="117475" indent="-117475"/>
                      <a:r>
                        <a:rPr lang="en-US" sz="1400" b="1" dirty="0" smtClean="0"/>
                        <a:t>Energy lasts forever</a:t>
                      </a:r>
                      <a:r>
                        <a:rPr lang="en-US" sz="1400" b="0" dirty="0" smtClean="0"/>
                        <a:t> in combustion and living systems</a:t>
                      </a:r>
                    </a:p>
                    <a:p>
                      <a:pPr marL="117475" indent="-117475"/>
                      <a:r>
                        <a:rPr lang="en-US" sz="1400" b="0" dirty="0" smtClean="0"/>
                        <a:t>C-C and C-H</a:t>
                      </a:r>
                      <a:r>
                        <a:rPr lang="en-US" sz="1400" b="0" baseline="0" dirty="0" smtClean="0"/>
                        <a:t> bonds have more stored chemical energy than C-O and H-O bonds</a:t>
                      </a:r>
                      <a:endParaRPr lang="en-US" sz="1400" b="1" dirty="0"/>
                    </a:p>
                  </a:txBody>
                  <a:tcPr marT="45709" marB="45709"/>
                </a:tc>
                <a:tc>
                  <a:txBody>
                    <a:bodyPr/>
                    <a:lstStyle/>
                    <a:p>
                      <a:pPr marL="117475" indent="-117475"/>
                      <a:r>
                        <a:rPr lang="en-US" sz="1400" dirty="0" smtClean="0"/>
                        <a:t>We can</a:t>
                      </a:r>
                      <a:r>
                        <a:rPr lang="en-US" sz="1400" baseline="0" dirty="0" smtClean="0"/>
                        <a:t> observe</a:t>
                      </a:r>
                      <a:r>
                        <a:rPr lang="en-US" sz="1400" dirty="0" smtClean="0"/>
                        <a:t> indicators of different</a:t>
                      </a:r>
                      <a:r>
                        <a:rPr lang="en-US" sz="1400" baseline="0" dirty="0" smtClean="0"/>
                        <a:t> forms of energy</a:t>
                      </a:r>
                      <a:endParaRPr lang="en-US" sz="1400" dirty="0" smtClean="0"/>
                    </a:p>
                    <a:p>
                      <a:pPr marL="342900" indent="-342900">
                        <a:buFont typeface="Arial"/>
                        <a:buChar char="•"/>
                      </a:pPr>
                      <a:r>
                        <a:rPr lang="en-US" sz="1400" dirty="0" smtClean="0"/>
                        <a:t>Organic materials with chemical energy</a:t>
                      </a:r>
                    </a:p>
                    <a:p>
                      <a:pPr marL="342900" indent="-342900">
                        <a:buFont typeface="Arial"/>
                        <a:buChar char="•"/>
                      </a:pPr>
                      <a:r>
                        <a:rPr lang="en-US" sz="1400" dirty="0" smtClean="0"/>
                        <a:t>Light</a:t>
                      </a:r>
                    </a:p>
                    <a:p>
                      <a:pPr marL="342900" indent="-342900">
                        <a:buFont typeface="Arial"/>
                        <a:buChar char="•"/>
                      </a:pPr>
                      <a:r>
                        <a:rPr lang="en-US" sz="1400" dirty="0" smtClean="0"/>
                        <a:t>Heat energy</a:t>
                      </a:r>
                      <a:endParaRPr lang="en-US" sz="1400" baseline="0" dirty="0" smtClean="0"/>
                    </a:p>
                    <a:p>
                      <a:pPr marL="342900" indent="-342900">
                        <a:buFont typeface="Arial"/>
                        <a:buChar char="•"/>
                      </a:pPr>
                      <a:r>
                        <a:rPr lang="en-US" sz="1400" baseline="0" dirty="0" smtClean="0"/>
                        <a:t>Motion</a:t>
                      </a:r>
                      <a:endParaRPr lang="en-US" sz="1400" dirty="0"/>
                    </a:p>
                  </a:txBody>
                  <a:tcPr marT="45709" marB="45709"/>
                </a:tc>
              </a:tr>
            </a:tbl>
          </a:graphicData>
        </a:graphic>
      </p:graphicFrame>
    </p:spTree>
    <p:extLst>
      <p:ext uri="{BB962C8B-B14F-4D97-AF65-F5344CB8AC3E}">
        <p14:creationId xmlns:p14="http://schemas.microsoft.com/office/powerpoint/2010/main" val="1949852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normAutofit fontScale="90000"/>
          </a:bodyPr>
          <a:lstStyle/>
          <a:p>
            <a:pPr eaLnBrk="1" hangingPunct="1"/>
            <a:r>
              <a:rPr lang="en-US" sz="3600" dirty="0">
                <a:latin typeface="Calibri" charset="0"/>
              </a:rPr>
              <a:t>Answering the questions for </a:t>
            </a:r>
            <a:r>
              <a:rPr lang="en-US" sz="3600" dirty="0" smtClean="0">
                <a:latin typeface="Calibri" charset="0"/>
              </a:rPr>
              <a:t>fermenting yeast</a:t>
            </a:r>
            <a:endParaRPr lang="en-US" sz="3600" dirty="0">
              <a:latin typeface="Calibri" charset="0"/>
            </a:endParaRPr>
          </a:p>
        </p:txBody>
      </p:sp>
      <p:sp>
        <p:nvSpPr>
          <p:cNvPr id="3" name="Content Placeholder 2"/>
          <p:cNvSpPr>
            <a:spLocks noGrp="1"/>
          </p:cNvSpPr>
          <p:nvPr>
            <p:ph sz="half" idx="1"/>
          </p:nvPr>
        </p:nvSpPr>
        <p:spPr/>
        <p:txBody>
          <a:bodyPr rtlCol="0">
            <a:normAutofit fontScale="70000" lnSpcReduction="20000"/>
          </a:bodyPr>
          <a:lstStyle/>
          <a:p>
            <a:pPr marL="0" indent="0" eaLnBrk="1" fontAlgn="auto" hangingPunct="1">
              <a:spcAft>
                <a:spcPts val="0"/>
              </a:spcAft>
              <a:buFont typeface="Arial" pitchFamily="34" charset="0"/>
              <a:buNone/>
              <a:defRPr/>
            </a:pPr>
            <a:r>
              <a:rPr lang="en-US" dirty="0" smtClean="0">
                <a:ea typeface="+mn-ea"/>
                <a:cs typeface="+mn-cs"/>
              </a:rPr>
              <a:t>What are your ideas?</a:t>
            </a:r>
          </a:p>
          <a:p>
            <a:pPr eaLnBrk="1" fontAlgn="auto" hangingPunct="1">
              <a:spcAft>
                <a:spcPts val="0"/>
              </a:spcAft>
              <a:buFont typeface="Arial" pitchFamily="34" charset="0"/>
              <a:buChar char="•"/>
              <a:defRPr/>
            </a:pPr>
            <a:r>
              <a:rPr lang="en-US" b="1" dirty="0" smtClean="0">
                <a:ea typeface="+mn-ea"/>
                <a:cs typeface="+mn-cs"/>
              </a:rPr>
              <a:t>The Location/Movement Question: Where atoms moving?</a:t>
            </a:r>
            <a:r>
              <a:rPr lang="en-US" dirty="0" smtClean="0">
                <a:ea typeface="+mn-ea"/>
                <a:cs typeface="+mn-cs"/>
              </a:rPr>
              <a:t> (Where are atoms moving from?  Where are atoms going to?)</a:t>
            </a:r>
          </a:p>
          <a:p>
            <a:pPr eaLnBrk="1" fontAlgn="auto" hangingPunct="1">
              <a:spcAft>
                <a:spcPts val="0"/>
              </a:spcAft>
              <a:buFont typeface="Arial" pitchFamily="34" charset="0"/>
              <a:buChar char="•"/>
              <a:defRPr/>
            </a:pPr>
            <a:r>
              <a:rPr lang="en-US" b="1" dirty="0" smtClean="0">
                <a:ea typeface="+mn-ea"/>
                <a:cs typeface="+mn-cs"/>
              </a:rPr>
              <a:t>The Carbon Question: What is happening to carbon atoms? </a:t>
            </a:r>
            <a:r>
              <a:rPr lang="en-US" dirty="0" smtClean="0">
                <a:ea typeface="+mn-ea"/>
                <a:cs typeface="+mn-cs"/>
              </a:rPr>
              <a:t>(What molecules are carbon atoms in before the process? How are the atoms rearranged into new molecules?)</a:t>
            </a:r>
          </a:p>
          <a:p>
            <a:pPr eaLnBrk="1" fontAlgn="auto" hangingPunct="1">
              <a:spcAft>
                <a:spcPts val="0"/>
              </a:spcAft>
              <a:buFont typeface="Arial" pitchFamily="34" charset="0"/>
              <a:buChar char="•"/>
              <a:defRPr/>
            </a:pPr>
            <a:r>
              <a:rPr lang="en-US" b="1" dirty="0">
                <a:ea typeface="+mn-ea"/>
                <a:cs typeface="+mn-cs"/>
              </a:rPr>
              <a:t>The Energy Question: What is happening to chemical energy</a:t>
            </a:r>
            <a:r>
              <a:rPr lang="en-US" b="1" dirty="0" smtClean="0">
                <a:ea typeface="+mn-ea"/>
                <a:cs typeface="+mn-cs"/>
              </a:rPr>
              <a:t>? (</a:t>
            </a:r>
            <a:r>
              <a:rPr lang="en-US" dirty="0" smtClean="0">
                <a:ea typeface="+mn-ea"/>
                <a:cs typeface="+mn-cs"/>
              </a:rPr>
              <a:t>What </a:t>
            </a:r>
            <a:r>
              <a:rPr lang="en-US" dirty="0">
                <a:ea typeface="+mn-ea"/>
                <a:cs typeface="+mn-cs"/>
              </a:rPr>
              <a:t>forms of energy are </a:t>
            </a:r>
            <a:r>
              <a:rPr lang="en-US" dirty="0" smtClean="0">
                <a:ea typeface="+mn-ea"/>
                <a:cs typeface="+mn-cs"/>
              </a:rPr>
              <a:t>involved? How </a:t>
            </a:r>
            <a:r>
              <a:rPr lang="en-US" dirty="0">
                <a:ea typeface="+mn-ea"/>
                <a:cs typeface="+mn-cs"/>
              </a:rPr>
              <a:t>is energy changing from one form to another</a:t>
            </a:r>
            <a:r>
              <a:rPr lang="en-US" dirty="0" smtClean="0">
                <a:ea typeface="+mn-ea"/>
                <a:cs typeface="+mn-cs"/>
              </a:rPr>
              <a:t>?)</a:t>
            </a:r>
            <a:endParaRPr lang="en-US" dirty="0">
              <a:ea typeface="+mn-ea"/>
              <a:cs typeface="+mn-cs"/>
            </a:endParaRPr>
          </a:p>
          <a:p>
            <a:pPr eaLnBrk="1" fontAlgn="auto" hangingPunct="1">
              <a:spcAft>
                <a:spcPts val="0"/>
              </a:spcAft>
              <a:buFont typeface="Arial" pitchFamily="34" charset="0"/>
              <a:buChar char="•"/>
              <a:defRPr/>
            </a:pPr>
            <a:endParaRPr lang="en-US" dirty="0" smtClean="0">
              <a:ea typeface="+mn-ea"/>
              <a:cs typeface="+mn-cs"/>
            </a:endParaRPr>
          </a:p>
          <a:p>
            <a:pPr eaLnBrk="1" fontAlgn="auto" hangingPunct="1">
              <a:spcAft>
                <a:spcPts val="0"/>
              </a:spcAft>
              <a:buFont typeface="Arial" pitchFamily="34" charset="0"/>
              <a:buChar char="•"/>
              <a:defRPr/>
            </a:pPr>
            <a:endParaRPr lang="en-US" dirty="0">
              <a:ea typeface="+mn-ea"/>
              <a:cs typeface="+mn-cs"/>
            </a:endParaRPr>
          </a:p>
        </p:txBody>
      </p:sp>
    </p:spTree>
    <p:extLst>
      <p:ext uri="{BB962C8B-B14F-4D97-AF65-F5344CB8AC3E}">
        <p14:creationId xmlns:p14="http://schemas.microsoft.com/office/powerpoint/2010/main" val="3210085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359</TotalTime>
  <Words>1012</Words>
  <Application>Microsoft Macintosh PowerPoint</Application>
  <PresentationFormat>On-screen Show (4:3)</PresentationFormat>
  <Paragraphs>96</Paragraphs>
  <Slides>10</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Lesson 2 Activity 1</vt:lpstr>
      <vt:lpstr>From plant to car</vt:lpstr>
      <vt:lpstr>Ethanol</vt:lpstr>
      <vt:lpstr>Ethanol</vt:lpstr>
      <vt:lpstr>The Investigation</vt:lpstr>
      <vt:lpstr>Possible BTB Colors</vt:lpstr>
      <vt:lpstr>Making Predictions</vt:lpstr>
      <vt:lpstr>Three Questions Poster</vt:lpstr>
      <vt:lpstr>Answering the questions for fermenting yeast</vt:lpstr>
      <vt:lpstr>Planning the Investigation</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53</cp:revision>
  <dcterms:created xsi:type="dcterms:W3CDTF">2013-03-07T17:02:19Z</dcterms:created>
  <dcterms:modified xsi:type="dcterms:W3CDTF">2016-11-28T20:35:14Z</dcterms:modified>
</cp:coreProperties>
</file>