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handoutMasterIdLst>
    <p:handoutMasterId r:id="rId13"/>
  </p:handoutMasterIdLst>
  <p:sldIdLst>
    <p:sldId id="267" r:id="rId2"/>
    <p:sldId id="285" r:id="rId3"/>
    <p:sldId id="286" r:id="rId4"/>
    <p:sldId id="293" r:id="rId5"/>
    <p:sldId id="288" r:id="rId6"/>
    <p:sldId id="289" r:id="rId7"/>
    <p:sldId id="294" r:id="rId8"/>
    <p:sldId id="284" r:id="rId9"/>
    <p:sldId id="291" r:id="rId10"/>
    <p:sldId id="292"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79144" autoAdjust="0"/>
  </p:normalViewPr>
  <p:slideViewPr>
    <p:cSldViewPr snapToGrid="0" snapToObjects="1">
      <p:cViewPr varScale="1">
        <p:scale>
          <a:sx n="98" d="100"/>
          <a:sy n="98" d="100"/>
        </p:scale>
        <p:origin x="2040" y="1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22DF50D-21D7-7F4E-8017-195F3FC74AC2}" type="datetimeFigureOut">
              <a:rPr lang="en-US" smtClean="0"/>
              <a:pPr/>
              <a:t>11/28/16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6EC0993-5D4C-D840-8BBD-4837800D5D2B}" type="slidenum">
              <a:rPr lang="en-US" smtClean="0"/>
              <a:pPr/>
              <a:t>‹#›</a:t>
            </a:fld>
            <a:endParaRPr lang="en-US"/>
          </a:p>
        </p:txBody>
      </p:sp>
    </p:spTree>
    <p:extLst>
      <p:ext uri="{BB962C8B-B14F-4D97-AF65-F5344CB8AC3E}">
        <p14:creationId xmlns:p14="http://schemas.microsoft.com/office/powerpoint/2010/main" val="422248680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348E9A-9C9B-F845-9A60-0AEE82910B40}" type="datetimeFigureOut">
              <a:rPr lang="en-US" smtClean="0"/>
              <a:pPr/>
              <a:t>11/28/16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6B7EDE-1D34-AF43-A72F-F106018D4F39}" type="slidenum">
              <a:rPr lang="en-US" smtClean="0"/>
              <a:pPr/>
              <a:t>‹#›</a:t>
            </a:fld>
            <a:endParaRPr lang="en-US"/>
          </a:p>
        </p:txBody>
      </p:sp>
    </p:spTree>
    <p:extLst>
      <p:ext uri="{BB962C8B-B14F-4D97-AF65-F5344CB8AC3E}">
        <p14:creationId xmlns:p14="http://schemas.microsoft.com/office/powerpoint/2010/main" val="292283684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two problems</a:t>
            </a:r>
            <a:r>
              <a:rPr lang="en-US" baseline="0" dirty="0" smtClean="0"/>
              <a:t> associated with using plant material/cellulose for fermentation.  Yeast can only use sugar or starch as sugar sources, so the cellulose needs to be digested by enzymes from other organisms.  Which leads to the second problem – the cellulose is intertwined with other complex molecules so that the enzymes can’t get at it.</a:t>
            </a:r>
            <a:endParaRPr lang="en-US" dirty="0"/>
          </a:p>
        </p:txBody>
      </p:sp>
      <p:sp>
        <p:nvSpPr>
          <p:cNvPr id="4" name="Slide Number Placeholder 3"/>
          <p:cNvSpPr>
            <a:spLocks noGrp="1"/>
          </p:cNvSpPr>
          <p:nvPr>
            <p:ph type="sldNum" sz="quarter" idx="10"/>
          </p:nvPr>
        </p:nvSpPr>
        <p:spPr/>
        <p:txBody>
          <a:bodyPr/>
          <a:lstStyle/>
          <a:p>
            <a:fld id="{FCC7F0C1-146F-4555-9034-E6B789766593}" type="slidenum">
              <a:rPr lang="en-US" smtClean="0"/>
              <a:t>2</a:t>
            </a:fld>
            <a:endParaRPr lang="en-US"/>
          </a:p>
        </p:txBody>
      </p:sp>
    </p:spTree>
    <p:extLst>
      <p:ext uri="{BB962C8B-B14F-4D97-AF65-F5344CB8AC3E}">
        <p14:creationId xmlns:p14="http://schemas.microsoft.com/office/powerpoint/2010/main" val="1530082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Making ethanol</a:t>
            </a:r>
            <a:r>
              <a:rPr lang="en-US" baseline="0" dirty="0" smtClean="0"/>
              <a:t> from cellulosic material is a 4-step process.  The first step is to grow and harvest the biomass crop.</a:t>
            </a:r>
            <a:endParaRPr lang="en-US" dirty="0"/>
          </a:p>
        </p:txBody>
      </p:sp>
      <p:sp>
        <p:nvSpPr>
          <p:cNvPr id="4" name="Slide Number Placeholder 3"/>
          <p:cNvSpPr>
            <a:spLocks noGrp="1"/>
          </p:cNvSpPr>
          <p:nvPr>
            <p:ph type="sldNum" sz="quarter" idx="10"/>
          </p:nvPr>
        </p:nvSpPr>
        <p:spPr/>
        <p:txBody>
          <a:bodyPr/>
          <a:lstStyle/>
          <a:p>
            <a:fld id="{FCC7F0C1-146F-4555-9034-E6B789766593}" type="slidenum">
              <a:rPr lang="en-US" smtClean="0"/>
              <a:t>3</a:t>
            </a:fld>
            <a:endParaRPr lang="en-US"/>
          </a:p>
        </p:txBody>
      </p:sp>
    </p:spTree>
    <p:extLst>
      <p:ext uri="{BB962C8B-B14F-4D97-AF65-F5344CB8AC3E}">
        <p14:creationId xmlns:p14="http://schemas.microsoft.com/office/powerpoint/2010/main" val="1530082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Grinding the material into</a:t>
            </a:r>
            <a:r>
              <a:rPr lang="en-US" baseline="0" dirty="0" smtClean="0"/>
              <a:t> smaller pieces creates more surface area so that the cell walls are more accessible. B</a:t>
            </a:r>
            <a:r>
              <a:rPr lang="en-US" dirty="0" smtClean="0"/>
              <a:t>oiling the material loosens the structure of the cell walls and exposes the cellulose.</a:t>
            </a:r>
            <a:endParaRPr lang="en-US" dirty="0"/>
          </a:p>
        </p:txBody>
      </p:sp>
      <p:sp>
        <p:nvSpPr>
          <p:cNvPr id="4" name="Slide Number Placeholder 3"/>
          <p:cNvSpPr>
            <a:spLocks noGrp="1"/>
          </p:cNvSpPr>
          <p:nvPr>
            <p:ph type="sldNum" sz="quarter" idx="10"/>
          </p:nvPr>
        </p:nvSpPr>
        <p:spPr/>
        <p:txBody>
          <a:bodyPr/>
          <a:lstStyle/>
          <a:p>
            <a:fld id="{FCC7F0C1-146F-4555-9034-E6B789766593}" type="slidenum">
              <a:rPr lang="en-US" smtClean="0"/>
              <a:pPr/>
              <a:t>4</a:t>
            </a:fld>
            <a:endParaRPr lang="en-US"/>
          </a:p>
        </p:txBody>
      </p:sp>
    </p:spTree>
    <p:extLst>
      <p:ext uri="{BB962C8B-B14F-4D97-AF65-F5344CB8AC3E}">
        <p14:creationId xmlns:p14="http://schemas.microsoft.com/office/powerpoint/2010/main" val="153008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third</a:t>
            </a:r>
            <a:r>
              <a:rPr lang="en-US" baseline="0" dirty="0" smtClean="0"/>
              <a:t> step, the digested/exposed cellulose is mixed with enzymes that break the cellulose polymer down into single sugars.  Scientists are experimenting with enzymes from different organisms that digest cellulose such as the fungi raised by leaf cutter ants.</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Images: </a:t>
            </a:r>
            <a:r>
              <a:rPr lang="en-US" dirty="0" smtClean="0"/>
              <a:t>http://</a:t>
            </a:r>
            <a:r>
              <a:rPr lang="en-US" dirty="0" err="1" smtClean="0"/>
              <a:t>www.burrard-lucas.com</a:t>
            </a:r>
            <a:r>
              <a:rPr lang="en-US" dirty="0" smtClean="0"/>
              <a:t>/photo/</a:t>
            </a:r>
            <a:r>
              <a:rPr lang="en-US" dirty="0" err="1" smtClean="0"/>
              <a:t>costa_rica</a:t>
            </a:r>
            <a:r>
              <a:rPr lang="en-US" dirty="0" smtClean="0"/>
              <a:t>/</a:t>
            </a:r>
            <a:r>
              <a:rPr lang="en-US" dirty="0" err="1" smtClean="0"/>
              <a:t>leaf_cutter_ant.html</a:t>
            </a:r>
            <a:endParaRPr lang="en-US" dirty="0" smtClean="0"/>
          </a:p>
          <a:p>
            <a:endParaRPr lang="en-US" dirty="0"/>
          </a:p>
        </p:txBody>
      </p:sp>
      <p:sp>
        <p:nvSpPr>
          <p:cNvPr id="4" name="Slide Number Placeholder 3"/>
          <p:cNvSpPr>
            <a:spLocks noGrp="1"/>
          </p:cNvSpPr>
          <p:nvPr>
            <p:ph type="sldNum" sz="quarter" idx="10"/>
          </p:nvPr>
        </p:nvSpPr>
        <p:spPr/>
        <p:txBody>
          <a:bodyPr/>
          <a:lstStyle/>
          <a:p>
            <a:fld id="{FCC7F0C1-146F-4555-9034-E6B789766593}" type="slidenum">
              <a:rPr lang="en-US" smtClean="0"/>
              <a:t>5</a:t>
            </a:fld>
            <a:endParaRPr lang="en-US"/>
          </a:p>
        </p:txBody>
      </p:sp>
    </p:spTree>
    <p:extLst>
      <p:ext uri="{BB962C8B-B14F-4D97-AF65-F5344CB8AC3E}">
        <p14:creationId xmlns:p14="http://schemas.microsoft.com/office/powerpoint/2010/main" val="1530082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last step is the step that we have experimented with – using yeast to ferment the sugar turning it</a:t>
            </a:r>
            <a:r>
              <a:rPr lang="en-US" baseline="0" dirty="0" smtClean="0"/>
              <a:t> into ethanol and carbon dioxide.</a:t>
            </a:r>
            <a:endParaRPr lang="en-US" dirty="0"/>
          </a:p>
        </p:txBody>
      </p:sp>
      <p:sp>
        <p:nvSpPr>
          <p:cNvPr id="4" name="Slide Number Placeholder 3"/>
          <p:cNvSpPr>
            <a:spLocks noGrp="1"/>
          </p:cNvSpPr>
          <p:nvPr>
            <p:ph type="sldNum" sz="quarter" idx="10"/>
          </p:nvPr>
        </p:nvSpPr>
        <p:spPr/>
        <p:txBody>
          <a:bodyPr/>
          <a:lstStyle/>
          <a:p>
            <a:fld id="{FCC7F0C1-146F-4555-9034-E6B789766593}" type="slidenum">
              <a:rPr lang="en-US" smtClean="0"/>
              <a:t>6</a:t>
            </a:fld>
            <a:endParaRPr lang="en-US"/>
          </a:p>
        </p:txBody>
      </p:sp>
    </p:spTree>
    <p:extLst>
      <p:ext uri="{BB962C8B-B14F-4D97-AF65-F5344CB8AC3E}">
        <p14:creationId xmlns:p14="http://schemas.microsoft.com/office/powerpoint/2010/main" val="1530082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Scientists and engineers</a:t>
            </a:r>
            <a:r>
              <a:rPr lang="en-US" baseline="0" dirty="0" smtClean="0"/>
              <a:t> already know how to do all four steps and make ethanol from cellulose, but that is not good enough.  The COST has to be low enough so that the ethanol is not more expensive than gasoline.  The BENEFIT (lowering the amount of carbon dioxide moved into the atmosphere when we use the biofuel) has to be maximized taking into account the carbon footprint of all of the production steps.</a:t>
            </a:r>
            <a:endParaRPr lang="en-US" dirty="0"/>
          </a:p>
        </p:txBody>
      </p:sp>
      <p:sp>
        <p:nvSpPr>
          <p:cNvPr id="4" name="Slide Number Placeholder 3"/>
          <p:cNvSpPr>
            <a:spLocks noGrp="1"/>
          </p:cNvSpPr>
          <p:nvPr>
            <p:ph type="sldNum" sz="quarter" idx="10"/>
          </p:nvPr>
        </p:nvSpPr>
        <p:spPr/>
        <p:txBody>
          <a:bodyPr/>
          <a:lstStyle/>
          <a:p>
            <a:fld id="{FCC7F0C1-146F-4555-9034-E6B789766593}" type="slidenum">
              <a:rPr lang="en-US" smtClean="0"/>
              <a:pPr/>
              <a:t>7</a:t>
            </a:fld>
            <a:endParaRPr lang="en-US"/>
          </a:p>
        </p:txBody>
      </p:sp>
    </p:spTree>
    <p:extLst>
      <p:ext uri="{BB962C8B-B14F-4D97-AF65-F5344CB8AC3E}">
        <p14:creationId xmlns:p14="http://schemas.microsoft.com/office/powerpoint/2010/main" val="1530082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will start by looking at just the first step in producing ethanol – growing and harvesting the biofuel crop.  Use the first part of this slide</a:t>
            </a:r>
            <a:r>
              <a:rPr lang="en-US" baseline="0" dirty="0" smtClean="0"/>
              <a:t> to explain the goal of minimizing the cost.  Then ask students to brainstorm possible factors that might help minimize the cost.  After they have shared possibilities, show them the rest of the slide.</a:t>
            </a:r>
          </a:p>
          <a:p>
            <a:r>
              <a:rPr lang="en-US" baseline="0" dirty="0" smtClean="0"/>
              <a:t>We want to choose a crop that produces the most plant matter per acre.  Often if we use more fertilizer and pesticide, the plants grow bigger.  </a:t>
            </a:r>
            <a:endParaRPr lang="en-US" dirty="0"/>
          </a:p>
        </p:txBody>
      </p:sp>
      <p:sp>
        <p:nvSpPr>
          <p:cNvPr id="4" name="Slide Number Placeholder 3"/>
          <p:cNvSpPr>
            <a:spLocks noGrp="1"/>
          </p:cNvSpPr>
          <p:nvPr>
            <p:ph type="sldNum" sz="quarter" idx="10"/>
          </p:nvPr>
        </p:nvSpPr>
        <p:spPr/>
        <p:txBody>
          <a:bodyPr/>
          <a:lstStyle/>
          <a:p>
            <a:fld id="{FCC7F0C1-146F-4555-9034-E6B789766593}" type="slidenum">
              <a:rPr lang="en-US" smtClean="0"/>
              <a:t>8</a:t>
            </a:fld>
            <a:endParaRPr lang="en-US"/>
          </a:p>
        </p:txBody>
      </p:sp>
    </p:spTree>
    <p:extLst>
      <p:ext uri="{BB962C8B-B14F-4D97-AF65-F5344CB8AC3E}">
        <p14:creationId xmlns:p14="http://schemas.microsoft.com/office/powerpoint/2010/main" val="14795351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the first part of this slide </a:t>
            </a:r>
            <a:r>
              <a:rPr lang="en-US" baseline="0" dirty="0" smtClean="0"/>
              <a:t>to explain the goal of maximizing the benefit.  Then ask them to brainstorm possible factors that might help maximize the benefit.  After they have shared possibilities, show them the rest of the slide.  Again we want to choose a crop that produces the most plant matter – that temporarily pulls carbon dioxide out of the air.  Because making and spreading fertilizer and pesticide require energy and that energy use means moving carbon into the atmosphere, we want to minimize the fertilizer and pesticide use.  Planting and harvesting crops are done by machines that use fuels and therefore move carbon into the atmosphere, so we want to minimize the amount work it takes to plant and harvest. </a:t>
            </a:r>
            <a:endParaRPr lang="en-US" dirty="0"/>
          </a:p>
        </p:txBody>
      </p:sp>
      <p:sp>
        <p:nvSpPr>
          <p:cNvPr id="4" name="Slide Number Placeholder 3"/>
          <p:cNvSpPr>
            <a:spLocks noGrp="1"/>
          </p:cNvSpPr>
          <p:nvPr>
            <p:ph type="sldNum" sz="quarter" idx="10"/>
          </p:nvPr>
        </p:nvSpPr>
        <p:spPr/>
        <p:txBody>
          <a:bodyPr/>
          <a:lstStyle/>
          <a:p>
            <a:fld id="{FCC7F0C1-146F-4555-9034-E6B789766593}" type="slidenum">
              <a:rPr lang="en-US" smtClean="0"/>
              <a:t>9</a:t>
            </a:fld>
            <a:endParaRPr lang="en-US"/>
          </a:p>
        </p:txBody>
      </p:sp>
    </p:spTree>
    <p:extLst>
      <p:ext uri="{BB962C8B-B14F-4D97-AF65-F5344CB8AC3E}">
        <p14:creationId xmlns:p14="http://schemas.microsoft.com/office/powerpoint/2010/main" val="14795351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Green</a:t>
            </a:r>
            <a:r>
              <a:rPr lang="en-US" baseline="0" dirty="0" smtClean="0"/>
              <a:t> arrows are associated with ethanol production and use.  Blue arrows are associated with gasoline production and use.  </a:t>
            </a:r>
            <a:r>
              <a:rPr lang="en-US" b="1" dirty="0" smtClean="0"/>
              <a:t>Ask students what each arrow means</a:t>
            </a:r>
            <a:r>
              <a:rPr lang="en-US" dirty="0" smtClean="0"/>
              <a:t>. </a:t>
            </a:r>
            <a:r>
              <a:rPr lang="en-US" baseline="0" dirty="0" smtClean="0"/>
              <a:t>“Growing biofuels crop” = photosynthesis that takes place as the crop grows.  “Combustion of ethanol” = using the ethanol made from corn in a vehicle.  “Combustion of gasoline” = using gasoline (or other fuels) in vehicles.  Blue “Energy requirements for production” = use of fuels in vehicles to  plant and harvest corn.  Green “Energy requirements for production” = respiration corn undergoes while growing.  </a:t>
            </a:r>
            <a:r>
              <a:rPr lang="en-US" b="1" baseline="0" dirty="0" smtClean="0"/>
              <a:t>Ask students which arrows we want to maximize and which we want to minimize.  </a:t>
            </a:r>
            <a:r>
              <a:rPr lang="en-US" b="0" baseline="0" dirty="0" smtClean="0"/>
              <a:t>Maximize – growing biofuels crop.  Minimize all other. </a:t>
            </a:r>
            <a:endParaRPr lang="en-US" dirty="0"/>
          </a:p>
        </p:txBody>
      </p:sp>
      <p:sp>
        <p:nvSpPr>
          <p:cNvPr id="4" name="Slide Number Placeholder 3"/>
          <p:cNvSpPr>
            <a:spLocks noGrp="1"/>
          </p:cNvSpPr>
          <p:nvPr>
            <p:ph type="sldNum" sz="quarter" idx="10"/>
          </p:nvPr>
        </p:nvSpPr>
        <p:spPr/>
        <p:txBody>
          <a:bodyPr/>
          <a:lstStyle/>
          <a:p>
            <a:fld id="{76364FF3-8B7C-744E-A460-170291D487CC}" type="slidenum">
              <a:rPr lang="en-US" smtClean="0"/>
              <a:t>10</a:t>
            </a:fld>
            <a:endParaRPr lang="en-US"/>
          </a:p>
        </p:txBody>
      </p:sp>
    </p:spTree>
    <p:extLst>
      <p:ext uri="{BB962C8B-B14F-4D97-AF65-F5344CB8AC3E}">
        <p14:creationId xmlns:p14="http://schemas.microsoft.com/office/powerpoint/2010/main" val="35082488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pic>
        <p:nvPicPr>
          <p:cNvPr id="7" name="Picture 6" descr="Carbon TIME 4b.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86683" y="482468"/>
            <a:ext cx="1990713" cy="1505558"/>
          </a:xfrm>
          <a:prstGeom prst="rect">
            <a:avLst/>
          </a:prstGeom>
        </p:spPr>
      </p:pic>
    </p:spTree>
    <p:extLst>
      <p:ext uri="{BB962C8B-B14F-4D97-AF65-F5344CB8AC3E}">
        <p14:creationId xmlns:p14="http://schemas.microsoft.com/office/powerpoint/2010/main" val="890514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2561500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83201"/>
            <a:ext cx="2057400" cy="5642962"/>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483201"/>
            <a:ext cx="6019800" cy="5642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699412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504826"/>
            <a:ext cx="8229600" cy="49067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2340099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15074760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3311187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endParaRPr lang="en-US" dirty="0"/>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9" name="Slide Number Placeholder 8"/>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124714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1372278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958504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55588"/>
            <a:ext cx="3008313" cy="97951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455588"/>
            <a:ext cx="5111750" cy="56705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752272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351028976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457200"/>
            <a:ext cx="8229600" cy="99240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491020"/>
            <a:ext cx="8229600" cy="490674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553200" y="641157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AAFF94-8111-A348-8301-1F63C1D0CE4E}" type="slidenum">
              <a:rPr lang="en-US" smtClean="0"/>
              <a:pPr/>
              <a:t>‹#›</a:t>
            </a:fld>
            <a:endParaRPr lang="en-US" dirty="0"/>
          </a:p>
        </p:txBody>
      </p:sp>
      <p:sp>
        <p:nvSpPr>
          <p:cNvPr id="9" name="Footer Placeholder 5"/>
          <p:cNvSpPr>
            <a:spLocks noGrp="1"/>
          </p:cNvSpPr>
          <p:nvPr>
            <p:ph type="ftr" sz="quarter" idx="3"/>
          </p:nvPr>
        </p:nvSpPr>
        <p:spPr>
          <a:xfrm>
            <a:off x="457200" y="6400800"/>
            <a:ext cx="5989674" cy="365125"/>
          </a:xfrm>
          <a:prstGeom prst="rect">
            <a:avLst/>
          </a:prstGeom>
        </p:spPr>
        <p:txBody>
          <a:bodyPr/>
          <a:lstStyle/>
          <a:p>
            <a:endParaRPr lang="en-US" dirty="0"/>
          </a:p>
        </p:txBody>
      </p:sp>
    </p:spTree>
    <p:extLst>
      <p:ext uri="{BB962C8B-B14F-4D97-AF65-F5344CB8AC3E}">
        <p14:creationId xmlns:p14="http://schemas.microsoft.com/office/powerpoint/2010/main" val="7913569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ctrTitle"/>
          </p:nvPr>
        </p:nvSpPr>
        <p:spPr/>
        <p:txBody>
          <a:bodyPr/>
          <a:lstStyle/>
          <a:p>
            <a:pPr eaLnBrk="1" hangingPunct="1"/>
            <a:r>
              <a:rPr lang="en-US" dirty="0">
                <a:latin typeface="Calibri" charset="0"/>
              </a:rPr>
              <a:t>Lesson </a:t>
            </a:r>
            <a:r>
              <a:rPr lang="en-US" dirty="0" smtClean="0">
                <a:latin typeface="Calibri" charset="0"/>
              </a:rPr>
              <a:t>4 </a:t>
            </a:r>
            <a:r>
              <a:rPr lang="en-US" dirty="0">
                <a:latin typeface="Calibri" charset="0"/>
              </a:rPr>
              <a:t>Activity </a:t>
            </a:r>
            <a:r>
              <a:rPr lang="en-US" dirty="0" smtClean="0">
                <a:latin typeface="Calibri" charset="0"/>
              </a:rPr>
              <a:t>2</a:t>
            </a:r>
            <a:endParaRPr lang="en-US" dirty="0">
              <a:latin typeface="Calibri" charset="0"/>
            </a:endParaRPr>
          </a:p>
        </p:txBody>
      </p:sp>
      <p:sp>
        <p:nvSpPr>
          <p:cNvPr id="23554" name="Subtitle 2"/>
          <p:cNvSpPr>
            <a:spLocks noGrp="1"/>
          </p:cNvSpPr>
          <p:nvPr>
            <p:ph type="subTitle" idx="1"/>
          </p:nvPr>
        </p:nvSpPr>
        <p:spPr/>
        <p:txBody>
          <a:bodyPr/>
          <a:lstStyle/>
          <a:p>
            <a:pPr eaLnBrk="1" hangingPunct="1"/>
            <a:r>
              <a:rPr lang="en-US" dirty="0" smtClean="0">
                <a:solidFill>
                  <a:srgbClr val="000000"/>
                </a:solidFill>
                <a:latin typeface="Calibri" charset="0"/>
              </a:rPr>
              <a:t>Ethanol from cellulosic biomass</a:t>
            </a:r>
            <a:endParaRPr lang="en-US" dirty="0">
              <a:solidFill>
                <a:srgbClr val="000000"/>
              </a:solidFill>
              <a:latin typeface="Calibri" charset="0"/>
            </a:endParaRPr>
          </a:p>
        </p:txBody>
      </p:sp>
      <p:sp>
        <p:nvSpPr>
          <p:cNvPr id="5" name="TextBox 4"/>
          <p:cNvSpPr txBox="1"/>
          <p:nvPr/>
        </p:nvSpPr>
        <p:spPr>
          <a:xfrm>
            <a:off x="5531006" y="6439956"/>
            <a:ext cx="3492148" cy="369332"/>
          </a:xfrm>
          <a:prstGeom prst="rect">
            <a:avLst/>
          </a:prstGeom>
          <a:noFill/>
        </p:spPr>
        <p:txBody>
          <a:bodyPr wrap="square" rtlCol="0">
            <a:spAutoFit/>
          </a:bodyPr>
          <a:lstStyle/>
          <a:p>
            <a:pPr algn="ctr"/>
            <a:r>
              <a:rPr lang="en-US" dirty="0" err="1" smtClean="0"/>
              <a:t>www.energy.wisc.edu</a:t>
            </a:r>
            <a:r>
              <a:rPr lang="en-US" dirty="0" smtClean="0"/>
              <a:t>/education</a:t>
            </a:r>
            <a:endParaRPr lang="en-US" dirty="0"/>
          </a:p>
        </p:txBody>
      </p:sp>
      <p:pic>
        <p:nvPicPr>
          <p:cNvPr id="2" name="Picture 1" descr="WI-Energy-Institute_4c_C copy.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82380" y="4812694"/>
            <a:ext cx="3285018" cy="1627262"/>
          </a:xfrm>
          <a:prstGeom prst="rect">
            <a:avLst/>
          </a:prstGeom>
        </p:spPr>
      </p:pic>
    </p:spTree>
    <p:extLst>
      <p:ext uri="{BB962C8B-B14F-4D97-AF65-F5344CB8AC3E}">
        <p14:creationId xmlns:p14="http://schemas.microsoft.com/office/powerpoint/2010/main" val="36678539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16200000">
            <a:off x="911122" y="3949552"/>
            <a:ext cx="2071358" cy="3273420"/>
          </a:xfrm>
          <a:prstGeom prst="rect">
            <a:avLst/>
          </a:prstGeom>
          <a:noFill/>
          <a:ln w="76200" cmpd="sng">
            <a:solidFill>
              <a:schemeClr val="tx1"/>
            </a:solidFill>
          </a:ln>
        </p:spPr>
        <p:style>
          <a:lnRef idx="1">
            <a:schemeClr val="accent1"/>
          </a:lnRef>
          <a:fillRef idx="3">
            <a:schemeClr val="accent1"/>
          </a:fillRef>
          <a:effectRef idx="2">
            <a:schemeClr val="accent1"/>
          </a:effectRef>
          <a:fontRef idx="minor">
            <a:schemeClr val="lt1"/>
          </a:fontRef>
        </p:style>
        <p:txBody>
          <a:bodyPr lIns="57150" tIns="28575" rIns="57150" bIns="28575" rtlCol="0" anchor="ctr"/>
          <a:lstStyle/>
          <a:p>
            <a:pPr algn="ctr"/>
            <a:endParaRPr lang="en-US"/>
          </a:p>
        </p:txBody>
      </p:sp>
      <p:sp>
        <p:nvSpPr>
          <p:cNvPr id="12" name="Rectangle 11"/>
          <p:cNvSpPr/>
          <p:nvPr/>
        </p:nvSpPr>
        <p:spPr>
          <a:xfrm rot="16200000">
            <a:off x="5715000" y="3581400"/>
            <a:ext cx="2133602" cy="3809999"/>
          </a:xfrm>
          <a:prstGeom prst="rect">
            <a:avLst/>
          </a:prstGeom>
          <a:noFill/>
          <a:ln w="76200" cmpd="sng">
            <a:solidFill>
              <a:schemeClr val="tx1"/>
            </a:solidFill>
          </a:ln>
        </p:spPr>
        <p:style>
          <a:lnRef idx="1">
            <a:schemeClr val="accent1"/>
          </a:lnRef>
          <a:fillRef idx="3">
            <a:schemeClr val="accent1"/>
          </a:fillRef>
          <a:effectRef idx="2">
            <a:schemeClr val="accent1"/>
          </a:effectRef>
          <a:fontRef idx="minor">
            <a:schemeClr val="lt1"/>
          </a:fontRef>
        </p:style>
        <p:txBody>
          <a:bodyPr lIns="57150" tIns="28575" rIns="57150" bIns="28575" rtlCol="0" anchor="ctr"/>
          <a:lstStyle/>
          <a:p>
            <a:pPr algn="ctr"/>
            <a:endParaRPr lang="en-US"/>
          </a:p>
        </p:txBody>
      </p:sp>
      <p:sp>
        <p:nvSpPr>
          <p:cNvPr id="13" name="Rectangle 12"/>
          <p:cNvSpPr/>
          <p:nvPr/>
        </p:nvSpPr>
        <p:spPr>
          <a:xfrm rot="16200000">
            <a:off x="5524500" y="571501"/>
            <a:ext cx="2438399" cy="3733800"/>
          </a:xfrm>
          <a:prstGeom prst="rect">
            <a:avLst/>
          </a:prstGeom>
          <a:noFill/>
          <a:ln w="76200" cmpd="sng">
            <a:solidFill>
              <a:schemeClr val="tx1"/>
            </a:solidFill>
          </a:ln>
        </p:spPr>
        <p:style>
          <a:lnRef idx="1">
            <a:schemeClr val="accent1"/>
          </a:lnRef>
          <a:fillRef idx="3">
            <a:schemeClr val="accent1"/>
          </a:fillRef>
          <a:effectRef idx="2">
            <a:schemeClr val="accent1"/>
          </a:effectRef>
          <a:fontRef idx="minor">
            <a:schemeClr val="lt1"/>
          </a:fontRef>
        </p:style>
        <p:txBody>
          <a:bodyPr lIns="57150" tIns="28575" rIns="57150" bIns="28575" rtlCol="0" anchor="ctr"/>
          <a:lstStyle/>
          <a:p>
            <a:pPr algn="ctr"/>
            <a:endParaRPr lang="en-US"/>
          </a:p>
        </p:txBody>
      </p:sp>
      <p:sp>
        <p:nvSpPr>
          <p:cNvPr id="14" name="Oval 13"/>
          <p:cNvSpPr/>
          <p:nvPr/>
        </p:nvSpPr>
        <p:spPr>
          <a:xfrm rot="16200000">
            <a:off x="1105776" y="1256424"/>
            <a:ext cx="2512850" cy="2590802"/>
          </a:xfrm>
          <a:prstGeom prst="ellipse">
            <a:avLst/>
          </a:prstGeom>
          <a:noFill/>
          <a:ln w="76200" cmpd="sng">
            <a:solidFill>
              <a:schemeClr val="tx1"/>
            </a:solidFill>
            <a:prstDash val="dash"/>
          </a:ln>
        </p:spPr>
        <p:style>
          <a:lnRef idx="1">
            <a:schemeClr val="accent1"/>
          </a:lnRef>
          <a:fillRef idx="3">
            <a:schemeClr val="accent1"/>
          </a:fillRef>
          <a:effectRef idx="2">
            <a:schemeClr val="accent1"/>
          </a:effectRef>
          <a:fontRef idx="minor">
            <a:schemeClr val="lt1"/>
          </a:fontRef>
        </p:style>
        <p:txBody>
          <a:bodyPr lIns="57150" tIns="28575" rIns="57150" bIns="28575" rtlCol="0" anchor="ctr"/>
          <a:lstStyle/>
          <a:p>
            <a:pPr algn="ctr"/>
            <a:endParaRPr lang="en-US"/>
          </a:p>
        </p:txBody>
      </p:sp>
      <p:sp>
        <p:nvSpPr>
          <p:cNvPr id="15" name="TextBox 14"/>
          <p:cNvSpPr txBox="1"/>
          <p:nvPr/>
        </p:nvSpPr>
        <p:spPr>
          <a:xfrm>
            <a:off x="1273438" y="2035584"/>
            <a:ext cx="2025123" cy="611706"/>
          </a:xfrm>
          <a:prstGeom prst="rect">
            <a:avLst/>
          </a:prstGeom>
          <a:noFill/>
        </p:spPr>
        <p:txBody>
          <a:bodyPr wrap="square" lIns="57150" tIns="28575" rIns="57150" bIns="28575" rtlCol="0">
            <a:spAutoFit/>
          </a:bodyPr>
          <a:lstStyle/>
          <a:p>
            <a:pPr algn="ctr"/>
            <a:r>
              <a:rPr lang="en-US" b="1" dirty="0" smtClean="0">
                <a:solidFill>
                  <a:srgbClr val="0000FF"/>
                </a:solidFill>
              </a:rPr>
              <a:t>Atmosphere</a:t>
            </a:r>
          </a:p>
          <a:p>
            <a:pPr algn="ctr"/>
            <a:r>
              <a:rPr lang="en-US" dirty="0" smtClean="0"/>
              <a:t> Inorganic CO</a:t>
            </a:r>
            <a:r>
              <a:rPr lang="en-US" baseline="-25000" dirty="0" smtClean="0"/>
              <a:t>2</a:t>
            </a:r>
            <a:endParaRPr lang="en-US" baseline="-25000" dirty="0"/>
          </a:p>
        </p:txBody>
      </p:sp>
      <p:sp>
        <p:nvSpPr>
          <p:cNvPr id="16" name="TextBox 15"/>
          <p:cNvSpPr txBox="1"/>
          <p:nvPr/>
        </p:nvSpPr>
        <p:spPr>
          <a:xfrm>
            <a:off x="5561010" y="5712443"/>
            <a:ext cx="2514600" cy="611706"/>
          </a:xfrm>
          <a:prstGeom prst="rect">
            <a:avLst/>
          </a:prstGeom>
          <a:noFill/>
        </p:spPr>
        <p:txBody>
          <a:bodyPr wrap="square" lIns="57150" tIns="28575" rIns="57150" bIns="28575" rtlCol="0">
            <a:spAutoFit/>
          </a:bodyPr>
          <a:lstStyle/>
          <a:p>
            <a:pPr algn="ctr"/>
            <a:r>
              <a:rPr lang="en-US" b="1" dirty="0" smtClean="0">
                <a:solidFill>
                  <a:srgbClr val="008000"/>
                </a:solidFill>
              </a:rPr>
              <a:t>Soil </a:t>
            </a:r>
          </a:p>
          <a:p>
            <a:pPr algn="ctr"/>
            <a:r>
              <a:rPr lang="en-US" dirty="0" smtClean="0"/>
              <a:t>organic carbon</a:t>
            </a:r>
            <a:endParaRPr lang="en-US" dirty="0"/>
          </a:p>
        </p:txBody>
      </p:sp>
      <p:sp>
        <p:nvSpPr>
          <p:cNvPr id="17" name="TextBox 16"/>
          <p:cNvSpPr txBox="1"/>
          <p:nvPr/>
        </p:nvSpPr>
        <p:spPr>
          <a:xfrm>
            <a:off x="5181600" y="2132548"/>
            <a:ext cx="3273421" cy="611706"/>
          </a:xfrm>
          <a:prstGeom prst="rect">
            <a:avLst/>
          </a:prstGeom>
          <a:noFill/>
        </p:spPr>
        <p:txBody>
          <a:bodyPr wrap="square" lIns="57150" tIns="28575" rIns="57150" bIns="28575" rtlCol="0">
            <a:spAutoFit/>
          </a:bodyPr>
          <a:lstStyle/>
          <a:p>
            <a:pPr algn="ctr"/>
            <a:r>
              <a:rPr lang="en-US" b="1" dirty="0" smtClean="0">
                <a:solidFill>
                  <a:srgbClr val="008000"/>
                </a:solidFill>
              </a:rPr>
              <a:t>Biomass</a:t>
            </a:r>
          </a:p>
          <a:p>
            <a:pPr algn="ctr"/>
            <a:r>
              <a:rPr lang="en-US" dirty="0" smtClean="0"/>
              <a:t>organic carbon</a:t>
            </a:r>
            <a:endParaRPr lang="en-US" dirty="0"/>
          </a:p>
        </p:txBody>
      </p:sp>
      <p:sp>
        <p:nvSpPr>
          <p:cNvPr id="18" name="TextBox 17"/>
          <p:cNvSpPr txBox="1"/>
          <p:nvPr/>
        </p:nvSpPr>
        <p:spPr>
          <a:xfrm>
            <a:off x="310091" y="5712443"/>
            <a:ext cx="3132501" cy="611706"/>
          </a:xfrm>
          <a:prstGeom prst="rect">
            <a:avLst/>
          </a:prstGeom>
          <a:noFill/>
        </p:spPr>
        <p:txBody>
          <a:bodyPr wrap="square" lIns="57150" tIns="28575" rIns="57150" bIns="28575" rtlCol="0">
            <a:spAutoFit/>
          </a:bodyPr>
          <a:lstStyle/>
          <a:p>
            <a:pPr algn="ctr"/>
            <a:r>
              <a:rPr lang="en-US" b="1" dirty="0" smtClean="0">
                <a:solidFill>
                  <a:srgbClr val="008000"/>
                </a:solidFill>
              </a:rPr>
              <a:t>Fossil Fuels</a:t>
            </a:r>
          </a:p>
          <a:p>
            <a:pPr algn="ctr"/>
            <a:r>
              <a:rPr lang="en-US" dirty="0"/>
              <a:t>o</a:t>
            </a:r>
            <a:r>
              <a:rPr lang="en-US" dirty="0" smtClean="0"/>
              <a:t>rganic carbon</a:t>
            </a:r>
            <a:endParaRPr lang="en-US" dirty="0"/>
          </a:p>
        </p:txBody>
      </p:sp>
      <p:sp>
        <p:nvSpPr>
          <p:cNvPr id="20" name="Content Placeholder 2"/>
          <p:cNvSpPr txBox="1">
            <a:spLocks/>
          </p:cNvSpPr>
          <p:nvPr/>
        </p:nvSpPr>
        <p:spPr>
          <a:xfrm>
            <a:off x="310091" y="-41969"/>
            <a:ext cx="8595764" cy="821791"/>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3600" dirty="0" smtClean="0">
                <a:latin typeface="Copperplate"/>
                <a:cs typeface="Copperplate"/>
              </a:rPr>
              <a:t>Cost/benefit analysis of biofuels</a:t>
            </a:r>
            <a:endParaRPr lang="en-US" sz="3600" dirty="0">
              <a:latin typeface="Copperplate"/>
              <a:cs typeface="Copperplate"/>
            </a:endParaRPr>
          </a:p>
        </p:txBody>
      </p:sp>
      <p:sp>
        <p:nvSpPr>
          <p:cNvPr id="2" name="Right Arrow 1"/>
          <p:cNvSpPr/>
          <p:nvPr/>
        </p:nvSpPr>
        <p:spPr>
          <a:xfrm>
            <a:off x="3031963" y="1061277"/>
            <a:ext cx="2446136" cy="1280160"/>
          </a:xfrm>
          <a:prstGeom prst="rightArrow">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3298561" y="1481328"/>
            <a:ext cx="1883039" cy="646331"/>
          </a:xfrm>
          <a:prstGeom prst="rect">
            <a:avLst/>
          </a:prstGeom>
          <a:noFill/>
        </p:spPr>
        <p:txBody>
          <a:bodyPr wrap="square" rtlCol="0">
            <a:spAutoFit/>
          </a:bodyPr>
          <a:lstStyle/>
          <a:p>
            <a:r>
              <a:rPr lang="en-US" dirty="0" smtClean="0"/>
              <a:t>Growing biofuels crop</a:t>
            </a:r>
            <a:endParaRPr lang="en-US" dirty="0"/>
          </a:p>
        </p:txBody>
      </p:sp>
      <p:sp>
        <p:nvSpPr>
          <p:cNvPr id="6" name="Right Arrow 5"/>
          <p:cNvSpPr/>
          <p:nvPr/>
        </p:nvSpPr>
        <p:spPr>
          <a:xfrm rot="10800000">
            <a:off x="3031960" y="2485846"/>
            <a:ext cx="2443617" cy="734432"/>
          </a:xfrm>
          <a:prstGeom prst="rightArrow">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3583511" y="2744254"/>
            <a:ext cx="1598089" cy="646331"/>
          </a:xfrm>
          <a:prstGeom prst="rect">
            <a:avLst/>
          </a:prstGeom>
          <a:noFill/>
        </p:spPr>
        <p:txBody>
          <a:bodyPr wrap="square" rtlCol="0">
            <a:spAutoFit/>
          </a:bodyPr>
          <a:lstStyle/>
          <a:p>
            <a:pPr algn="ctr"/>
            <a:r>
              <a:rPr lang="en-US" dirty="0" smtClean="0"/>
              <a:t>Combustion of ethanol</a:t>
            </a:r>
            <a:endParaRPr lang="en-US" dirty="0"/>
          </a:p>
        </p:txBody>
      </p:sp>
      <p:sp>
        <p:nvSpPr>
          <p:cNvPr id="9" name="Down Arrow 8"/>
          <p:cNvSpPr/>
          <p:nvPr/>
        </p:nvSpPr>
        <p:spPr>
          <a:xfrm rot="10800000">
            <a:off x="2934720" y="3533927"/>
            <a:ext cx="583737" cy="1364295"/>
          </a:xfrm>
          <a:prstGeom prst="downArrow">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Down Arrow 10"/>
          <p:cNvSpPr/>
          <p:nvPr/>
        </p:nvSpPr>
        <p:spPr>
          <a:xfrm rot="10800000">
            <a:off x="2582796" y="3533923"/>
            <a:ext cx="220599" cy="136429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Down Arrow 21"/>
          <p:cNvSpPr/>
          <p:nvPr/>
        </p:nvSpPr>
        <p:spPr>
          <a:xfrm rot="10800000">
            <a:off x="1273438" y="3390585"/>
            <a:ext cx="1088763" cy="150764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Box 22"/>
          <p:cNvSpPr txBox="1"/>
          <p:nvPr/>
        </p:nvSpPr>
        <p:spPr>
          <a:xfrm>
            <a:off x="475488" y="3892907"/>
            <a:ext cx="1342331" cy="646331"/>
          </a:xfrm>
          <a:prstGeom prst="rect">
            <a:avLst/>
          </a:prstGeom>
          <a:noFill/>
        </p:spPr>
        <p:txBody>
          <a:bodyPr wrap="square" rtlCol="0">
            <a:spAutoFit/>
          </a:bodyPr>
          <a:lstStyle/>
          <a:p>
            <a:r>
              <a:rPr lang="en-US" dirty="0" smtClean="0"/>
              <a:t>Combustion of gasoline</a:t>
            </a:r>
            <a:endParaRPr lang="en-US" dirty="0"/>
          </a:p>
        </p:txBody>
      </p:sp>
      <p:sp>
        <p:nvSpPr>
          <p:cNvPr id="5" name="TextBox 4"/>
          <p:cNvSpPr txBox="1"/>
          <p:nvPr/>
        </p:nvSpPr>
        <p:spPr>
          <a:xfrm>
            <a:off x="3518458" y="3808250"/>
            <a:ext cx="2177019" cy="646331"/>
          </a:xfrm>
          <a:prstGeom prst="rect">
            <a:avLst/>
          </a:prstGeom>
          <a:noFill/>
        </p:spPr>
        <p:txBody>
          <a:bodyPr wrap="square" rtlCol="0">
            <a:spAutoFit/>
          </a:bodyPr>
          <a:lstStyle/>
          <a:p>
            <a:r>
              <a:rPr lang="en-US" dirty="0" smtClean="0"/>
              <a:t>Energy requirements for production</a:t>
            </a:r>
            <a:endParaRPr lang="en-US" dirty="0"/>
          </a:p>
        </p:txBody>
      </p:sp>
    </p:spTree>
    <p:extLst>
      <p:ext uri="{BB962C8B-B14F-4D97-AF65-F5344CB8AC3E}">
        <p14:creationId xmlns:p14="http://schemas.microsoft.com/office/powerpoint/2010/main" val="4175747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12"/>
                                        </p:tgtEl>
                                      </p:cBhvr>
                                      <p:by x="50000" y="100000"/>
                                    </p:animScale>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grpId="0" nodeType="clickEffect">
                                  <p:stCondLst>
                                    <p:cond delay="0"/>
                                  </p:stCondLst>
                                  <p:childTnLst>
                                    <p:animScale>
                                      <p:cBhvr>
                                        <p:cTn id="10" dur="2000" fill="hold"/>
                                        <p:tgtEl>
                                          <p:spTgt spid="14"/>
                                        </p:tgtEl>
                                      </p:cBhvr>
                                      <p:by x="150000" y="150000"/>
                                    </p:animScale>
                                  </p:childTnLst>
                                </p:cTn>
                              </p:par>
                            </p:childTnLst>
                          </p:cTn>
                        </p:par>
                      </p:childTnLst>
                    </p:cTn>
                  </p:par>
                  <p:par>
                    <p:cTn id="11" fill="hold">
                      <p:stCondLst>
                        <p:cond delay="indefinite"/>
                      </p:stCondLst>
                      <p:childTnLst>
                        <p:par>
                          <p:cTn id="12" fill="hold">
                            <p:stCondLst>
                              <p:cond delay="0"/>
                            </p:stCondLst>
                            <p:childTnLst>
                              <p:par>
                                <p:cTn id="13" presetID="26" presetClass="emph" presetSubtype="0" fill="hold" grpId="0" nodeType="clickEffect">
                                  <p:stCondLst>
                                    <p:cond delay="0"/>
                                  </p:stCondLst>
                                  <p:childTnLst>
                                    <p:animEffect transition="out" filter="fade">
                                      <p:cBhvr>
                                        <p:cTn id="14" dur="2000" tmFilter="0, 0; .2, .5; .8, .5; 1, 0"/>
                                        <p:tgtEl>
                                          <p:spTgt spid="13"/>
                                        </p:tgtEl>
                                      </p:cBhvr>
                                    </p:animEffect>
                                    <p:animScale>
                                      <p:cBhvr>
                                        <p:cTn id="15" dur="1000" autoRev="1" fill="hold"/>
                                        <p:tgtEl>
                                          <p:spTgt spid="13"/>
                                        </p:tgtEl>
                                      </p:cBhvr>
                                      <p:by x="105000" y="105000"/>
                                    </p:animScale>
                                  </p:childTnLst>
                                </p:cTn>
                              </p:par>
                            </p:childTnLst>
                          </p:cTn>
                        </p:par>
                      </p:childTnLst>
                    </p:cTn>
                  </p:par>
                  <p:par>
                    <p:cTn id="16" fill="hold">
                      <p:stCondLst>
                        <p:cond delay="indefinite"/>
                      </p:stCondLst>
                      <p:childTnLst>
                        <p:par>
                          <p:cTn id="17" fill="hold">
                            <p:stCondLst>
                              <p:cond delay="0"/>
                            </p:stCondLst>
                            <p:childTnLst>
                              <p:par>
                                <p:cTn id="18" presetID="6" presetClass="emph" presetSubtype="0" fill="hold" grpId="1" nodeType="clickEffect">
                                  <p:stCondLst>
                                    <p:cond delay="0"/>
                                  </p:stCondLst>
                                  <p:childTnLst>
                                    <p:animScale>
                                      <p:cBhvr>
                                        <p:cTn id="19" dur="2000" fill="hold"/>
                                        <p:tgtEl>
                                          <p:spTgt spid="12"/>
                                        </p:tgtEl>
                                      </p:cBhvr>
                                      <p:by x="25000" y="25000"/>
                                    </p:animScale>
                                  </p:childTnLst>
                                </p:cTn>
                              </p:par>
                            </p:childTnLst>
                          </p:cTn>
                        </p:par>
                      </p:childTnLst>
                    </p:cTn>
                  </p:par>
                  <p:par>
                    <p:cTn id="20" fill="hold">
                      <p:stCondLst>
                        <p:cond delay="indefinite"/>
                      </p:stCondLst>
                      <p:childTnLst>
                        <p:par>
                          <p:cTn id="21" fill="hold">
                            <p:stCondLst>
                              <p:cond delay="0"/>
                            </p:stCondLst>
                            <p:childTnLst>
                              <p:par>
                                <p:cTn id="22" presetID="6" presetClass="emph" presetSubtype="0" fill="hold" grpId="1" nodeType="clickEffect">
                                  <p:stCondLst>
                                    <p:cond delay="0"/>
                                  </p:stCondLst>
                                  <p:childTnLst>
                                    <p:animScale>
                                      <p:cBhvr>
                                        <p:cTn id="23" dur="2000" fill="hold"/>
                                        <p:tgtEl>
                                          <p:spTgt spid="14"/>
                                        </p:tgtEl>
                                      </p:cBhvr>
                                      <p:by x="150000" y="150000"/>
                                    </p:animScale>
                                  </p:childTnLst>
                                </p:cTn>
                              </p:par>
                              <p:par>
                                <p:cTn id="24" presetID="26" presetClass="emph" presetSubtype="0" fill="hold" grpId="1" nodeType="withEffect">
                                  <p:stCondLst>
                                    <p:cond delay="0"/>
                                  </p:stCondLst>
                                  <p:childTnLst>
                                    <p:animEffect transition="out" filter="fade">
                                      <p:cBhvr>
                                        <p:cTn id="25" dur="500" tmFilter="0, 0; .2, .5; .8, .5; 1, 0"/>
                                        <p:tgtEl>
                                          <p:spTgt spid="13"/>
                                        </p:tgtEl>
                                      </p:cBhvr>
                                    </p:animEffect>
                                    <p:animScale>
                                      <p:cBhvr>
                                        <p:cTn id="26" dur="25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animBg="1"/>
      <p:bldP spid="13" grpId="1" animBg="1"/>
      <p:bldP spid="14" grpId="0" animBg="1"/>
      <p:bldP spid="14"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Making ethanol from cellulosic biomass</a:t>
            </a:r>
            <a:endParaRPr lang="en-US" dirty="0"/>
          </a:p>
        </p:txBody>
      </p:sp>
      <p:sp>
        <p:nvSpPr>
          <p:cNvPr id="3" name="Content Placeholder 2"/>
          <p:cNvSpPr>
            <a:spLocks noGrp="1"/>
          </p:cNvSpPr>
          <p:nvPr>
            <p:ph idx="1"/>
          </p:nvPr>
        </p:nvSpPr>
        <p:spPr/>
        <p:txBody>
          <a:bodyPr/>
          <a:lstStyle/>
          <a:p>
            <a:pPr marL="0" indent="0">
              <a:buNone/>
            </a:pPr>
            <a:r>
              <a:rPr lang="en-US" dirty="0" smtClean="0"/>
              <a:t>The problems </a:t>
            </a:r>
          </a:p>
          <a:p>
            <a:r>
              <a:rPr lang="en-US" dirty="0"/>
              <a:t>Y</a:t>
            </a:r>
            <a:r>
              <a:rPr lang="en-US" dirty="0" smtClean="0"/>
              <a:t>east can’t use cellulose for fermentation</a:t>
            </a:r>
          </a:p>
          <a:p>
            <a:r>
              <a:rPr lang="en-US" dirty="0"/>
              <a:t>T</a:t>
            </a:r>
            <a:r>
              <a:rPr lang="en-US" dirty="0" smtClean="0"/>
              <a:t>he cellulose in biomass is intertwined with other complex molecules</a:t>
            </a:r>
          </a:p>
          <a:p>
            <a:pPr marL="0" indent="0">
              <a:buNone/>
            </a:pPr>
            <a:r>
              <a:rPr lang="en-US" dirty="0" smtClean="0"/>
              <a:t>Engineering and Science Problem:</a:t>
            </a:r>
          </a:p>
          <a:p>
            <a:pPr marL="0" indent="0">
              <a:buNone/>
            </a:pPr>
            <a:r>
              <a:rPr lang="en-US" dirty="0" smtClean="0"/>
              <a:t>What is the most efficient way to make the sugar in cellulosic biomass available to yeast?</a:t>
            </a:r>
            <a:endParaRPr lang="en-US" dirty="0"/>
          </a:p>
        </p:txBody>
      </p:sp>
    </p:spTree>
    <p:extLst>
      <p:ext uri="{BB962C8B-B14F-4D97-AF65-F5344CB8AC3E}">
        <p14:creationId xmlns:p14="http://schemas.microsoft.com/office/powerpoint/2010/main" val="1140959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Making ethanol from cellulosic biomass</a:t>
            </a:r>
            <a:endParaRPr lang="en-US" dirty="0"/>
          </a:p>
        </p:txBody>
      </p:sp>
      <p:pic>
        <p:nvPicPr>
          <p:cNvPr id="4" name="Content Placeholder 3" descr="zoom in for grasses to cellulase.jpg"/>
          <p:cNvPicPr>
            <a:picLocks noGrp="1"/>
          </p:cNvPicPr>
          <p:nvPr>
            <p:ph idx="1"/>
          </p:nvPr>
        </p:nvPicPr>
        <p:blipFill>
          <a:blip r:embed="rId3" cstate="print">
            <a:extLst>
              <a:ext uri="{28A0092B-C50C-407E-A947-70E740481C1C}">
                <a14:useLocalDpi xmlns:a14="http://schemas.microsoft.com/office/drawing/2010/main"/>
              </a:ext>
            </a:extLst>
          </a:blip>
          <a:srcRect/>
          <a:stretch>
            <a:fillRect/>
          </a:stretch>
        </p:blipFill>
        <p:spPr bwMode="auto">
          <a:xfrm>
            <a:off x="762000" y="1752600"/>
            <a:ext cx="5486400" cy="3505200"/>
          </a:xfrm>
          <a:prstGeom prst="rect">
            <a:avLst/>
          </a:prstGeom>
          <a:noFill/>
          <a:ln w="12700">
            <a:noFill/>
            <a:miter lim="800000"/>
            <a:headEnd/>
            <a:tailEnd/>
          </a:ln>
          <a:extLst/>
        </p:spPr>
      </p:pic>
      <p:sp>
        <p:nvSpPr>
          <p:cNvPr id="5" name="TextBox 4"/>
          <p:cNvSpPr txBox="1"/>
          <p:nvPr/>
        </p:nvSpPr>
        <p:spPr>
          <a:xfrm>
            <a:off x="794657" y="5390891"/>
            <a:ext cx="7848600" cy="1077218"/>
          </a:xfrm>
          <a:prstGeom prst="rect">
            <a:avLst/>
          </a:prstGeom>
          <a:noFill/>
        </p:spPr>
        <p:txBody>
          <a:bodyPr wrap="square" rtlCol="0">
            <a:spAutoFit/>
          </a:bodyPr>
          <a:lstStyle/>
          <a:p>
            <a:pPr marL="849313" indent="-849313"/>
            <a:r>
              <a:rPr lang="en-US" sz="3200" b="1" dirty="0" smtClean="0"/>
              <a:t>Step 1 -  BIOFUELS CROP </a:t>
            </a:r>
          </a:p>
          <a:p>
            <a:pPr marL="849313" indent="-849313"/>
            <a:r>
              <a:rPr lang="en-US" sz="3200" dirty="0" smtClean="0"/>
              <a:t>Grow and harvest biomass</a:t>
            </a:r>
            <a:endParaRPr lang="en-US" sz="3200" dirty="0"/>
          </a:p>
        </p:txBody>
      </p:sp>
    </p:spTree>
    <p:extLst>
      <p:ext uri="{BB962C8B-B14F-4D97-AF65-F5344CB8AC3E}">
        <p14:creationId xmlns:p14="http://schemas.microsoft.com/office/powerpoint/2010/main" val="2862609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Making ethanol from cellulosic biomass</a:t>
            </a:r>
            <a:endParaRPr lang="en-US" dirty="0"/>
          </a:p>
        </p:txBody>
      </p:sp>
      <p:sp>
        <p:nvSpPr>
          <p:cNvPr id="3" name="Content Placeholder 2"/>
          <p:cNvSpPr>
            <a:spLocks noGrp="1"/>
          </p:cNvSpPr>
          <p:nvPr>
            <p:ph idx="1"/>
          </p:nvPr>
        </p:nvSpPr>
        <p:spPr>
          <a:xfrm>
            <a:off x="457200" y="1600201"/>
            <a:ext cx="8229600" cy="3252082"/>
          </a:xfrm>
        </p:spPr>
        <p:txBody>
          <a:bodyPr/>
          <a:lstStyle/>
          <a:p>
            <a:pPr marL="0" indent="0">
              <a:buNone/>
            </a:pPr>
            <a:r>
              <a:rPr lang="en-US" b="1" dirty="0"/>
              <a:t>Step 2 -  </a:t>
            </a:r>
            <a:r>
              <a:rPr lang="en-US" b="1" dirty="0" smtClean="0"/>
              <a:t>PRETREATMENT </a:t>
            </a:r>
            <a:endParaRPr lang="en-US" dirty="0" smtClean="0"/>
          </a:p>
          <a:p>
            <a:pPr marL="0" indent="0">
              <a:buNone/>
            </a:pPr>
            <a:r>
              <a:rPr lang="en-US" dirty="0"/>
              <a:t>	cutting, grinding, boiling</a:t>
            </a:r>
          </a:p>
        </p:txBody>
      </p:sp>
      <p:sp>
        <p:nvSpPr>
          <p:cNvPr id="6" name="Right Arrow 5"/>
          <p:cNvSpPr/>
          <p:nvPr/>
        </p:nvSpPr>
        <p:spPr>
          <a:xfrm>
            <a:off x="794657" y="3276600"/>
            <a:ext cx="1491343"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2286000" y="3083004"/>
            <a:ext cx="6357256" cy="1600438"/>
          </a:xfrm>
          <a:prstGeom prst="rect">
            <a:avLst/>
          </a:prstGeom>
          <a:noFill/>
        </p:spPr>
        <p:txBody>
          <a:bodyPr wrap="square" rtlCol="0">
            <a:spAutoFit/>
          </a:bodyPr>
          <a:lstStyle/>
          <a:p>
            <a:r>
              <a:rPr lang="en-US" sz="4000" b="1" dirty="0"/>
              <a:t>“</a:t>
            </a:r>
            <a:r>
              <a:rPr lang="en-US" sz="4000" b="1" dirty="0" smtClean="0"/>
              <a:t>Loosen” </a:t>
            </a:r>
            <a:r>
              <a:rPr lang="en-US" sz="4000" b="1" dirty="0"/>
              <a:t>cell wall material </a:t>
            </a:r>
            <a:r>
              <a:rPr lang="en-US" sz="4000" dirty="0" smtClean="0"/>
              <a:t> to expose cellulose</a:t>
            </a:r>
            <a:endParaRPr lang="en-US" sz="4000" dirty="0"/>
          </a:p>
          <a:p>
            <a:endParaRPr lang="en-US" dirty="0"/>
          </a:p>
        </p:txBody>
      </p:sp>
      <p:pic>
        <p:nvPicPr>
          <p:cNvPr id="8" name="Picture 3" descr="plant to glucose diagram.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19114" y="4433532"/>
            <a:ext cx="2792999" cy="2061124"/>
          </a:xfrm>
          <a:prstGeom prst="rect">
            <a:avLst/>
          </a:prstGeom>
          <a:noFill/>
          <a:ln w="9525">
            <a:solidFill>
              <a:schemeClr val="tx1">
                <a:alpha val="96861"/>
              </a:schemeClr>
            </a:solidFill>
            <a:miter lim="800000"/>
            <a:headEnd/>
            <a:tailEnd/>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8821565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Making ethanol from cellulosic biomass</a:t>
            </a:r>
            <a:endParaRPr lang="en-US" dirty="0"/>
          </a:p>
        </p:txBody>
      </p:sp>
      <p:sp>
        <p:nvSpPr>
          <p:cNvPr id="3" name="Content Placeholder 2"/>
          <p:cNvSpPr>
            <a:spLocks noGrp="1"/>
          </p:cNvSpPr>
          <p:nvPr>
            <p:ph idx="1"/>
          </p:nvPr>
        </p:nvSpPr>
        <p:spPr>
          <a:xfrm>
            <a:off x="413657" y="1765229"/>
            <a:ext cx="8229600" cy="2875559"/>
          </a:xfrm>
        </p:spPr>
        <p:txBody>
          <a:bodyPr/>
          <a:lstStyle/>
          <a:p>
            <a:pPr marL="0" indent="0">
              <a:buNone/>
            </a:pPr>
            <a:r>
              <a:rPr lang="en-US" b="1" dirty="0"/>
              <a:t>Step 3: HYDROLYSIS</a:t>
            </a:r>
            <a:endParaRPr lang="en-US" dirty="0"/>
          </a:p>
          <a:p>
            <a:pPr marL="0" lvl="0" indent="0">
              <a:buNone/>
            </a:pPr>
            <a:r>
              <a:rPr lang="en-US" dirty="0"/>
              <a:t>Enzymes digest cellulose into glucose</a:t>
            </a:r>
          </a:p>
          <a:p>
            <a:pPr marL="0" indent="0">
              <a:buNone/>
            </a:pPr>
            <a:endParaRPr lang="en-US" dirty="0"/>
          </a:p>
        </p:txBody>
      </p:sp>
      <p:sp>
        <p:nvSpPr>
          <p:cNvPr id="6" name="Right Arrow 5"/>
          <p:cNvSpPr/>
          <p:nvPr/>
        </p:nvSpPr>
        <p:spPr>
          <a:xfrm>
            <a:off x="457200" y="3682230"/>
            <a:ext cx="1491343"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977887" y="3061253"/>
            <a:ext cx="4343399" cy="2215991"/>
          </a:xfrm>
          <a:prstGeom prst="rect">
            <a:avLst/>
          </a:prstGeom>
          <a:noFill/>
        </p:spPr>
        <p:txBody>
          <a:bodyPr wrap="square" rtlCol="0">
            <a:spAutoFit/>
          </a:bodyPr>
          <a:lstStyle/>
          <a:p>
            <a:r>
              <a:rPr lang="en-US" sz="4000" b="1" dirty="0" smtClean="0"/>
              <a:t>Mixed sugars</a:t>
            </a:r>
          </a:p>
          <a:p>
            <a:r>
              <a:rPr lang="en-US" sz="4000" dirty="0" smtClean="0"/>
              <a:t>Cellulose broken down into sugars</a:t>
            </a:r>
          </a:p>
          <a:p>
            <a:endParaRPr lang="en-US" dirty="0"/>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76714" y="4596630"/>
            <a:ext cx="3184623" cy="2121755"/>
          </a:xfrm>
          <a:prstGeom prst="rect">
            <a:avLst/>
          </a:prstGeom>
        </p:spPr>
      </p:pic>
    </p:spTree>
    <p:extLst>
      <p:ext uri="{BB962C8B-B14F-4D97-AF65-F5344CB8AC3E}">
        <p14:creationId xmlns:p14="http://schemas.microsoft.com/office/powerpoint/2010/main" val="22662426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Making ethanol from cellulosic biomass</a:t>
            </a:r>
            <a:endParaRPr lang="en-US" dirty="0"/>
          </a:p>
        </p:txBody>
      </p:sp>
      <p:sp>
        <p:nvSpPr>
          <p:cNvPr id="3" name="Content Placeholder 2"/>
          <p:cNvSpPr>
            <a:spLocks noGrp="1"/>
          </p:cNvSpPr>
          <p:nvPr>
            <p:ph idx="1"/>
          </p:nvPr>
        </p:nvSpPr>
        <p:spPr>
          <a:xfrm>
            <a:off x="413657" y="1958171"/>
            <a:ext cx="8229600" cy="4704359"/>
          </a:xfrm>
        </p:spPr>
        <p:txBody>
          <a:bodyPr/>
          <a:lstStyle/>
          <a:p>
            <a:pPr marL="0" indent="0">
              <a:buNone/>
            </a:pPr>
            <a:r>
              <a:rPr lang="en-US" b="1" dirty="0"/>
              <a:t>Step 4: FERMENTATION</a:t>
            </a:r>
            <a:endParaRPr lang="en-US" dirty="0"/>
          </a:p>
          <a:p>
            <a:pPr marL="0" lvl="0" indent="0">
              <a:buNone/>
            </a:pPr>
            <a:r>
              <a:rPr lang="en-US" dirty="0"/>
              <a:t>Yeast converts sugars to ethanol and CO</a:t>
            </a:r>
            <a:r>
              <a:rPr lang="en-US" baseline="-25000" dirty="0"/>
              <a:t>2</a:t>
            </a:r>
          </a:p>
          <a:p>
            <a:pPr marL="0" indent="0">
              <a:buNone/>
            </a:pPr>
            <a:endParaRPr lang="en-US" dirty="0" smtClean="0">
              <a:solidFill>
                <a:srgbClr val="00B050"/>
              </a:solidFill>
            </a:endParaRPr>
          </a:p>
          <a:p>
            <a:pPr marL="0" indent="0">
              <a:buNone/>
            </a:pPr>
            <a:endParaRPr lang="en-US" dirty="0" smtClean="0">
              <a:solidFill>
                <a:srgbClr val="00B050"/>
              </a:solidFill>
            </a:endParaRPr>
          </a:p>
          <a:p>
            <a:pPr marL="0" indent="0">
              <a:buNone/>
            </a:pPr>
            <a:endParaRPr lang="en-US" dirty="0">
              <a:solidFill>
                <a:srgbClr val="00B050"/>
              </a:solidFill>
            </a:endParaRPr>
          </a:p>
          <a:p>
            <a:pPr marL="0" indent="0">
              <a:buNone/>
            </a:pPr>
            <a:endParaRPr lang="en-US" dirty="0" smtClean="0">
              <a:solidFill>
                <a:srgbClr val="00B050"/>
              </a:solidFill>
            </a:endParaRPr>
          </a:p>
          <a:p>
            <a:pPr marL="0" indent="0">
              <a:buNone/>
            </a:pPr>
            <a:endParaRPr lang="en-US" dirty="0">
              <a:solidFill>
                <a:srgbClr val="00B050"/>
              </a:solidFill>
            </a:endParaRPr>
          </a:p>
        </p:txBody>
      </p:sp>
      <p:sp>
        <p:nvSpPr>
          <p:cNvPr id="6" name="Right Arrow 5"/>
          <p:cNvSpPr/>
          <p:nvPr/>
        </p:nvSpPr>
        <p:spPr>
          <a:xfrm>
            <a:off x="794657" y="3687281"/>
            <a:ext cx="1491343"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2438400" y="3313944"/>
            <a:ext cx="1997528" cy="1600438"/>
          </a:xfrm>
          <a:prstGeom prst="rect">
            <a:avLst/>
          </a:prstGeom>
          <a:noFill/>
        </p:spPr>
        <p:txBody>
          <a:bodyPr wrap="square" rtlCol="0">
            <a:spAutoFit/>
          </a:bodyPr>
          <a:lstStyle/>
          <a:p>
            <a:r>
              <a:rPr lang="en-US" sz="4000" b="1" dirty="0" smtClean="0"/>
              <a:t>Ethanol</a:t>
            </a:r>
          </a:p>
          <a:p>
            <a:r>
              <a:rPr lang="en-US" sz="4000" dirty="0" smtClean="0"/>
              <a:t>Biofuel</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002199" y="3418923"/>
            <a:ext cx="2466975" cy="1743075"/>
          </a:xfrm>
          <a:prstGeom prst="rect">
            <a:avLst/>
          </a:prstGeom>
        </p:spPr>
      </p:pic>
    </p:spTree>
    <p:extLst>
      <p:ext uri="{BB962C8B-B14F-4D97-AF65-F5344CB8AC3E}">
        <p14:creationId xmlns:p14="http://schemas.microsoft.com/office/powerpoint/2010/main" val="31698887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Cost/benefit analysis of </a:t>
            </a:r>
            <a:br>
              <a:rPr lang="en-US" dirty="0" smtClean="0"/>
            </a:br>
            <a:r>
              <a:rPr lang="en-US" dirty="0"/>
              <a:t>e</a:t>
            </a:r>
            <a:r>
              <a:rPr lang="en-US" dirty="0" smtClean="0"/>
              <a:t>thanol from cellulosic biomass</a:t>
            </a:r>
            <a:endParaRPr lang="en-US" dirty="0"/>
          </a:p>
        </p:txBody>
      </p:sp>
      <p:sp>
        <p:nvSpPr>
          <p:cNvPr id="3" name="Content Placeholder 2"/>
          <p:cNvSpPr>
            <a:spLocks noGrp="1"/>
          </p:cNvSpPr>
          <p:nvPr>
            <p:ph idx="1"/>
          </p:nvPr>
        </p:nvSpPr>
        <p:spPr>
          <a:xfrm>
            <a:off x="381000" y="1858618"/>
            <a:ext cx="8229600" cy="4661452"/>
          </a:xfrm>
        </p:spPr>
        <p:txBody>
          <a:bodyPr>
            <a:normAutofit/>
          </a:bodyPr>
          <a:lstStyle/>
          <a:p>
            <a:pPr marL="0" indent="0">
              <a:buNone/>
            </a:pPr>
            <a:r>
              <a:rPr lang="en-US" b="1" dirty="0" smtClean="0"/>
              <a:t>Each step costs $$ </a:t>
            </a:r>
            <a:endParaRPr lang="en-US" dirty="0"/>
          </a:p>
          <a:p>
            <a:r>
              <a:rPr lang="en-US" dirty="0" smtClean="0"/>
              <a:t>we don’t want the ethanol to cost more than gasoline or no one will use it</a:t>
            </a:r>
          </a:p>
          <a:p>
            <a:pPr marL="0" indent="0">
              <a:buNone/>
            </a:pPr>
            <a:r>
              <a:rPr lang="en-US" b="1" dirty="0" smtClean="0"/>
              <a:t>Each step has a carbon foot print </a:t>
            </a:r>
            <a:endParaRPr lang="en-US" dirty="0"/>
          </a:p>
          <a:p>
            <a:r>
              <a:rPr lang="en-US" dirty="0" smtClean="0"/>
              <a:t>we want to move as little carbon dioxide into the atmosphere as possible during the production of biofuels</a:t>
            </a:r>
            <a:endParaRPr lang="en-US" dirty="0"/>
          </a:p>
        </p:txBody>
      </p:sp>
    </p:spTree>
    <p:extLst>
      <p:ext uri="{BB962C8B-B14F-4D97-AF65-F5344CB8AC3E}">
        <p14:creationId xmlns:p14="http://schemas.microsoft.com/office/powerpoint/2010/main" val="1858744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Cost/benefit analysis of biofuels crop agriculture</a:t>
            </a:r>
            <a:endParaRPr lang="en-US" dirty="0"/>
          </a:p>
        </p:txBody>
      </p:sp>
      <p:sp>
        <p:nvSpPr>
          <p:cNvPr id="3" name="Content Placeholder 2"/>
          <p:cNvSpPr>
            <a:spLocks noGrp="1"/>
          </p:cNvSpPr>
          <p:nvPr>
            <p:ph idx="1"/>
          </p:nvPr>
        </p:nvSpPr>
        <p:spPr>
          <a:xfrm>
            <a:off x="457200" y="1803000"/>
            <a:ext cx="8229600" cy="4906748"/>
          </a:xfrm>
        </p:spPr>
        <p:txBody>
          <a:bodyPr>
            <a:normAutofit lnSpcReduction="10000"/>
          </a:bodyPr>
          <a:lstStyle/>
          <a:p>
            <a:pPr marL="0" indent="0">
              <a:buNone/>
            </a:pPr>
            <a:r>
              <a:rPr lang="en-US" dirty="0" smtClean="0"/>
              <a:t>To minimize the cost, we want:</a:t>
            </a:r>
          </a:p>
          <a:p>
            <a:r>
              <a:rPr lang="en-US" dirty="0" smtClean="0"/>
              <a:t> as much plant biomass produced as possible</a:t>
            </a:r>
          </a:p>
          <a:p>
            <a:r>
              <a:rPr lang="en-US" dirty="0" smtClean="0"/>
              <a:t>for every $ spent planting, growing, and harvesting the crop</a:t>
            </a:r>
          </a:p>
          <a:p>
            <a:pPr marL="0" indent="0">
              <a:buNone/>
            </a:pPr>
            <a:r>
              <a:rPr lang="en-US" dirty="0" smtClean="0"/>
              <a:t>What are some factors that might help minimize the cost?</a:t>
            </a:r>
          </a:p>
          <a:p>
            <a:r>
              <a:rPr lang="en-US" dirty="0" smtClean="0"/>
              <a:t>The choice of crop (corn, wheat, grass, etc.)</a:t>
            </a:r>
          </a:p>
          <a:p>
            <a:r>
              <a:rPr lang="en-US" dirty="0" smtClean="0"/>
              <a:t>How the crop is planted</a:t>
            </a:r>
          </a:p>
          <a:p>
            <a:r>
              <a:rPr lang="en-US" dirty="0" smtClean="0"/>
              <a:t>How much fertilizer and pesticide are used</a:t>
            </a:r>
          </a:p>
        </p:txBody>
      </p:sp>
      <p:pic>
        <p:nvPicPr>
          <p:cNvPr id="5" name="Picture 4" descr="Green corn stock.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92224" y="1080774"/>
            <a:ext cx="1694576" cy="1270932"/>
          </a:xfrm>
          <a:prstGeom prst="rect">
            <a:avLst/>
          </a:prstGeom>
        </p:spPr>
      </p:pic>
    </p:spTree>
    <p:extLst>
      <p:ext uri="{BB962C8B-B14F-4D97-AF65-F5344CB8AC3E}">
        <p14:creationId xmlns:p14="http://schemas.microsoft.com/office/powerpoint/2010/main" val="3565063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Cost/benefit analysis of biofuels crop agriculture</a:t>
            </a:r>
            <a:endParaRPr lang="en-US" dirty="0"/>
          </a:p>
        </p:txBody>
      </p:sp>
      <p:sp>
        <p:nvSpPr>
          <p:cNvPr id="3" name="Content Placeholder 2"/>
          <p:cNvSpPr>
            <a:spLocks noGrp="1"/>
          </p:cNvSpPr>
          <p:nvPr>
            <p:ph idx="1"/>
          </p:nvPr>
        </p:nvSpPr>
        <p:spPr>
          <a:xfrm>
            <a:off x="457200" y="1803000"/>
            <a:ext cx="8229600" cy="4906748"/>
          </a:xfrm>
        </p:spPr>
        <p:txBody>
          <a:bodyPr>
            <a:normAutofit lnSpcReduction="10000"/>
          </a:bodyPr>
          <a:lstStyle/>
          <a:p>
            <a:pPr marL="0" indent="0">
              <a:buNone/>
            </a:pPr>
            <a:r>
              <a:rPr lang="en-US" dirty="0" smtClean="0"/>
              <a:t>To maximize the benefit, we want:</a:t>
            </a:r>
          </a:p>
          <a:p>
            <a:r>
              <a:rPr lang="en-US" dirty="0" smtClean="0"/>
              <a:t> the things we do to grow and harvest the crop to move as little carbon as possible into the atmosphere </a:t>
            </a:r>
          </a:p>
          <a:p>
            <a:pPr marL="0" indent="0">
              <a:buNone/>
            </a:pPr>
            <a:r>
              <a:rPr lang="en-US" dirty="0" smtClean="0"/>
              <a:t>What are some factors that might help maximize the benefit?</a:t>
            </a:r>
          </a:p>
          <a:p>
            <a:r>
              <a:rPr lang="en-US" dirty="0" smtClean="0"/>
              <a:t>The choice of crop (corn, wheat, grass, etc.)</a:t>
            </a:r>
          </a:p>
          <a:p>
            <a:r>
              <a:rPr lang="en-US" dirty="0"/>
              <a:t>How </a:t>
            </a:r>
            <a:r>
              <a:rPr lang="en-US" dirty="0" smtClean="0"/>
              <a:t>little fertilizer </a:t>
            </a:r>
            <a:r>
              <a:rPr lang="en-US" dirty="0"/>
              <a:t>and pesticide are </a:t>
            </a:r>
            <a:r>
              <a:rPr lang="en-US" dirty="0" smtClean="0"/>
              <a:t>used</a:t>
            </a:r>
          </a:p>
          <a:p>
            <a:r>
              <a:rPr lang="en-US" dirty="0" smtClean="0"/>
              <a:t>How the crop is planted and harvested.</a:t>
            </a:r>
          </a:p>
        </p:txBody>
      </p:sp>
      <p:pic>
        <p:nvPicPr>
          <p:cNvPr id="5" name="Picture 4" descr="Green corn stock.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92224" y="1080774"/>
            <a:ext cx="1694576" cy="1270932"/>
          </a:xfrm>
          <a:prstGeom prst="rect">
            <a:avLst/>
          </a:prstGeom>
        </p:spPr>
      </p:pic>
    </p:spTree>
    <p:extLst>
      <p:ext uri="{BB962C8B-B14F-4D97-AF65-F5344CB8AC3E}">
        <p14:creationId xmlns:p14="http://schemas.microsoft.com/office/powerpoint/2010/main" val="826786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1737</TotalTime>
  <Words>983</Words>
  <Application>Microsoft Macintosh PowerPoint</Application>
  <PresentationFormat>On-screen Show (4:3)</PresentationFormat>
  <Paragraphs>83</Paragraphs>
  <Slides>10</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Copperplate</vt:lpstr>
      <vt:lpstr>Office Theme</vt:lpstr>
      <vt:lpstr>Lesson 4 Activity 2</vt:lpstr>
      <vt:lpstr>Making ethanol from cellulosic biomass</vt:lpstr>
      <vt:lpstr>Making ethanol from cellulosic biomass</vt:lpstr>
      <vt:lpstr>Making ethanol from cellulosic biomass</vt:lpstr>
      <vt:lpstr>Making ethanol from cellulosic biomass</vt:lpstr>
      <vt:lpstr>Making ethanol from cellulosic biomass</vt:lpstr>
      <vt:lpstr>Cost/benefit analysis of  ethanol from cellulosic biomass</vt:lpstr>
      <vt:lpstr>Cost/benefit analysis of biofuels crop agriculture</vt:lpstr>
      <vt:lpstr>Cost/benefit analysis of biofuels crop agriculture</vt:lpstr>
      <vt:lpstr>PowerPoint Presentation</vt:lpstr>
    </vt:vector>
  </TitlesOfParts>
  <Company>Michigan State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Jenny Dauer</dc:creator>
  <cp:lastModifiedBy>James Runde</cp:lastModifiedBy>
  <cp:revision>87</cp:revision>
  <dcterms:created xsi:type="dcterms:W3CDTF">2013-03-07T17:02:19Z</dcterms:created>
  <dcterms:modified xsi:type="dcterms:W3CDTF">2016-11-28T20:37:33Z</dcterms:modified>
</cp:coreProperties>
</file>