
<file path=[Content_Types].xml><?xml version="1.0" encoding="utf-8"?>
<Types xmlns="http://schemas.openxmlformats.org/package/2006/content-types">
  <Default Extension="xml" ContentType="application/xml"/>
  <Default Extension="jpeg" ContentType="image/jpeg"/>
  <Default Extension="png" ContentType="image/png"/>
  <Default Extension="wdp" ContentType="image/vnd.ms-photo"/>
  <Default Extension="emf" ContentType="image/x-emf"/>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1"/>
  </p:notesMasterIdLst>
  <p:handoutMasterIdLst>
    <p:handoutMasterId r:id="rId12"/>
  </p:handoutMasterIdLst>
  <p:sldIdLst>
    <p:sldId id="267" r:id="rId2"/>
    <p:sldId id="277" r:id="rId3"/>
    <p:sldId id="279" r:id="rId4"/>
    <p:sldId id="280" r:id="rId5"/>
    <p:sldId id="281" r:id="rId6"/>
    <p:sldId id="284" r:id="rId7"/>
    <p:sldId id="285" r:id="rId8"/>
    <p:sldId id="286" r:id="rId9"/>
    <p:sldId id="287" r:id="rId1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76796" autoAdjust="0"/>
  </p:normalViewPr>
  <p:slideViewPr>
    <p:cSldViewPr snapToGrid="0" snapToObjects="1">
      <p:cViewPr varScale="1">
        <p:scale>
          <a:sx n="95" d="100"/>
          <a:sy n="95" d="100"/>
        </p:scale>
        <p:origin x="2120" y="18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1" Type="http://schemas.openxmlformats.org/officeDocument/2006/relationships/notesMaster" Target="notesMasters/notesMaster1.xml"/><Relationship Id="rId12" Type="http://schemas.openxmlformats.org/officeDocument/2006/relationships/handoutMaster" Target="handoutMasters/handoutMaster1.xml"/><Relationship Id="rId13" Type="http://schemas.openxmlformats.org/officeDocument/2006/relationships/presProps" Target="presProps.xml"/><Relationship Id="rId14" Type="http://schemas.openxmlformats.org/officeDocument/2006/relationships/viewProps" Target="viewProps.xml"/><Relationship Id="rId15" Type="http://schemas.openxmlformats.org/officeDocument/2006/relationships/theme" Target="theme/theme1.xml"/><Relationship Id="rId16"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22DF50D-21D7-7F4E-8017-195F3FC74AC2}" type="datetimeFigureOut">
              <a:rPr lang="en-US" smtClean="0"/>
              <a:pPr/>
              <a:t>11/28/16</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6EC0993-5D4C-D840-8BBD-4837800D5D2B}" type="slidenum">
              <a:rPr lang="en-US" smtClean="0"/>
              <a:pPr/>
              <a:t>‹#›</a:t>
            </a:fld>
            <a:endParaRPr lang="en-US"/>
          </a:p>
        </p:txBody>
      </p:sp>
    </p:spTree>
    <p:extLst>
      <p:ext uri="{BB962C8B-B14F-4D97-AF65-F5344CB8AC3E}">
        <p14:creationId xmlns:p14="http://schemas.microsoft.com/office/powerpoint/2010/main" val="422248680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F348E9A-9C9B-F845-9A60-0AEE82910B40}" type="datetimeFigureOut">
              <a:rPr lang="en-US" smtClean="0"/>
              <a:pPr/>
              <a:t>11/28/16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46B7EDE-1D34-AF43-A72F-F106018D4F39}" type="slidenum">
              <a:rPr lang="en-US" smtClean="0"/>
              <a:pPr/>
              <a:t>‹#›</a:t>
            </a:fld>
            <a:endParaRPr lang="en-US"/>
          </a:p>
        </p:txBody>
      </p:sp>
    </p:spTree>
    <p:extLst>
      <p:ext uri="{BB962C8B-B14F-4D97-AF65-F5344CB8AC3E}">
        <p14:creationId xmlns:p14="http://schemas.microsoft.com/office/powerpoint/2010/main" val="2922836843"/>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Students learn about the Three Questions at the Large Scale and begin with the Location Question to identify pools of carbon: biomass, atmosphere, soil carbon, and fossil fuels.</a:t>
            </a:r>
          </a:p>
          <a:p>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a:t>
            </a:fld>
            <a:endParaRPr lang="en-US"/>
          </a:p>
        </p:txBody>
      </p:sp>
    </p:spTree>
    <p:extLst>
      <p:ext uri="{BB962C8B-B14F-4D97-AF65-F5344CB8AC3E}">
        <p14:creationId xmlns:p14="http://schemas.microsoft.com/office/powerpoint/2010/main" val="4672792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Handout Lesson 3.2 The Global Carbon Cycle</a:t>
            </a:r>
            <a:r>
              <a:rPr lang="en-US" baseline="0" dirty="0" smtClean="0"/>
              <a:t> Worksheet</a:t>
            </a:r>
          </a:p>
          <a:p>
            <a:r>
              <a:rPr lang="en-US" baseline="0" dirty="0" smtClean="0"/>
              <a:t>Have students label the arrows indicating the process(</a:t>
            </a:r>
            <a:r>
              <a:rPr lang="en-US" baseline="0" dirty="0" err="1" smtClean="0"/>
              <a:t>es</a:t>
            </a:r>
            <a:r>
              <a:rPr lang="en-US" baseline="0" dirty="0" smtClean="0"/>
              <a:t>) that moves carbon between particular pools.  Note that not all arrows will have labels. (Fossil fuels to biomass, Atmosphere to fossil fuels, soil to fossil fuels, fossil fuels to soil, and atmosphere to soil will not have labels.)</a:t>
            </a:r>
          </a:p>
          <a:p>
            <a:r>
              <a:rPr lang="en-US" baseline="0" dirty="0" smtClean="0"/>
              <a:t>Get students started by listing all of the processes that they’ve studied (photosynthesis, cellular respiration, combustion, and fermentation).  Then label the green arrow as a class.</a:t>
            </a:r>
          </a:p>
          <a:p>
            <a:r>
              <a:rPr lang="en-US" baseline="0" dirty="0" smtClean="0"/>
              <a:t>Discuss students’ responses and compare them to those on the next slide.</a:t>
            </a:r>
          </a:p>
          <a:p>
            <a:endParaRPr lang="en-US" dirty="0"/>
          </a:p>
        </p:txBody>
      </p:sp>
      <p:sp>
        <p:nvSpPr>
          <p:cNvPr id="4" name="Slide Number Placeholder 3"/>
          <p:cNvSpPr>
            <a:spLocks noGrp="1"/>
          </p:cNvSpPr>
          <p:nvPr>
            <p:ph type="sldNum" sz="quarter" idx="10"/>
          </p:nvPr>
        </p:nvSpPr>
        <p:spPr/>
        <p:txBody>
          <a:bodyPr/>
          <a:lstStyle/>
          <a:p>
            <a:fld id="{76364FF3-8B7C-744E-A460-170291D487CC}" type="slidenum">
              <a:rPr lang="en-US" smtClean="0"/>
              <a:pPr/>
              <a:t>2</a:t>
            </a:fld>
            <a:endParaRPr lang="en-US"/>
          </a:p>
        </p:txBody>
      </p:sp>
    </p:spTree>
    <p:extLst>
      <p:ext uri="{BB962C8B-B14F-4D97-AF65-F5344CB8AC3E}">
        <p14:creationId xmlns:p14="http://schemas.microsoft.com/office/powerpoint/2010/main" val="35082488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Have students compare their answers to Q1 to</a:t>
            </a:r>
            <a:r>
              <a:rPr lang="en-US" baseline="0" dirty="0" smtClean="0"/>
              <a:t> this diagram.  </a:t>
            </a:r>
          </a:p>
          <a:p>
            <a:r>
              <a:rPr lang="en-US" baseline="0" dirty="0" smtClean="0"/>
              <a:t>PS. Photosynthesis;  CR cellular respiration;  F fermentation, D decomposition = cellular respiration</a:t>
            </a:r>
          </a:p>
          <a:p>
            <a:r>
              <a:rPr lang="en-US" baseline="0" dirty="0" smtClean="0"/>
              <a:t>F = fossilization</a:t>
            </a:r>
          </a:p>
          <a:p>
            <a:endParaRPr lang="en-US" dirty="0"/>
          </a:p>
        </p:txBody>
      </p:sp>
      <p:sp>
        <p:nvSpPr>
          <p:cNvPr id="4" name="Slide Number Placeholder 3"/>
          <p:cNvSpPr>
            <a:spLocks noGrp="1"/>
          </p:cNvSpPr>
          <p:nvPr>
            <p:ph type="sldNum" sz="quarter" idx="10"/>
          </p:nvPr>
        </p:nvSpPr>
        <p:spPr/>
        <p:txBody>
          <a:bodyPr/>
          <a:lstStyle/>
          <a:p>
            <a:fld id="{76364FF3-8B7C-744E-A460-170291D487CC}" type="slidenum">
              <a:rPr lang="en-US" smtClean="0"/>
              <a:pPr/>
              <a:t>3</a:t>
            </a:fld>
            <a:endParaRPr lang="en-US"/>
          </a:p>
        </p:txBody>
      </p:sp>
    </p:spTree>
    <p:extLst>
      <p:ext uri="{BB962C8B-B14F-4D97-AF65-F5344CB8AC3E}">
        <p14:creationId xmlns:p14="http://schemas.microsoft.com/office/powerpoint/2010/main" val="35082488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Now</a:t>
            </a:r>
            <a:r>
              <a:rPr lang="en-US" baseline="0" dirty="0" smtClean="0"/>
              <a:t> that we’ve discussed how carbon moves and changes in the carbon cycle, we need to think about energy.  Here are all the forms of energy we’ve talk about.  Give some examples of each (radiation – sunlight, candle flame; chemical energy – food, molecules in living or dead things, fuels; work or motion – moving objects or molecules, moving car or organism, contracting muscles).</a:t>
            </a:r>
          </a:p>
          <a:p>
            <a:r>
              <a:rPr lang="en-US" baseline="0" dirty="0" smtClean="0"/>
              <a:t>Have students answer Q2, then discuss.</a:t>
            </a:r>
          </a:p>
          <a:p>
            <a:r>
              <a:rPr lang="en-US" baseline="0" dirty="0" smtClean="0"/>
              <a:t>Have students answer Q3 and 4.</a:t>
            </a:r>
          </a:p>
        </p:txBody>
      </p:sp>
      <p:sp>
        <p:nvSpPr>
          <p:cNvPr id="4" name="Slide Number Placeholder 3"/>
          <p:cNvSpPr>
            <a:spLocks noGrp="1"/>
          </p:cNvSpPr>
          <p:nvPr>
            <p:ph type="sldNum" sz="quarter" idx="10"/>
          </p:nvPr>
        </p:nvSpPr>
        <p:spPr/>
        <p:txBody>
          <a:bodyPr/>
          <a:lstStyle/>
          <a:p>
            <a:fld id="{946B7EDE-1D34-AF43-A72F-F106018D4F39}" type="slidenum">
              <a:rPr lang="en-US" smtClean="0"/>
              <a:pPr/>
              <a:t>4</a:t>
            </a:fld>
            <a:endParaRPr lang="en-US"/>
          </a:p>
        </p:txBody>
      </p:sp>
    </p:spTree>
    <p:extLst>
      <p:ext uri="{BB962C8B-B14F-4D97-AF65-F5344CB8AC3E}">
        <p14:creationId xmlns:p14="http://schemas.microsoft.com/office/powerpoint/2010/main" val="30033488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Use Slides 5 –</a:t>
            </a:r>
            <a:r>
              <a:rPr lang="en-US" sz="1200" kern="1200" baseline="0" dirty="0" smtClean="0">
                <a:solidFill>
                  <a:schemeClr val="tx1"/>
                </a:solidFill>
                <a:latin typeface="+mn-lt"/>
                <a:ea typeface="+mn-ea"/>
                <a:cs typeface="+mn-cs"/>
              </a:rPr>
              <a:t> 9 to confirm students’ responses to Qs 3 and 4.</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5</a:t>
            </a:fld>
            <a:endParaRPr lang="en-US"/>
          </a:p>
        </p:txBody>
      </p:sp>
    </p:spTree>
    <p:extLst>
      <p:ext uri="{BB962C8B-B14F-4D97-AF65-F5344CB8AC3E}">
        <p14:creationId xmlns:p14="http://schemas.microsoft.com/office/powerpoint/2010/main" val="16392366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Use the animation on to trace carbon and energy separately through this large-scale system. </a:t>
            </a:r>
          </a:p>
          <a:p>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6</a:t>
            </a:fld>
            <a:endParaRPr lang="en-US"/>
          </a:p>
        </p:txBody>
      </p:sp>
    </p:spTree>
    <p:extLst>
      <p:ext uri="{BB962C8B-B14F-4D97-AF65-F5344CB8AC3E}">
        <p14:creationId xmlns:p14="http://schemas.microsoft.com/office/powerpoint/2010/main" val="5831902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Use the animation on to trace carbon and energy separately through this large-scale system. </a:t>
            </a:r>
          </a:p>
          <a:p>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7</a:t>
            </a:fld>
            <a:endParaRPr lang="en-US"/>
          </a:p>
        </p:txBody>
      </p:sp>
    </p:spTree>
    <p:extLst>
      <p:ext uri="{BB962C8B-B14F-4D97-AF65-F5344CB8AC3E}">
        <p14:creationId xmlns:p14="http://schemas.microsoft.com/office/powerpoint/2010/main" val="5623937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Use the animation on to trace carbon and energy separately through this large-scale system. </a:t>
            </a:r>
          </a:p>
          <a:p>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8</a:t>
            </a:fld>
            <a:endParaRPr lang="en-US"/>
          </a:p>
        </p:txBody>
      </p:sp>
    </p:spTree>
    <p:extLst>
      <p:ext uri="{BB962C8B-B14F-4D97-AF65-F5344CB8AC3E}">
        <p14:creationId xmlns:p14="http://schemas.microsoft.com/office/powerpoint/2010/main" val="17354959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Use the animation on to trace carbon and energy separately through this large-scale system. </a:t>
            </a:r>
          </a:p>
          <a:p>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9</a:t>
            </a:fld>
            <a:endParaRPr lang="en-US"/>
          </a:p>
        </p:txBody>
      </p:sp>
    </p:spTree>
    <p:extLst>
      <p:ext uri="{BB962C8B-B14F-4D97-AF65-F5344CB8AC3E}">
        <p14:creationId xmlns:p14="http://schemas.microsoft.com/office/powerpoint/2010/main" val="1357285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pic>
        <p:nvPicPr>
          <p:cNvPr id="7" name="Picture 6" descr="Carbon TIME 4b.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86683" y="482468"/>
            <a:ext cx="1990713" cy="1505558"/>
          </a:xfrm>
          <a:prstGeom prst="rect">
            <a:avLst/>
          </a:prstGeom>
        </p:spPr>
      </p:pic>
    </p:spTree>
    <p:extLst>
      <p:ext uri="{BB962C8B-B14F-4D97-AF65-F5344CB8AC3E}">
        <p14:creationId xmlns:p14="http://schemas.microsoft.com/office/powerpoint/2010/main" val="890514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2561500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83201"/>
            <a:ext cx="2057400" cy="5642962"/>
          </a:xfrm>
        </p:spPr>
        <p:txBody>
          <a:bodyPr vert="eaVert"/>
          <a:lstStyle/>
          <a:p>
            <a:r>
              <a:rPr lang="en-US" dirty="0" smtClean="0"/>
              <a:t>Click to edit Master title style</a:t>
            </a:r>
            <a:endParaRPr lang="en-US" dirty="0"/>
          </a:p>
        </p:txBody>
      </p:sp>
      <p:sp>
        <p:nvSpPr>
          <p:cNvPr id="3" name="Vertical Text Placeholder 2"/>
          <p:cNvSpPr>
            <a:spLocks noGrp="1"/>
          </p:cNvSpPr>
          <p:nvPr>
            <p:ph type="body" orient="vert" idx="1"/>
          </p:nvPr>
        </p:nvSpPr>
        <p:spPr>
          <a:xfrm>
            <a:off x="457200" y="483201"/>
            <a:ext cx="6019800" cy="56429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6994125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57200" y="1504826"/>
            <a:ext cx="8229600" cy="4906748"/>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2340099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15074760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33111870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457200" y="6356350"/>
            <a:ext cx="2133600" cy="365125"/>
          </a:xfrm>
          <a:prstGeom prst="rect">
            <a:avLst/>
          </a:prstGeom>
        </p:spPr>
        <p:txBody>
          <a:bodyPr/>
          <a:lstStyle/>
          <a:p>
            <a:endParaRPr lang="en-US" dirty="0"/>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9" name="Slide Number Placeholder 8"/>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124714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457200" y="6356350"/>
            <a:ext cx="2133600" cy="365125"/>
          </a:xfrm>
          <a:prstGeom prst="rect">
            <a:avLst/>
          </a:prstGeom>
        </p:spPr>
        <p:txBody>
          <a:bodyPr/>
          <a:lstStyle/>
          <a:p>
            <a:endParaRPr lang="en-US"/>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a:p>
        </p:txBody>
      </p:sp>
      <p:sp>
        <p:nvSpPr>
          <p:cNvPr id="5" name="Slide Number Placeholder 4"/>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13722786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9585041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455588"/>
            <a:ext cx="3008313" cy="979511"/>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455588"/>
            <a:ext cx="5111750" cy="567057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7522720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3510289769"/>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57200"/>
            <a:ext cx="8229600" cy="992402"/>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491020"/>
            <a:ext cx="8229600" cy="4906748"/>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4"/>
          </p:nvPr>
        </p:nvSpPr>
        <p:spPr>
          <a:xfrm>
            <a:off x="6553200" y="6411574"/>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BAAFF94-8111-A348-8301-1F63C1D0CE4E}" type="slidenum">
              <a:rPr lang="en-US" smtClean="0"/>
              <a:pPr/>
              <a:t>‹#›</a:t>
            </a:fld>
            <a:endParaRPr lang="en-US" dirty="0"/>
          </a:p>
        </p:txBody>
      </p:sp>
      <p:sp>
        <p:nvSpPr>
          <p:cNvPr id="9" name="Footer Placeholder 5"/>
          <p:cNvSpPr>
            <a:spLocks noGrp="1"/>
          </p:cNvSpPr>
          <p:nvPr>
            <p:ph type="ftr" sz="quarter" idx="3"/>
          </p:nvPr>
        </p:nvSpPr>
        <p:spPr>
          <a:xfrm>
            <a:off x="457200" y="6400800"/>
            <a:ext cx="5989674" cy="365125"/>
          </a:xfrm>
          <a:prstGeom prst="rect">
            <a:avLst/>
          </a:prstGeom>
        </p:spPr>
        <p:txBody>
          <a:bodyPr/>
          <a:lstStyle/>
          <a:p>
            <a:endParaRPr lang="en-US" dirty="0"/>
          </a:p>
        </p:txBody>
      </p:sp>
    </p:spTree>
    <p:extLst>
      <p:ext uri="{BB962C8B-B14F-4D97-AF65-F5344CB8AC3E}">
        <p14:creationId xmlns:p14="http://schemas.microsoft.com/office/powerpoint/2010/main" val="7913569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4" Type="http://schemas.openxmlformats.org/officeDocument/2006/relationships/image" Target="../media/image3.jpe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4" Type="http://schemas.microsoft.com/office/2007/relationships/hdphoto" Target="../media/hdphoto1.wdp"/><Relationship Id="rId5"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4" Type="http://schemas.microsoft.com/office/2007/relationships/hdphoto" Target="../media/hdphoto1.wdp"/><Relationship Id="rId5"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4" Type="http://schemas.microsoft.com/office/2007/relationships/hdphoto" Target="../media/hdphoto1.wdp"/><Relationship Id="rId5" Type="http://schemas.openxmlformats.org/officeDocument/2006/relationships/image" Target="../media/image5.png"/><Relationship Id="rId6" Type="http://schemas.openxmlformats.org/officeDocument/2006/relationships/image" Target="../media/image6.png"/><Relationship Id="rId7" Type="http://schemas.openxmlformats.org/officeDocument/2006/relationships/image" Target="../media/image7.png"/><Relationship Id="rId8" Type="http://schemas.openxmlformats.org/officeDocument/2006/relationships/image" Target="../media/image8.png"/><Relationship Id="rId9"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4" Type="http://schemas.microsoft.com/office/2007/relationships/hdphoto" Target="../media/hdphoto1.wdp"/><Relationship Id="rId5" Type="http://schemas.openxmlformats.org/officeDocument/2006/relationships/image" Target="../media/image5.png"/><Relationship Id="rId6" Type="http://schemas.openxmlformats.org/officeDocument/2006/relationships/image" Target="../media/image6.png"/><Relationship Id="rId7" Type="http://schemas.openxmlformats.org/officeDocument/2006/relationships/image" Target="../media/image7.png"/><Relationship Id="rId8" Type="http://schemas.openxmlformats.org/officeDocument/2006/relationships/image" Target="../media/image8.png"/><Relationship Id="rId9" Type="http://schemas.openxmlformats.org/officeDocument/2006/relationships/image" Target="../media/image9.png"/><Relationship Id="rId10" Type="http://schemas.openxmlformats.org/officeDocument/2006/relationships/image" Target="../media/image10.pn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4" Type="http://schemas.microsoft.com/office/2007/relationships/hdphoto" Target="../media/hdphoto1.wdp"/><Relationship Id="rId5" Type="http://schemas.openxmlformats.org/officeDocument/2006/relationships/image" Target="../media/image5.png"/><Relationship Id="rId6" Type="http://schemas.openxmlformats.org/officeDocument/2006/relationships/image" Target="../media/image6.png"/><Relationship Id="rId7" Type="http://schemas.openxmlformats.org/officeDocument/2006/relationships/image" Target="../media/image7.png"/><Relationship Id="rId8" Type="http://schemas.openxmlformats.org/officeDocument/2006/relationships/image" Target="../media/image8.png"/><Relationship Id="rId9" Type="http://schemas.openxmlformats.org/officeDocument/2006/relationships/image" Target="../media/image9.png"/><Relationship Id="rId10" Type="http://schemas.openxmlformats.org/officeDocument/2006/relationships/image" Target="../media/image11.pn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993571"/>
            <a:ext cx="7772400" cy="2025493"/>
          </a:xfrm>
        </p:spPr>
        <p:txBody>
          <a:bodyPr>
            <a:noAutofit/>
          </a:bodyPr>
          <a:lstStyle/>
          <a:p>
            <a:r>
              <a:rPr lang="en-US" sz="4000" dirty="0" smtClean="0">
                <a:latin typeface="+mn-lt"/>
                <a:cs typeface="Copperplate"/>
              </a:rPr>
              <a:t/>
            </a:r>
            <a:br>
              <a:rPr lang="en-US" sz="4000" dirty="0" smtClean="0">
                <a:latin typeface="+mn-lt"/>
                <a:cs typeface="Copperplate"/>
              </a:rPr>
            </a:br>
            <a:r>
              <a:rPr lang="en-US" sz="4000" dirty="0">
                <a:cs typeface="Copperplate"/>
              </a:rPr>
              <a:t>Lesson </a:t>
            </a:r>
            <a:r>
              <a:rPr lang="en-US" sz="4000" dirty="0" smtClean="0">
                <a:cs typeface="Copperplate"/>
              </a:rPr>
              <a:t>3 </a:t>
            </a:r>
            <a:r>
              <a:rPr lang="en-US" sz="4000" dirty="0">
                <a:cs typeface="Copperplate"/>
              </a:rPr>
              <a:t>Activity </a:t>
            </a:r>
            <a:r>
              <a:rPr lang="en-US" sz="4000" dirty="0" smtClean="0">
                <a:cs typeface="Copperplate"/>
              </a:rPr>
              <a:t>2</a:t>
            </a:r>
            <a:br>
              <a:rPr lang="en-US" sz="4000" dirty="0" smtClean="0">
                <a:cs typeface="Copperplate"/>
              </a:rPr>
            </a:br>
            <a:r>
              <a:rPr lang="en-US" sz="4000" dirty="0" smtClean="0">
                <a:latin typeface="+mn-lt"/>
                <a:cs typeface="Copperplate"/>
              </a:rPr>
              <a:t>The Global Carbon Cycle</a:t>
            </a:r>
            <a:endParaRPr lang="en-US" sz="4000" dirty="0">
              <a:latin typeface="+mn-lt"/>
              <a:cs typeface="Copperplate"/>
            </a:endParaRP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601411" y="437728"/>
            <a:ext cx="3903578" cy="2555843"/>
          </a:xfrm>
          <a:prstGeom prst="rect">
            <a:avLst/>
          </a:prstGeom>
        </p:spPr>
      </p:pic>
      <p:sp>
        <p:nvSpPr>
          <p:cNvPr id="7" name="TextBox 6"/>
          <p:cNvSpPr txBox="1"/>
          <p:nvPr/>
        </p:nvSpPr>
        <p:spPr>
          <a:xfrm>
            <a:off x="5435010" y="6439956"/>
            <a:ext cx="3588143" cy="369332"/>
          </a:xfrm>
          <a:prstGeom prst="rect">
            <a:avLst/>
          </a:prstGeom>
          <a:noFill/>
        </p:spPr>
        <p:txBody>
          <a:bodyPr wrap="square" rtlCol="0">
            <a:spAutoFit/>
          </a:bodyPr>
          <a:lstStyle/>
          <a:p>
            <a:pPr algn="ctr"/>
            <a:r>
              <a:rPr lang="en-US" dirty="0" err="1" smtClean="0"/>
              <a:t>www.energy.wisc.edu</a:t>
            </a:r>
            <a:r>
              <a:rPr lang="en-US" dirty="0" smtClean="0"/>
              <a:t>/education</a:t>
            </a:r>
            <a:endParaRPr lang="en-US" dirty="0"/>
          </a:p>
        </p:txBody>
      </p:sp>
      <p:pic>
        <p:nvPicPr>
          <p:cNvPr id="3" name="Picture 2" descr="WI-Energy-Institute_4c_C copy.jp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779407" y="4947207"/>
            <a:ext cx="3013470" cy="1492749"/>
          </a:xfrm>
          <a:prstGeom prst="rect">
            <a:avLst/>
          </a:prstGeom>
        </p:spPr>
      </p:pic>
    </p:spTree>
    <p:extLst>
      <p:ext uri="{BB962C8B-B14F-4D97-AF65-F5344CB8AC3E}">
        <p14:creationId xmlns:p14="http://schemas.microsoft.com/office/powerpoint/2010/main" val="161330993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p:cNvSpPr txBox="1"/>
          <p:nvPr/>
        </p:nvSpPr>
        <p:spPr>
          <a:xfrm>
            <a:off x="1879719" y="1494933"/>
            <a:ext cx="2025123" cy="1350370"/>
          </a:xfrm>
          <a:prstGeom prst="rect">
            <a:avLst/>
          </a:prstGeom>
          <a:noFill/>
        </p:spPr>
        <p:txBody>
          <a:bodyPr wrap="square" lIns="57150" tIns="28575" rIns="57150" bIns="28575" rtlCol="0">
            <a:spAutoFit/>
          </a:bodyPr>
          <a:lstStyle/>
          <a:p>
            <a:pPr algn="ctr"/>
            <a:r>
              <a:rPr lang="en-US" sz="2800" b="1" dirty="0" smtClean="0">
                <a:solidFill>
                  <a:srgbClr val="0000FF"/>
                </a:solidFill>
              </a:rPr>
              <a:t>Atmosphere</a:t>
            </a:r>
          </a:p>
          <a:p>
            <a:pPr algn="ctr"/>
            <a:r>
              <a:rPr lang="en-US" sz="2800" dirty="0" smtClean="0"/>
              <a:t> Inorganic CO</a:t>
            </a:r>
            <a:r>
              <a:rPr lang="en-US" sz="2800" baseline="-25000" dirty="0" smtClean="0"/>
              <a:t>2</a:t>
            </a:r>
            <a:endParaRPr lang="en-US" sz="2800" baseline="-25000" dirty="0"/>
          </a:p>
        </p:txBody>
      </p:sp>
      <p:sp>
        <p:nvSpPr>
          <p:cNvPr id="16" name="TextBox 15"/>
          <p:cNvSpPr txBox="1"/>
          <p:nvPr/>
        </p:nvSpPr>
        <p:spPr>
          <a:xfrm>
            <a:off x="1646924" y="4551360"/>
            <a:ext cx="2527084" cy="919482"/>
          </a:xfrm>
          <a:prstGeom prst="rect">
            <a:avLst/>
          </a:prstGeom>
          <a:noFill/>
        </p:spPr>
        <p:txBody>
          <a:bodyPr wrap="square" lIns="57150" tIns="28575" rIns="57150" bIns="28575" rtlCol="0">
            <a:spAutoFit/>
          </a:bodyPr>
          <a:lstStyle/>
          <a:p>
            <a:pPr algn="ctr"/>
            <a:r>
              <a:rPr lang="en-US" sz="2800" b="1" dirty="0" smtClean="0">
                <a:solidFill>
                  <a:srgbClr val="008000"/>
                </a:solidFill>
              </a:rPr>
              <a:t>Soil </a:t>
            </a:r>
          </a:p>
          <a:p>
            <a:pPr algn="ctr"/>
            <a:r>
              <a:rPr lang="en-US" sz="2800" dirty="0" smtClean="0"/>
              <a:t>organic carbon</a:t>
            </a:r>
            <a:endParaRPr lang="en-US" sz="2800" dirty="0"/>
          </a:p>
        </p:txBody>
      </p:sp>
      <p:sp>
        <p:nvSpPr>
          <p:cNvPr id="17" name="TextBox 16"/>
          <p:cNvSpPr txBox="1"/>
          <p:nvPr/>
        </p:nvSpPr>
        <p:spPr>
          <a:xfrm>
            <a:off x="4866011" y="1531219"/>
            <a:ext cx="2448387" cy="919482"/>
          </a:xfrm>
          <a:prstGeom prst="rect">
            <a:avLst/>
          </a:prstGeom>
          <a:noFill/>
        </p:spPr>
        <p:txBody>
          <a:bodyPr wrap="square" lIns="57150" tIns="28575" rIns="57150" bIns="28575" rtlCol="0">
            <a:spAutoFit/>
          </a:bodyPr>
          <a:lstStyle/>
          <a:p>
            <a:pPr algn="ctr"/>
            <a:r>
              <a:rPr lang="en-US" sz="2800" b="1" dirty="0" smtClean="0">
                <a:solidFill>
                  <a:srgbClr val="008000"/>
                </a:solidFill>
              </a:rPr>
              <a:t>Biomass</a:t>
            </a:r>
          </a:p>
          <a:p>
            <a:pPr algn="ctr"/>
            <a:r>
              <a:rPr lang="en-US" sz="2800" dirty="0" smtClean="0"/>
              <a:t>organic carbon</a:t>
            </a:r>
            <a:endParaRPr lang="en-US" sz="2800" dirty="0"/>
          </a:p>
        </p:txBody>
      </p:sp>
      <p:sp>
        <p:nvSpPr>
          <p:cNvPr id="18" name="TextBox 17"/>
          <p:cNvSpPr txBox="1"/>
          <p:nvPr/>
        </p:nvSpPr>
        <p:spPr>
          <a:xfrm>
            <a:off x="4932596" y="4551360"/>
            <a:ext cx="2325358" cy="919482"/>
          </a:xfrm>
          <a:prstGeom prst="rect">
            <a:avLst/>
          </a:prstGeom>
          <a:noFill/>
        </p:spPr>
        <p:txBody>
          <a:bodyPr wrap="square" lIns="57150" tIns="28575" rIns="57150" bIns="28575" rtlCol="0">
            <a:spAutoFit/>
          </a:bodyPr>
          <a:lstStyle/>
          <a:p>
            <a:pPr algn="ctr"/>
            <a:r>
              <a:rPr lang="en-US" sz="2800" b="1" dirty="0" smtClean="0">
                <a:solidFill>
                  <a:srgbClr val="008000"/>
                </a:solidFill>
              </a:rPr>
              <a:t>Fossil Fuels</a:t>
            </a:r>
          </a:p>
          <a:p>
            <a:pPr algn="ctr"/>
            <a:r>
              <a:rPr lang="en-US" sz="2800" dirty="0"/>
              <a:t>o</a:t>
            </a:r>
            <a:r>
              <a:rPr lang="en-US" sz="2800" dirty="0" smtClean="0"/>
              <a:t>rganic carbon</a:t>
            </a:r>
            <a:endParaRPr lang="en-US" sz="2800" dirty="0"/>
          </a:p>
        </p:txBody>
      </p:sp>
      <p:sp>
        <p:nvSpPr>
          <p:cNvPr id="20" name="Content Placeholder 2"/>
          <p:cNvSpPr txBox="1">
            <a:spLocks/>
          </p:cNvSpPr>
          <p:nvPr/>
        </p:nvSpPr>
        <p:spPr>
          <a:xfrm>
            <a:off x="1797601" y="217145"/>
            <a:ext cx="5616391" cy="821791"/>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3600" dirty="0">
                <a:cs typeface="Copperplate"/>
              </a:rPr>
              <a:t>4 </a:t>
            </a:r>
            <a:r>
              <a:rPr lang="en-US" sz="3600" dirty="0" smtClean="0">
                <a:cs typeface="Copperplate"/>
              </a:rPr>
              <a:t>global carbon pools </a:t>
            </a:r>
            <a:endParaRPr lang="en-US" sz="3600" dirty="0">
              <a:cs typeface="Copperplate"/>
            </a:endParaRPr>
          </a:p>
        </p:txBody>
      </p:sp>
      <p:sp>
        <p:nvSpPr>
          <p:cNvPr id="14" name="Oval 13"/>
          <p:cNvSpPr/>
          <p:nvPr/>
        </p:nvSpPr>
        <p:spPr>
          <a:xfrm rot="16200000">
            <a:off x="1596560" y="1027881"/>
            <a:ext cx="2545525" cy="2396261"/>
          </a:xfrm>
          <a:prstGeom prst="ellipse">
            <a:avLst/>
          </a:prstGeom>
          <a:noFill/>
          <a:ln w="76200" cmpd="sng">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57150" tIns="28575" rIns="57150" bIns="28575" rtlCol="0" anchor="ctr"/>
          <a:lstStyle/>
          <a:p>
            <a:pPr algn="ctr"/>
            <a:endParaRPr lang="en-US"/>
          </a:p>
        </p:txBody>
      </p:sp>
      <p:sp>
        <p:nvSpPr>
          <p:cNvPr id="19" name="Rectangle 18"/>
          <p:cNvSpPr/>
          <p:nvPr/>
        </p:nvSpPr>
        <p:spPr>
          <a:xfrm rot="16200000">
            <a:off x="1779418" y="3887297"/>
            <a:ext cx="2278275" cy="2393127"/>
          </a:xfrm>
          <a:prstGeom prst="rect">
            <a:avLst/>
          </a:prstGeom>
          <a:noFill/>
          <a:ln w="76200" cmpd="sng">
            <a:solidFill>
              <a:schemeClr val="tx1"/>
            </a:solidFill>
          </a:ln>
        </p:spPr>
        <p:style>
          <a:lnRef idx="1">
            <a:schemeClr val="accent1"/>
          </a:lnRef>
          <a:fillRef idx="3">
            <a:schemeClr val="accent1"/>
          </a:fillRef>
          <a:effectRef idx="2">
            <a:schemeClr val="accent1"/>
          </a:effectRef>
          <a:fontRef idx="minor">
            <a:schemeClr val="lt1"/>
          </a:fontRef>
        </p:style>
        <p:txBody>
          <a:bodyPr lIns="57150" tIns="28575" rIns="57150" bIns="28575" rtlCol="0" anchor="ctr"/>
          <a:lstStyle/>
          <a:p>
            <a:pPr algn="ctr"/>
            <a:endParaRPr lang="en-US"/>
          </a:p>
        </p:txBody>
      </p:sp>
      <p:sp>
        <p:nvSpPr>
          <p:cNvPr id="12" name="Rectangle 11"/>
          <p:cNvSpPr/>
          <p:nvPr/>
        </p:nvSpPr>
        <p:spPr>
          <a:xfrm rot="16200000">
            <a:off x="4962566" y="3887298"/>
            <a:ext cx="2278275" cy="2393127"/>
          </a:xfrm>
          <a:prstGeom prst="rect">
            <a:avLst/>
          </a:prstGeom>
          <a:noFill/>
          <a:ln w="76200" cmpd="sng">
            <a:solidFill>
              <a:schemeClr val="tx1"/>
            </a:solidFill>
          </a:ln>
        </p:spPr>
        <p:style>
          <a:lnRef idx="1">
            <a:schemeClr val="accent1"/>
          </a:lnRef>
          <a:fillRef idx="3">
            <a:schemeClr val="accent1"/>
          </a:fillRef>
          <a:effectRef idx="2">
            <a:schemeClr val="accent1"/>
          </a:effectRef>
          <a:fontRef idx="minor">
            <a:schemeClr val="lt1"/>
          </a:fontRef>
        </p:style>
        <p:txBody>
          <a:bodyPr lIns="57150" tIns="28575" rIns="57150" bIns="28575" rtlCol="0" anchor="ctr"/>
          <a:lstStyle/>
          <a:p>
            <a:pPr algn="ctr"/>
            <a:endParaRPr lang="en-US"/>
          </a:p>
        </p:txBody>
      </p:sp>
      <p:sp>
        <p:nvSpPr>
          <p:cNvPr id="21" name="Rectangle 20"/>
          <p:cNvSpPr/>
          <p:nvPr/>
        </p:nvSpPr>
        <p:spPr>
          <a:xfrm rot="16200000">
            <a:off x="4962566" y="967738"/>
            <a:ext cx="2278275" cy="2393127"/>
          </a:xfrm>
          <a:prstGeom prst="rect">
            <a:avLst/>
          </a:prstGeom>
          <a:noFill/>
          <a:ln w="76200" cmpd="sng">
            <a:solidFill>
              <a:schemeClr val="tx1"/>
            </a:solidFill>
          </a:ln>
        </p:spPr>
        <p:style>
          <a:lnRef idx="1">
            <a:schemeClr val="accent1"/>
          </a:lnRef>
          <a:fillRef idx="3">
            <a:schemeClr val="accent1"/>
          </a:fillRef>
          <a:effectRef idx="2">
            <a:schemeClr val="accent1"/>
          </a:effectRef>
          <a:fontRef idx="minor">
            <a:schemeClr val="lt1"/>
          </a:fontRef>
        </p:style>
        <p:txBody>
          <a:bodyPr lIns="57150" tIns="28575" rIns="57150" bIns="28575" rtlCol="0" anchor="ctr"/>
          <a:lstStyle/>
          <a:p>
            <a:pPr algn="ctr"/>
            <a:endParaRPr lang="en-US"/>
          </a:p>
        </p:txBody>
      </p:sp>
      <p:cxnSp>
        <p:nvCxnSpPr>
          <p:cNvPr id="4" name="Straight Arrow Connector 3"/>
          <p:cNvCxnSpPr/>
          <p:nvPr/>
        </p:nvCxnSpPr>
        <p:spPr>
          <a:xfrm>
            <a:off x="3904842" y="1990960"/>
            <a:ext cx="1218701" cy="0"/>
          </a:xfrm>
          <a:prstGeom prst="straightConnector1">
            <a:avLst/>
          </a:prstGeom>
          <a:ln w="57150">
            <a:solidFill>
              <a:srgbClr val="00B050"/>
            </a:solidFill>
            <a:tailEnd type="arrow"/>
          </a:ln>
        </p:spPr>
        <p:style>
          <a:lnRef idx="2">
            <a:schemeClr val="accent1"/>
          </a:lnRef>
          <a:fillRef idx="0">
            <a:schemeClr val="accent1"/>
          </a:fillRef>
          <a:effectRef idx="1">
            <a:schemeClr val="accent1"/>
          </a:effectRef>
          <a:fontRef idx="minor">
            <a:schemeClr val="tx1"/>
          </a:fontRef>
        </p:style>
      </p:cxnSp>
      <p:cxnSp>
        <p:nvCxnSpPr>
          <p:cNvPr id="6" name="Straight Arrow Connector 5"/>
          <p:cNvCxnSpPr/>
          <p:nvPr/>
        </p:nvCxnSpPr>
        <p:spPr>
          <a:xfrm flipH="1">
            <a:off x="3904842" y="2554514"/>
            <a:ext cx="1218701" cy="29029"/>
          </a:xfrm>
          <a:prstGeom prst="straightConnector1">
            <a:avLst/>
          </a:prstGeom>
          <a:ln w="57150">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9" name="Straight Arrow Connector 8"/>
          <p:cNvCxnSpPr/>
          <p:nvPr/>
        </p:nvCxnSpPr>
        <p:spPr>
          <a:xfrm flipH="1">
            <a:off x="2627086" y="3303439"/>
            <a:ext cx="14514" cy="1117600"/>
          </a:xfrm>
          <a:prstGeom prst="straightConnector1">
            <a:avLst/>
          </a:prstGeom>
          <a:ln w="57150">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11" name="Straight Arrow Connector 10"/>
          <p:cNvCxnSpPr/>
          <p:nvPr/>
        </p:nvCxnSpPr>
        <p:spPr>
          <a:xfrm flipH="1" flipV="1">
            <a:off x="6090204" y="3091543"/>
            <a:ext cx="5071" cy="1117600"/>
          </a:xfrm>
          <a:prstGeom prst="straightConnector1">
            <a:avLst/>
          </a:prstGeom>
          <a:ln w="57150">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22" name="Straight Arrow Connector 21"/>
          <p:cNvCxnSpPr/>
          <p:nvPr/>
        </p:nvCxnSpPr>
        <p:spPr>
          <a:xfrm>
            <a:off x="3904842" y="4804229"/>
            <a:ext cx="1218701" cy="14514"/>
          </a:xfrm>
          <a:prstGeom prst="straightConnector1">
            <a:avLst/>
          </a:prstGeom>
          <a:ln w="57150">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24" name="Straight Arrow Connector 23"/>
          <p:cNvCxnSpPr/>
          <p:nvPr/>
        </p:nvCxnSpPr>
        <p:spPr>
          <a:xfrm flipH="1">
            <a:off x="3904842" y="5675086"/>
            <a:ext cx="1218701" cy="0"/>
          </a:xfrm>
          <a:prstGeom prst="straightConnector1">
            <a:avLst/>
          </a:prstGeom>
          <a:ln w="57150">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27" name="Straight Arrow Connector 26"/>
          <p:cNvCxnSpPr/>
          <p:nvPr/>
        </p:nvCxnSpPr>
        <p:spPr>
          <a:xfrm flipH="1">
            <a:off x="5842000" y="3243943"/>
            <a:ext cx="14514" cy="1117600"/>
          </a:xfrm>
          <a:prstGeom prst="straightConnector1">
            <a:avLst/>
          </a:prstGeom>
          <a:ln w="57150">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28" name="Straight Arrow Connector 27"/>
          <p:cNvCxnSpPr/>
          <p:nvPr/>
        </p:nvCxnSpPr>
        <p:spPr>
          <a:xfrm flipH="1" flipV="1">
            <a:off x="2918556" y="3243943"/>
            <a:ext cx="5071" cy="1117600"/>
          </a:xfrm>
          <a:prstGeom prst="straightConnector1">
            <a:avLst/>
          </a:prstGeom>
          <a:ln w="57150">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30" name="Straight Arrow Connector 29"/>
          <p:cNvCxnSpPr/>
          <p:nvPr/>
        </p:nvCxnSpPr>
        <p:spPr>
          <a:xfrm>
            <a:off x="3657600" y="2845303"/>
            <a:ext cx="1640114" cy="1247726"/>
          </a:xfrm>
          <a:prstGeom prst="straightConnector1">
            <a:avLst/>
          </a:prstGeom>
          <a:ln w="57150">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32" name="Straight Arrow Connector 31"/>
          <p:cNvCxnSpPr/>
          <p:nvPr/>
        </p:nvCxnSpPr>
        <p:spPr>
          <a:xfrm flipH="1" flipV="1">
            <a:off x="3439886" y="3091543"/>
            <a:ext cx="1683657" cy="1270000"/>
          </a:xfrm>
          <a:prstGeom prst="straightConnector1">
            <a:avLst/>
          </a:prstGeom>
          <a:ln w="57150">
            <a:solidFill>
              <a:schemeClr val="tx1"/>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48489378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p:cNvSpPr txBox="1"/>
          <p:nvPr/>
        </p:nvSpPr>
        <p:spPr>
          <a:xfrm>
            <a:off x="1879719" y="1494933"/>
            <a:ext cx="2025123" cy="1350370"/>
          </a:xfrm>
          <a:prstGeom prst="rect">
            <a:avLst/>
          </a:prstGeom>
          <a:noFill/>
        </p:spPr>
        <p:txBody>
          <a:bodyPr wrap="square" lIns="57150" tIns="28575" rIns="57150" bIns="28575" rtlCol="0">
            <a:spAutoFit/>
          </a:bodyPr>
          <a:lstStyle/>
          <a:p>
            <a:pPr algn="ctr"/>
            <a:r>
              <a:rPr lang="en-US" sz="2800" b="1" dirty="0" smtClean="0">
                <a:solidFill>
                  <a:srgbClr val="0000FF"/>
                </a:solidFill>
              </a:rPr>
              <a:t>Atmosphere</a:t>
            </a:r>
          </a:p>
          <a:p>
            <a:pPr algn="ctr"/>
            <a:r>
              <a:rPr lang="en-US" sz="2800" dirty="0" smtClean="0"/>
              <a:t> Inorganic CO</a:t>
            </a:r>
            <a:r>
              <a:rPr lang="en-US" sz="2800" baseline="-25000" dirty="0" smtClean="0"/>
              <a:t>2</a:t>
            </a:r>
            <a:endParaRPr lang="en-US" sz="2800" baseline="-25000" dirty="0"/>
          </a:p>
        </p:txBody>
      </p:sp>
      <p:sp>
        <p:nvSpPr>
          <p:cNvPr id="16" name="TextBox 15"/>
          <p:cNvSpPr txBox="1"/>
          <p:nvPr/>
        </p:nvSpPr>
        <p:spPr>
          <a:xfrm>
            <a:off x="1646924" y="4551360"/>
            <a:ext cx="2527084" cy="919482"/>
          </a:xfrm>
          <a:prstGeom prst="rect">
            <a:avLst/>
          </a:prstGeom>
          <a:noFill/>
        </p:spPr>
        <p:txBody>
          <a:bodyPr wrap="square" lIns="57150" tIns="28575" rIns="57150" bIns="28575" rtlCol="0">
            <a:spAutoFit/>
          </a:bodyPr>
          <a:lstStyle/>
          <a:p>
            <a:pPr algn="ctr"/>
            <a:r>
              <a:rPr lang="en-US" sz="2800" b="1" dirty="0" smtClean="0">
                <a:solidFill>
                  <a:srgbClr val="008000"/>
                </a:solidFill>
              </a:rPr>
              <a:t>Soil </a:t>
            </a:r>
          </a:p>
          <a:p>
            <a:pPr algn="ctr"/>
            <a:r>
              <a:rPr lang="en-US" sz="2800" dirty="0" smtClean="0"/>
              <a:t>organic carbon</a:t>
            </a:r>
            <a:endParaRPr lang="en-US" sz="2800" dirty="0"/>
          </a:p>
        </p:txBody>
      </p:sp>
      <p:sp>
        <p:nvSpPr>
          <p:cNvPr id="17" name="TextBox 16"/>
          <p:cNvSpPr txBox="1"/>
          <p:nvPr/>
        </p:nvSpPr>
        <p:spPr>
          <a:xfrm>
            <a:off x="4866011" y="1531219"/>
            <a:ext cx="2448387" cy="919482"/>
          </a:xfrm>
          <a:prstGeom prst="rect">
            <a:avLst/>
          </a:prstGeom>
          <a:noFill/>
        </p:spPr>
        <p:txBody>
          <a:bodyPr wrap="square" lIns="57150" tIns="28575" rIns="57150" bIns="28575" rtlCol="0">
            <a:spAutoFit/>
          </a:bodyPr>
          <a:lstStyle/>
          <a:p>
            <a:pPr algn="ctr"/>
            <a:r>
              <a:rPr lang="en-US" sz="2800" b="1" dirty="0" smtClean="0">
                <a:solidFill>
                  <a:srgbClr val="008000"/>
                </a:solidFill>
              </a:rPr>
              <a:t>Biomass</a:t>
            </a:r>
          </a:p>
          <a:p>
            <a:pPr algn="ctr"/>
            <a:r>
              <a:rPr lang="en-US" sz="2800" dirty="0" smtClean="0"/>
              <a:t>organic carbon</a:t>
            </a:r>
            <a:endParaRPr lang="en-US" sz="2800" dirty="0"/>
          </a:p>
        </p:txBody>
      </p:sp>
      <p:sp>
        <p:nvSpPr>
          <p:cNvPr id="18" name="TextBox 17"/>
          <p:cNvSpPr txBox="1"/>
          <p:nvPr/>
        </p:nvSpPr>
        <p:spPr>
          <a:xfrm>
            <a:off x="4932596" y="4551360"/>
            <a:ext cx="2325358" cy="919482"/>
          </a:xfrm>
          <a:prstGeom prst="rect">
            <a:avLst/>
          </a:prstGeom>
          <a:noFill/>
        </p:spPr>
        <p:txBody>
          <a:bodyPr wrap="square" lIns="57150" tIns="28575" rIns="57150" bIns="28575" rtlCol="0">
            <a:spAutoFit/>
          </a:bodyPr>
          <a:lstStyle/>
          <a:p>
            <a:pPr algn="ctr"/>
            <a:r>
              <a:rPr lang="en-US" sz="2800" b="1" dirty="0" smtClean="0">
                <a:solidFill>
                  <a:srgbClr val="008000"/>
                </a:solidFill>
              </a:rPr>
              <a:t>Fossil Fuels</a:t>
            </a:r>
          </a:p>
          <a:p>
            <a:pPr algn="ctr"/>
            <a:r>
              <a:rPr lang="en-US" sz="2800" dirty="0"/>
              <a:t>o</a:t>
            </a:r>
            <a:r>
              <a:rPr lang="en-US" sz="2800" dirty="0" smtClean="0"/>
              <a:t>rganic carbon</a:t>
            </a:r>
            <a:endParaRPr lang="en-US" sz="2800" dirty="0"/>
          </a:p>
        </p:txBody>
      </p:sp>
      <p:sp>
        <p:nvSpPr>
          <p:cNvPr id="20" name="Content Placeholder 2"/>
          <p:cNvSpPr txBox="1">
            <a:spLocks/>
          </p:cNvSpPr>
          <p:nvPr/>
        </p:nvSpPr>
        <p:spPr>
          <a:xfrm>
            <a:off x="1797601" y="217145"/>
            <a:ext cx="5616391" cy="821791"/>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3600" dirty="0">
                <a:cs typeface="Copperplate"/>
              </a:rPr>
              <a:t>4 </a:t>
            </a:r>
            <a:r>
              <a:rPr lang="en-US" sz="3600" dirty="0" smtClean="0">
                <a:cs typeface="Copperplate"/>
              </a:rPr>
              <a:t>global carbon pools </a:t>
            </a:r>
            <a:endParaRPr lang="en-US" sz="3600" dirty="0">
              <a:cs typeface="Copperplate"/>
            </a:endParaRPr>
          </a:p>
        </p:txBody>
      </p:sp>
      <p:sp>
        <p:nvSpPr>
          <p:cNvPr id="14" name="Oval 13"/>
          <p:cNvSpPr/>
          <p:nvPr/>
        </p:nvSpPr>
        <p:spPr>
          <a:xfrm rot="16200000">
            <a:off x="1596560" y="1027881"/>
            <a:ext cx="2545525" cy="2396261"/>
          </a:xfrm>
          <a:prstGeom prst="ellipse">
            <a:avLst/>
          </a:prstGeom>
          <a:noFill/>
          <a:ln w="76200" cmpd="sng">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57150" tIns="28575" rIns="57150" bIns="28575" rtlCol="0" anchor="ctr"/>
          <a:lstStyle/>
          <a:p>
            <a:pPr algn="ctr"/>
            <a:endParaRPr lang="en-US"/>
          </a:p>
        </p:txBody>
      </p:sp>
      <p:sp>
        <p:nvSpPr>
          <p:cNvPr id="19" name="Rectangle 18"/>
          <p:cNvSpPr/>
          <p:nvPr/>
        </p:nvSpPr>
        <p:spPr>
          <a:xfrm rot="16200000">
            <a:off x="1779418" y="3887297"/>
            <a:ext cx="2278275" cy="2393127"/>
          </a:xfrm>
          <a:prstGeom prst="rect">
            <a:avLst/>
          </a:prstGeom>
          <a:noFill/>
          <a:ln w="76200" cmpd="sng">
            <a:solidFill>
              <a:schemeClr val="tx1"/>
            </a:solidFill>
          </a:ln>
        </p:spPr>
        <p:style>
          <a:lnRef idx="1">
            <a:schemeClr val="accent1"/>
          </a:lnRef>
          <a:fillRef idx="3">
            <a:schemeClr val="accent1"/>
          </a:fillRef>
          <a:effectRef idx="2">
            <a:schemeClr val="accent1"/>
          </a:effectRef>
          <a:fontRef idx="minor">
            <a:schemeClr val="lt1"/>
          </a:fontRef>
        </p:style>
        <p:txBody>
          <a:bodyPr lIns="57150" tIns="28575" rIns="57150" bIns="28575" rtlCol="0" anchor="ctr"/>
          <a:lstStyle/>
          <a:p>
            <a:pPr algn="ctr"/>
            <a:endParaRPr lang="en-US"/>
          </a:p>
        </p:txBody>
      </p:sp>
      <p:sp>
        <p:nvSpPr>
          <p:cNvPr id="12" name="Rectangle 11"/>
          <p:cNvSpPr/>
          <p:nvPr/>
        </p:nvSpPr>
        <p:spPr>
          <a:xfrm rot="16200000">
            <a:off x="4962566" y="3887298"/>
            <a:ext cx="2278275" cy="2393127"/>
          </a:xfrm>
          <a:prstGeom prst="rect">
            <a:avLst/>
          </a:prstGeom>
          <a:noFill/>
          <a:ln w="76200" cmpd="sng">
            <a:solidFill>
              <a:schemeClr val="tx1"/>
            </a:solidFill>
          </a:ln>
        </p:spPr>
        <p:style>
          <a:lnRef idx="1">
            <a:schemeClr val="accent1"/>
          </a:lnRef>
          <a:fillRef idx="3">
            <a:schemeClr val="accent1"/>
          </a:fillRef>
          <a:effectRef idx="2">
            <a:schemeClr val="accent1"/>
          </a:effectRef>
          <a:fontRef idx="minor">
            <a:schemeClr val="lt1"/>
          </a:fontRef>
        </p:style>
        <p:txBody>
          <a:bodyPr lIns="57150" tIns="28575" rIns="57150" bIns="28575" rtlCol="0" anchor="ctr"/>
          <a:lstStyle/>
          <a:p>
            <a:pPr algn="ctr"/>
            <a:endParaRPr lang="en-US"/>
          </a:p>
        </p:txBody>
      </p:sp>
      <p:sp>
        <p:nvSpPr>
          <p:cNvPr id="21" name="Rectangle 20"/>
          <p:cNvSpPr/>
          <p:nvPr/>
        </p:nvSpPr>
        <p:spPr>
          <a:xfrm rot="16200000">
            <a:off x="4962566" y="967738"/>
            <a:ext cx="2278275" cy="2393127"/>
          </a:xfrm>
          <a:prstGeom prst="rect">
            <a:avLst/>
          </a:prstGeom>
          <a:noFill/>
          <a:ln w="76200" cmpd="sng">
            <a:solidFill>
              <a:schemeClr val="tx1"/>
            </a:solidFill>
          </a:ln>
        </p:spPr>
        <p:style>
          <a:lnRef idx="1">
            <a:schemeClr val="accent1"/>
          </a:lnRef>
          <a:fillRef idx="3">
            <a:schemeClr val="accent1"/>
          </a:fillRef>
          <a:effectRef idx="2">
            <a:schemeClr val="accent1"/>
          </a:effectRef>
          <a:fontRef idx="minor">
            <a:schemeClr val="lt1"/>
          </a:fontRef>
        </p:style>
        <p:txBody>
          <a:bodyPr lIns="57150" tIns="28575" rIns="57150" bIns="28575" rtlCol="0" anchor="ctr"/>
          <a:lstStyle/>
          <a:p>
            <a:pPr algn="ctr"/>
            <a:endParaRPr lang="en-US"/>
          </a:p>
        </p:txBody>
      </p:sp>
      <p:cxnSp>
        <p:nvCxnSpPr>
          <p:cNvPr id="4" name="Straight Arrow Connector 3"/>
          <p:cNvCxnSpPr/>
          <p:nvPr/>
        </p:nvCxnSpPr>
        <p:spPr>
          <a:xfrm>
            <a:off x="3904842" y="1990960"/>
            <a:ext cx="1218701" cy="0"/>
          </a:xfrm>
          <a:prstGeom prst="straightConnector1">
            <a:avLst/>
          </a:prstGeom>
          <a:ln w="57150">
            <a:solidFill>
              <a:srgbClr val="00B050"/>
            </a:solidFill>
            <a:tailEnd type="arrow"/>
          </a:ln>
        </p:spPr>
        <p:style>
          <a:lnRef idx="2">
            <a:schemeClr val="accent1"/>
          </a:lnRef>
          <a:fillRef idx="0">
            <a:schemeClr val="accent1"/>
          </a:fillRef>
          <a:effectRef idx="1">
            <a:schemeClr val="accent1"/>
          </a:effectRef>
          <a:fontRef idx="minor">
            <a:schemeClr val="tx1"/>
          </a:fontRef>
        </p:style>
      </p:cxnSp>
      <p:cxnSp>
        <p:nvCxnSpPr>
          <p:cNvPr id="6" name="Straight Arrow Connector 5"/>
          <p:cNvCxnSpPr/>
          <p:nvPr/>
        </p:nvCxnSpPr>
        <p:spPr>
          <a:xfrm flipH="1">
            <a:off x="3867471" y="2465215"/>
            <a:ext cx="1218701" cy="29029"/>
          </a:xfrm>
          <a:prstGeom prst="straightConnector1">
            <a:avLst/>
          </a:prstGeom>
          <a:ln w="57150">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27" name="Straight Arrow Connector 26"/>
          <p:cNvCxnSpPr/>
          <p:nvPr/>
        </p:nvCxnSpPr>
        <p:spPr>
          <a:xfrm flipH="1">
            <a:off x="5842000" y="3243943"/>
            <a:ext cx="14514" cy="1117600"/>
          </a:xfrm>
          <a:prstGeom prst="straightConnector1">
            <a:avLst/>
          </a:prstGeom>
          <a:ln w="57150">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28" name="Straight Arrow Connector 27"/>
          <p:cNvCxnSpPr/>
          <p:nvPr/>
        </p:nvCxnSpPr>
        <p:spPr>
          <a:xfrm flipH="1" flipV="1">
            <a:off x="2918556" y="3243943"/>
            <a:ext cx="5071" cy="1117600"/>
          </a:xfrm>
          <a:prstGeom prst="straightConnector1">
            <a:avLst/>
          </a:prstGeom>
          <a:ln w="57150">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32" name="Straight Arrow Connector 31"/>
          <p:cNvCxnSpPr/>
          <p:nvPr/>
        </p:nvCxnSpPr>
        <p:spPr>
          <a:xfrm flipH="1" flipV="1">
            <a:off x="3439886" y="3091543"/>
            <a:ext cx="1683657" cy="1270000"/>
          </a:xfrm>
          <a:prstGeom prst="straightConnector1">
            <a:avLst/>
          </a:prstGeom>
          <a:ln w="57150">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3" name="TextBox 2"/>
          <p:cNvSpPr txBox="1"/>
          <p:nvPr/>
        </p:nvSpPr>
        <p:spPr>
          <a:xfrm>
            <a:off x="4144148" y="1599818"/>
            <a:ext cx="490676" cy="369332"/>
          </a:xfrm>
          <a:prstGeom prst="rect">
            <a:avLst/>
          </a:prstGeom>
          <a:noFill/>
        </p:spPr>
        <p:txBody>
          <a:bodyPr wrap="square" rtlCol="0">
            <a:spAutoFit/>
          </a:bodyPr>
          <a:lstStyle/>
          <a:p>
            <a:r>
              <a:rPr lang="en-US" b="1" dirty="0" smtClean="0"/>
              <a:t>PS</a:t>
            </a:r>
            <a:endParaRPr lang="en-US" b="1" dirty="0"/>
          </a:p>
        </p:txBody>
      </p:sp>
      <p:sp>
        <p:nvSpPr>
          <p:cNvPr id="5" name="TextBox 4"/>
          <p:cNvSpPr txBox="1"/>
          <p:nvPr/>
        </p:nvSpPr>
        <p:spPr>
          <a:xfrm>
            <a:off x="4004832" y="2612571"/>
            <a:ext cx="1018719" cy="369332"/>
          </a:xfrm>
          <a:prstGeom prst="rect">
            <a:avLst/>
          </a:prstGeom>
          <a:noFill/>
        </p:spPr>
        <p:txBody>
          <a:bodyPr wrap="square" rtlCol="0">
            <a:spAutoFit/>
          </a:bodyPr>
          <a:lstStyle/>
          <a:p>
            <a:pPr algn="ctr"/>
            <a:r>
              <a:rPr lang="en-US" b="1" dirty="0" smtClean="0"/>
              <a:t>CR, F, D</a:t>
            </a:r>
            <a:endParaRPr lang="en-US" b="1" dirty="0"/>
          </a:p>
        </p:txBody>
      </p:sp>
      <p:sp>
        <p:nvSpPr>
          <p:cNvPr id="7" name="TextBox 6"/>
          <p:cNvSpPr txBox="1"/>
          <p:nvPr/>
        </p:nvSpPr>
        <p:spPr>
          <a:xfrm>
            <a:off x="5956767" y="3484511"/>
            <a:ext cx="1457225" cy="369332"/>
          </a:xfrm>
          <a:prstGeom prst="rect">
            <a:avLst/>
          </a:prstGeom>
          <a:noFill/>
        </p:spPr>
        <p:txBody>
          <a:bodyPr wrap="square" rtlCol="0">
            <a:spAutoFit/>
          </a:bodyPr>
          <a:lstStyle/>
          <a:p>
            <a:r>
              <a:rPr lang="en-US" b="1" dirty="0" smtClean="0"/>
              <a:t>Fossilization</a:t>
            </a:r>
            <a:endParaRPr lang="en-US" b="1" dirty="0"/>
          </a:p>
        </p:txBody>
      </p:sp>
      <p:sp>
        <p:nvSpPr>
          <p:cNvPr id="8" name="TextBox 7"/>
          <p:cNvSpPr txBox="1"/>
          <p:nvPr/>
        </p:nvSpPr>
        <p:spPr>
          <a:xfrm>
            <a:off x="4082215" y="3339725"/>
            <a:ext cx="1530938" cy="369332"/>
          </a:xfrm>
          <a:prstGeom prst="rect">
            <a:avLst/>
          </a:prstGeom>
          <a:noFill/>
        </p:spPr>
        <p:txBody>
          <a:bodyPr wrap="square" rtlCol="0">
            <a:spAutoFit/>
          </a:bodyPr>
          <a:lstStyle/>
          <a:p>
            <a:r>
              <a:rPr lang="en-US" b="1" dirty="0" smtClean="0"/>
              <a:t>Combustion</a:t>
            </a:r>
            <a:endParaRPr lang="en-US" b="1" dirty="0"/>
          </a:p>
        </p:txBody>
      </p:sp>
      <p:sp>
        <p:nvSpPr>
          <p:cNvPr id="10" name="TextBox 9"/>
          <p:cNvSpPr txBox="1"/>
          <p:nvPr/>
        </p:nvSpPr>
        <p:spPr>
          <a:xfrm>
            <a:off x="1879719" y="3541877"/>
            <a:ext cx="989603" cy="369332"/>
          </a:xfrm>
          <a:prstGeom prst="rect">
            <a:avLst/>
          </a:prstGeom>
          <a:noFill/>
        </p:spPr>
        <p:txBody>
          <a:bodyPr wrap="square" rtlCol="0">
            <a:spAutoFit/>
          </a:bodyPr>
          <a:lstStyle/>
          <a:p>
            <a:r>
              <a:rPr lang="en-US" b="1" dirty="0" smtClean="0"/>
              <a:t>CR</a:t>
            </a:r>
            <a:r>
              <a:rPr lang="en-US" b="1" smtClean="0"/>
              <a:t>, F, D</a:t>
            </a:r>
            <a:endParaRPr lang="en-US" b="1" dirty="0"/>
          </a:p>
        </p:txBody>
      </p:sp>
    </p:spTree>
    <p:extLst>
      <p:ext uri="{BB962C8B-B14F-4D97-AF65-F5344CB8AC3E}">
        <p14:creationId xmlns:p14="http://schemas.microsoft.com/office/powerpoint/2010/main" val="188748985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Energy in the Carbon Cycle</a:t>
            </a:r>
            <a:endParaRPr lang="en-US" dirty="0"/>
          </a:p>
        </p:txBody>
      </p:sp>
      <p:sp>
        <p:nvSpPr>
          <p:cNvPr id="3" name="Content Placeholder 2"/>
          <p:cNvSpPr>
            <a:spLocks noGrp="1"/>
          </p:cNvSpPr>
          <p:nvPr>
            <p:ph idx="1"/>
          </p:nvPr>
        </p:nvSpPr>
        <p:spPr/>
        <p:txBody>
          <a:bodyPr/>
          <a:lstStyle/>
          <a:p>
            <a:pPr marL="0" indent="0">
              <a:buNone/>
            </a:pPr>
            <a:r>
              <a:rPr lang="en-US" dirty="0" smtClean="0"/>
              <a:t>Forms of energy</a:t>
            </a:r>
          </a:p>
          <a:p>
            <a:r>
              <a:rPr lang="en-US" dirty="0" smtClean="0"/>
              <a:t>Sunlight/radiation</a:t>
            </a:r>
          </a:p>
          <a:p>
            <a:r>
              <a:rPr lang="en-US" dirty="0" smtClean="0"/>
              <a:t>Chemical energy/organic molecules</a:t>
            </a:r>
          </a:p>
          <a:p>
            <a:r>
              <a:rPr lang="en-US" dirty="0" smtClean="0"/>
              <a:t>Work or motion</a:t>
            </a:r>
          </a:p>
          <a:p>
            <a:r>
              <a:rPr lang="en-US" dirty="0" smtClean="0"/>
              <a:t>Heat</a:t>
            </a:r>
            <a:endParaRPr lang="en-US" dirty="0"/>
          </a:p>
        </p:txBody>
      </p:sp>
    </p:spTree>
    <p:extLst>
      <p:ext uri="{BB962C8B-B14F-4D97-AF65-F5344CB8AC3E}">
        <p14:creationId xmlns:p14="http://schemas.microsoft.com/office/powerpoint/2010/main" val="11015462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3" descr="Human Energy Systems 4"/>
          <p:cNvPicPr>
            <a:picLocks noChangeAspect="1" noChangeArrowheads="1"/>
          </p:cNvPicPr>
          <p:nvPr/>
        </p:nvPicPr>
        <p:blipFill>
          <a:blip r:embed="rId3" cstate="screen">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a:stretch>
            <a:fillRect/>
          </a:stretch>
        </p:blipFill>
        <p:spPr bwMode="auto">
          <a:xfrm>
            <a:off x="533400" y="990600"/>
            <a:ext cx="7965298" cy="52011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21" name="Group 20"/>
          <p:cNvGrpSpPr/>
          <p:nvPr/>
        </p:nvGrpSpPr>
        <p:grpSpPr>
          <a:xfrm>
            <a:off x="3611256" y="1748135"/>
            <a:ext cx="1341744" cy="1973992"/>
            <a:chOff x="3611256" y="1748135"/>
            <a:chExt cx="1341744" cy="1973992"/>
          </a:xfrm>
        </p:grpSpPr>
        <p:sp>
          <p:nvSpPr>
            <p:cNvPr id="6" name="Down Arrow 5"/>
            <p:cNvSpPr/>
            <p:nvPr/>
          </p:nvSpPr>
          <p:spPr>
            <a:xfrm rot="879518">
              <a:off x="3611256" y="2193494"/>
              <a:ext cx="685800" cy="1528633"/>
            </a:xfrm>
            <a:prstGeom prst="downArrow">
              <a:avLst/>
            </a:prstGeom>
            <a:solidFill>
              <a:srgbClr val="95B3D7"/>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TextBox 6"/>
            <p:cNvSpPr txBox="1"/>
            <p:nvPr/>
          </p:nvSpPr>
          <p:spPr>
            <a:xfrm>
              <a:off x="4038600" y="1748135"/>
              <a:ext cx="914400" cy="461665"/>
            </a:xfrm>
            <a:prstGeom prst="rect">
              <a:avLst/>
            </a:prstGeom>
            <a:noFill/>
          </p:spPr>
          <p:txBody>
            <a:bodyPr wrap="square" rtlCol="0">
              <a:spAutoFit/>
            </a:bodyPr>
            <a:lstStyle/>
            <a:p>
              <a:r>
                <a:rPr lang="en-US" sz="2400" dirty="0" smtClean="0"/>
                <a:t>CO</a:t>
              </a:r>
              <a:r>
                <a:rPr lang="en-US" sz="2400" baseline="-25000" dirty="0" smtClean="0"/>
                <a:t>2</a:t>
              </a:r>
              <a:endParaRPr lang="en-US" sz="2400" baseline="-25000" dirty="0"/>
            </a:p>
          </p:txBody>
        </p:sp>
      </p:grpSp>
      <p:sp>
        <p:nvSpPr>
          <p:cNvPr id="9" name="Rectangle 8"/>
          <p:cNvSpPr/>
          <p:nvPr/>
        </p:nvSpPr>
        <p:spPr>
          <a:xfrm>
            <a:off x="304800" y="152400"/>
            <a:ext cx="8610600" cy="584776"/>
          </a:xfrm>
          <a:prstGeom prst="rect">
            <a:avLst/>
          </a:prstGeom>
        </p:spPr>
        <p:txBody>
          <a:bodyPr wrap="square">
            <a:spAutoFit/>
          </a:bodyPr>
          <a:lstStyle/>
          <a:p>
            <a:pPr lvl="0">
              <a:spcBef>
                <a:spcPct val="50000"/>
              </a:spcBef>
            </a:pPr>
            <a:r>
              <a:rPr lang="en-US" sz="3200" b="1" dirty="0">
                <a:solidFill>
                  <a:prstClr val="black"/>
                </a:solidFill>
              </a:rPr>
              <a:t>2</a:t>
            </a:r>
            <a:r>
              <a:rPr lang="en-US" sz="3200" b="1" dirty="0" smtClean="0">
                <a:solidFill>
                  <a:prstClr val="black"/>
                </a:solidFill>
              </a:rPr>
              <a:t>. Photosynthesis – 300 million years ago</a:t>
            </a:r>
            <a:endParaRPr lang="en-US" sz="3200" b="1" baseline="-25000" dirty="0">
              <a:solidFill>
                <a:prstClr val="black"/>
              </a:solidFill>
            </a:endParaRPr>
          </a:p>
        </p:txBody>
      </p:sp>
      <p:grpSp>
        <p:nvGrpSpPr>
          <p:cNvPr id="20" name="Group 19"/>
          <p:cNvGrpSpPr/>
          <p:nvPr/>
        </p:nvGrpSpPr>
        <p:grpSpPr>
          <a:xfrm>
            <a:off x="1447800" y="1066800"/>
            <a:ext cx="2167721" cy="2658533"/>
            <a:chOff x="1447800" y="1066800"/>
            <a:chExt cx="2167721" cy="2658533"/>
          </a:xfrm>
        </p:grpSpPr>
        <p:sp>
          <p:nvSpPr>
            <p:cNvPr id="10" name="TextBox 9"/>
            <p:cNvSpPr txBox="1"/>
            <p:nvPr/>
          </p:nvSpPr>
          <p:spPr>
            <a:xfrm>
              <a:off x="1447800" y="1066800"/>
              <a:ext cx="1676400" cy="830997"/>
            </a:xfrm>
            <a:prstGeom prst="rect">
              <a:avLst/>
            </a:prstGeom>
            <a:noFill/>
          </p:spPr>
          <p:txBody>
            <a:bodyPr wrap="square" rtlCol="0">
              <a:spAutoFit/>
            </a:bodyPr>
            <a:lstStyle/>
            <a:p>
              <a:r>
                <a:rPr lang="en-US" sz="2400" dirty="0" smtClean="0"/>
                <a:t>Light energy</a:t>
              </a:r>
              <a:endParaRPr lang="en-US" sz="2400" baseline="-25000" dirty="0"/>
            </a:p>
          </p:txBody>
        </p:sp>
        <p:sp>
          <p:nvSpPr>
            <p:cNvPr id="15" name="Freeform 14"/>
            <p:cNvSpPr/>
            <p:nvPr/>
          </p:nvSpPr>
          <p:spPr>
            <a:xfrm>
              <a:off x="2372426" y="1665111"/>
              <a:ext cx="1243095" cy="2060222"/>
            </a:xfrm>
            <a:custGeom>
              <a:avLst/>
              <a:gdLst>
                <a:gd name="connsiteX0" fmla="*/ 576796 w 1243095"/>
                <a:gd name="connsiteY0" fmla="*/ 0 h 2060222"/>
                <a:gd name="connsiteX1" fmla="*/ 12352 w 1243095"/>
                <a:gd name="connsiteY1" fmla="*/ 451556 h 2060222"/>
                <a:gd name="connsiteX2" fmla="*/ 1056574 w 1243095"/>
                <a:gd name="connsiteY2" fmla="*/ 508000 h 2060222"/>
                <a:gd name="connsiteX3" fmla="*/ 548574 w 1243095"/>
                <a:gd name="connsiteY3" fmla="*/ 1044222 h 2060222"/>
                <a:gd name="connsiteX4" fmla="*/ 1070685 w 1243095"/>
                <a:gd name="connsiteY4" fmla="*/ 1030111 h 2060222"/>
                <a:gd name="connsiteX5" fmla="*/ 732018 w 1243095"/>
                <a:gd name="connsiteY5" fmla="*/ 1538111 h 2060222"/>
                <a:gd name="connsiteX6" fmla="*/ 1240018 w 1243095"/>
                <a:gd name="connsiteY6" fmla="*/ 1467556 h 2060222"/>
                <a:gd name="connsiteX7" fmla="*/ 957796 w 1243095"/>
                <a:gd name="connsiteY7" fmla="*/ 1890889 h 2060222"/>
                <a:gd name="connsiteX8" fmla="*/ 1240018 w 1243095"/>
                <a:gd name="connsiteY8" fmla="*/ 2060222 h 2060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43095" h="2060222">
                  <a:moveTo>
                    <a:pt x="576796" y="0"/>
                  </a:moveTo>
                  <a:cubicBezTo>
                    <a:pt x="254592" y="183444"/>
                    <a:pt x="-67611" y="366889"/>
                    <a:pt x="12352" y="451556"/>
                  </a:cubicBezTo>
                  <a:cubicBezTo>
                    <a:pt x="92315" y="536223"/>
                    <a:pt x="967204" y="409222"/>
                    <a:pt x="1056574" y="508000"/>
                  </a:cubicBezTo>
                  <a:cubicBezTo>
                    <a:pt x="1145944" y="606778"/>
                    <a:pt x="546222" y="957204"/>
                    <a:pt x="548574" y="1044222"/>
                  </a:cubicBezTo>
                  <a:cubicBezTo>
                    <a:pt x="550926" y="1131240"/>
                    <a:pt x="1040111" y="947796"/>
                    <a:pt x="1070685" y="1030111"/>
                  </a:cubicBezTo>
                  <a:cubicBezTo>
                    <a:pt x="1101259" y="1112426"/>
                    <a:pt x="703796" y="1465203"/>
                    <a:pt x="732018" y="1538111"/>
                  </a:cubicBezTo>
                  <a:cubicBezTo>
                    <a:pt x="760240" y="1611019"/>
                    <a:pt x="1202388" y="1408760"/>
                    <a:pt x="1240018" y="1467556"/>
                  </a:cubicBezTo>
                  <a:cubicBezTo>
                    <a:pt x="1277648" y="1526352"/>
                    <a:pt x="957796" y="1792111"/>
                    <a:pt x="957796" y="1890889"/>
                  </a:cubicBezTo>
                  <a:cubicBezTo>
                    <a:pt x="957796" y="1989667"/>
                    <a:pt x="1192981" y="2029648"/>
                    <a:pt x="1240018" y="2060222"/>
                  </a:cubicBezTo>
                </a:path>
              </a:pathLst>
            </a:custGeom>
            <a:ln>
              <a:solidFill>
                <a:srgbClr val="FFFF00"/>
              </a:solidFill>
              <a:tailEnd type="triangl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pic>
        <p:nvPicPr>
          <p:cNvPr id="16" name="Picture 22" descr="HES 3 bio tree"/>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352800" y="3352800"/>
            <a:ext cx="453664" cy="9314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7" name="Picture 22" descr="HES 3 bio tree"/>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733800" y="3276600"/>
            <a:ext cx="453664" cy="9314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8" name="Picture 22" descr="HES 3 bio tree"/>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124200" y="3352800"/>
            <a:ext cx="453664" cy="9314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9" name="Picture 22" descr="HES 3 bio tree"/>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962400" y="3200400"/>
            <a:ext cx="453664" cy="9314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2" name="TextBox 21"/>
          <p:cNvSpPr txBox="1"/>
          <p:nvPr/>
        </p:nvSpPr>
        <p:spPr>
          <a:xfrm>
            <a:off x="152400" y="6088408"/>
            <a:ext cx="8763000" cy="646331"/>
          </a:xfrm>
          <a:prstGeom prst="rect">
            <a:avLst/>
          </a:prstGeom>
          <a:noFill/>
        </p:spPr>
        <p:txBody>
          <a:bodyPr wrap="square" rtlCol="0">
            <a:spAutoFit/>
          </a:bodyPr>
          <a:lstStyle/>
          <a:p>
            <a:r>
              <a:rPr lang="en-US" dirty="0" smtClean="0"/>
              <a:t>Light energy and CO2 are sequestered in the biomass pool. This takes carbon out of the atmosphere pool and puts it into the biomass pool. </a:t>
            </a:r>
            <a:endParaRPr lang="en-US" dirty="0"/>
          </a:p>
        </p:txBody>
      </p:sp>
      <p:grpSp>
        <p:nvGrpSpPr>
          <p:cNvPr id="23" name="Group 22"/>
          <p:cNvGrpSpPr/>
          <p:nvPr/>
        </p:nvGrpSpPr>
        <p:grpSpPr>
          <a:xfrm>
            <a:off x="6705600" y="1002268"/>
            <a:ext cx="2414793" cy="826532"/>
            <a:chOff x="589542" y="1524000"/>
            <a:chExt cx="2414793" cy="826532"/>
          </a:xfrm>
        </p:grpSpPr>
        <p:sp>
          <p:nvSpPr>
            <p:cNvPr id="24" name="TextBox 23"/>
            <p:cNvSpPr txBox="1"/>
            <p:nvPr/>
          </p:nvSpPr>
          <p:spPr>
            <a:xfrm>
              <a:off x="838200" y="1524000"/>
              <a:ext cx="1505540" cy="369332"/>
            </a:xfrm>
            <a:prstGeom prst="rect">
              <a:avLst/>
            </a:prstGeom>
            <a:noFill/>
          </p:spPr>
          <p:txBody>
            <a:bodyPr wrap="none" rtlCol="0">
              <a:spAutoFit/>
            </a:bodyPr>
            <a:lstStyle/>
            <a:p>
              <a:r>
                <a:rPr lang="en-US" dirty="0" smtClean="0"/>
                <a:t>= Light Energy</a:t>
              </a:r>
              <a:endParaRPr lang="en-US" dirty="0"/>
            </a:p>
          </p:txBody>
        </p:sp>
        <p:sp>
          <p:nvSpPr>
            <p:cNvPr id="25" name="TextBox 24"/>
            <p:cNvSpPr txBox="1"/>
            <p:nvPr/>
          </p:nvSpPr>
          <p:spPr>
            <a:xfrm>
              <a:off x="914400" y="1981200"/>
              <a:ext cx="2089935" cy="369332"/>
            </a:xfrm>
            <a:prstGeom prst="rect">
              <a:avLst/>
            </a:prstGeom>
            <a:noFill/>
          </p:spPr>
          <p:txBody>
            <a:bodyPr wrap="none" rtlCol="0">
              <a:spAutoFit/>
            </a:bodyPr>
            <a:lstStyle/>
            <a:p>
              <a:r>
                <a:rPr lang="en-US" dirty="0" smtClean="0"/>
                <a:t>= Carbon (inorganic)</a:t>
              </a:r>
              <a:endParaRPr lang="en-US" dirty="0"/>
            </a:p>
          </p:txBody>
        </p:sp>
        <p:sp>
          <p:nvSpPr>
            <p:cNvPr id="26" name="Left Arrow 25"/>
            <p:cNvSpPr/>
            <p:nvPr/>
          </p:nvSpPr>
          <p:spPr>
            <a:xfrm rot="18990582">
              <a:off x="611638" y="2111508"/>
              <a:ext cx="453123" cy="186656"/>
            </a:xfrm>
            <a:prstGeom prst="lef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Freeform 26"/>
            <p:cNvSpPr/>
            <p:nvPr/>
          </p:nvSpPr>
          <p:spPr>
            <a:xfrm>
              <a:off x="589542" y="1600200"/>
              <a:ext cx="324858" cy="251060"/>
            </a:xfrm>
            <a:custGeom>
              <a:avLst/>
              <a:gdLst>
                <a:gd name="connsiteX0" fmla="*/ 324858 w 324858"/>
                <a:gd name="connsiteY0" fmla="*/ 0 h 251060"/>
                <a:gd name="connsiteX1" fmla="*/ 44299 w 324858"/>
                <a:gd name="connsiteY1" fmla="*/ 44304 h 251060"/>
                <a:gd name="connsiteX2" fmla="*/ 295325 w 324858"/>
                <a:gd name="connsiteY2" fmla="*/ 177218 h 251060"/>
                <a:gd name="connsiteX3" fmla="*/ 0 w 324858"/>
                <a:gd name="connsiteY3" fmla="*/ 251060 h 251060"/>
              </a:gdLst>
              <a:ahLst/>
              <a:cxnLst>
                <a:cxn ang="0">
                  <a:pos x="connsiteX0" y="connsiteY0"/>
                </a:cxn>
                <a:cxn ang="0">
                  <a:pos x="connsiteX1" y="connsiteY1"/>
                </a:cxn>
                <a:cxn ang="0">
                  <a:pos x="connsiteX2" y="connsiteY2"/>
                </a:cxn>
                <a:cxn ang="0">
                  <a:pos x="connsiteX3" y="connsiteY3"/>
                </a:cxn>
              </a:cxnLst>
              <a:rect l="l" t="t" r="r" b="b"/>
              <a:pathLst>
                <a:path w="324858" h="251060">
                  <a:moveTo>
                    <a:pt x="324858" y="0"/>
                  </a:moveTo>
                  <a:cubicBezTo>
                    <a:pt x="187039" y="7384"/>
                    <a:pt x="49221" y="14768"/>
                    <a:pt x="44299" y="44304"/>
                  </a:cubicBezTo>
                  <a:cubicBezTo>
                    <a:pt x="39377" y="73840"/>
                    <a:pt x="302708" y="142759"/>
                    <a:pt x="295325" y="177218"/>
                  </a:cubicBezTo>
                  <a:cubicBezTo>
                    <a:pt x="287942" y="211677"/>
                    <a:pt x="49221" y="236292"/>
                    <a:pt x="0" y="251060"/>
                  </a:cubicBezTo>
                </a:path>
              </a:pathLst>
            </a:custGeom>
            <a:ln>
              <a:solidFill>
                <a:srgbClr val="FFFF00"/>
              </a:solidFill>
              <a:tailEnd type="triangl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spTree>
    <p:extLst>
      <p:ext uri="{BB962C8B-B14F-4D97-AF65-F5344CB8AC3E}">
        <p14:creationId xmlns:p14="http://schemas.microsoft.com/office/powerpoint/2010/main" val="20336863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3" descr="Human Energy Systems 4"/>
          <p:cNvPicPr>
            <a:picLocks noChangeAspect="1" noChangeArrowheads="1"/>
          </p:cNvPicPr>
          <p:nvPr/>
        </p:nvPicPr>
        <p:blipFill>
          <a:blip r:embed="rId3" cstate="screen">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a:stretch>
            <a:fillRect/>
          </a:stretch>
        </p:blipFill>
        <p:spPr bwMode="auto">
          <a:xfrm>
            <a:off x="533400" y="990600"/>
            <a:ext cx="7965298" cy="52011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 name="Rectangle 8"/>
          <p:cNvSpPr/>
          <p:nvPr/>
        </p:nvSpPr>
        <p:spPr>
          <a:xfrm>
            <a:off x="304800" y="152400"/>
            <a:ext cx="8610600" cy="584776"/>
          </a:xfrm>
          <a:prstGeom prst="rect">
            <a:avLst/>
          </a:prstGeom>
        </p:spPr>
        <p:txBody>
          <a:bodyPr wrap="square">
            <a:spAutoFit/>
          </a:bodyPr>
          <a:lstStyle/>
          <a:p>
            <a:pPr lvl="0">
              <a:spcBef>
                <a:spcPct val="50000"/>
              </a:spcBef>
            </a:pPr>
            <a:r>
              <a:rPr lang="en-US" sz="3200" b="1" dirty="0">
                <a:solidFill>
                  <a:prstClr val="black"/>
                </a:solidFill>
              </a:rPr>
              <a:t>2</a:t>
            </a:r>
            <a:r>
              <a:rPr lang="en-US" sz="3200" b="1" dirty="0" smtClean="0">
                <a:solidFill>
                  <a:prstClr val="black"/>
                </a:solidFill>
              </a:rPr>
              <a:t>. Compression – 300 million years ago until now</a:t>
            </a:r>
            <a:endParaRPr lang="en-US" sz="3200" b="1" baseline="-25000" dirty="0">
              <a:solidFill>
                <a:prstClr val="black"/>
              </a:solidFill>
            </a:endParaRPr>
          </a:p>
        </p:txBody>
      </p:sp>
      <p:pic>
        <p:nvPicPr>
          <p:cNvPr id="16" name="Picture 22" descr="HES 3 bio tree"/>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352800" y="3352800"/>
            <a:ext cx="453664" cy="9314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7" name="Picture 22" descr="HES 3 bio tree"/>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733800" y="3276600"/>
            <a:ext cx="453664" cy="9314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8" name="Picture 22" descr="HES 3 bio tree"/>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124200" y="3352800"/>
            <a:ext cx="453664" cy="9314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9" name="Picture 22" descr="HES 3 bio tree"/>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962400" y="3200400"/>
            <a:ext cx="453664" cy="9314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2" name="TextBox 21"/>
          <p:cNvSpPr txBox="1"/>
          <p:nvPr/>
        </p:nvSpPr>
        <p:spPr>
          <a:xfrm>
            <a:off x="228600" y="6130368"/>
            <a:ext cx="8382000" cy="646331"/>
          </a:xfrm>
          <a:prstGeom prst="rect">
            <a:avLst/>
          </a:prstGeom>
          <a:noFill/>
        </p:spPr>
        <p:txBody>
          <a:bodyPr wrap="square" rtlCol="0">
            <a:spAutoFit/>
          </a:bodyPr>
          <a:lstStyle/>
          <a:p>
            <a:r>
              <a:rPr lang="en-US" dirty="0" smtClean="0"/>
              <a:t>Chemical energy and carbon in the biomass are exposed to heat and pressure underground. This changes the matter and energy in the biomass pool into fossil fuels.  </a:t>
            </a:r>
            <a:endParaRPr lang="en-US" dirty="0"/>
          </a:p>
        </p:txBody>
      </p:sp>
      <p:sp>
        <p:nvSpPr>
          <p:cNvPr id="24" name="Freeform 23"/>
          <p:cNvSpPr/>
          <p:nvPr/>
        </p:nvSpPr>
        <p:spPr>
          <a:xfrm>
            <a:off x="2455333" y="3880556"/>
            <a:ext cx="1608849" cy="1284111"/>
          </a:xfrm>
          <a:custGeom>
            <a:avLst/>
            <a:gdLst>
              <a:gd name="connsiteX0" fmla="*/ 1199445 w 1608849"/>
              <a:gd name="connsiteY0" fmla="*/ 0 h 1284111"/>
              <a:gd name="connsiteX1" fmla="*/ 1594556 w 1608849"/>
              <a:gd name="connsiteY1" fmla="*/ 691444 h 1284111"/>
              <a:gd name="connsiteX2" fmla="*/ 747889 w 1608849"/>
              <a:gd name="connsiteY2" fmla="*/ 423333 h 1284111"/>
              <a:gd name="connsiteX3" fmla="*/ 1001889 w 1608849"/>
              <a:gd name="connsiteY3" fmla="*/ 1001888 h 1284111"/>
              <a:gd name="connsiteX4" fmla="*/ 423334 w 1608849"/>
              <a:gd name="connsiteY4" fmla="*/ 733777 h 1284111"/>
              <a:gd name="connsiteX5" fmla="*/ 423334 w 1608849"/>
              <a:gd name="connsiteY5" fmla="*/ 1128888 h 1284111"/>
              <a:gd name="connsiteX6" fmla="*/ 0 w 1608849"/>
              <a:gd name="connsiteY6" fmla="*/ 1284111 h 1284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08849" h="1284111">
                <a:moveTo>
                  <a:pt x="1199445" y="0"/>
                </a:moveTo>
                <a:cubicBezTo>
                  <a:pt x="1434630" y="310444"/>
                  <a:pt x="1669815" y="620889"/>
                  <a:pt x="1594556" y="691444"/>
                </a:cubicBezTo>
                <a:cubicBezTo>
                  <a:pt x="1519297" y="761999"/>
                  <a:pt x="846667" y="371592"/>
                  <a:pt x="747889" y="423333"/>
                </a:cubicBezTo>
                <a:cubicBezTo>
                  <a:pt x="649111" y="475074"/>
                  <a:pt x="1055981" y="950147"/>
                  <a:pt x="1001889" y="1001888"/>
                </a:cubicBezTo>
                <a:cubicBezTo>
                  <a:pt x="947797" y="1053629"/>
                  <a:pt x="519760" y="712610"/>
                  <a:pt x="423334" y="733777"/>
                </a:cubicBezTo>
                <a:cubicBezTo>
                  <a:pt x="326908" y="754944"/>
                  <a:pt x="493890" y="1037166"/>
                  <a:pt x="423334" y="1128888"/>
                </a:cubicBezTo>
                <a:cubicBezTo>
                  <a:pt x="352778" y="1220610"/>
                  <a:pt x="70556" y="1255889"/>
                  <a:pt x="0" y="1284111"/>
                </a:cubicBezTo>
              </a:path>
            </a:pathLst>
          </a:custGeom>
          <a:ln>
            <a:solidFill>
              <a:srgbClr val="008000"/>
            </a:solidFill>
            <a:tailEnd type="triangl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5" name="Freeform 24"/>
          <p:cNvSpPr/>
          <p:nvPr/>
        </p:nvSpPr>
        <p:spPr>
          <a:xfrm>
            <a:off x="3979333" y="3846302"/>
            <a:ext cx="3019778" cy="1129121"/>
          </a:xfrm>
          <a:custGeom>
            <a:avLst/>
            <a:gdLst>
              <a:gd name="connsiteX0" fmla="*/ 0 w 3019778"/>
              <a:gd name="connsiteY0" fmla="*/ 118920 h 1129121"/>
              <a:gd name="connsiteX1" fmla="*/ 536223 w 3019778"/>
              <a:gd name="connsiteY1" fmla="*/ 48365 h 1129121"/>
              <a:gd name="connsiteX2" fmla="*/ 536223 w 3019778"/>
              <a:gd name="connsiteY2" fmla="*/ 753920 h 1129121"/>
              <a:gd name="connsiteX3" fmla="*/ 1693334 w 3019778"/>
              <a:gd name="connsiteY3" fmla="*/ 316476 h 1129121"/>
              <a:gd name="connsiteX4" fmla="*/ 1622778 w 3019778"/>
              <a:gd name="connsiteY4" fmla="*/ 1120809 h 1129121"/>
              <a:gd name="connsiteX5" fmla="*/ 2356556 w 3019778"/>
              <a:gd name="connsiteY5" fmla="*/ 753920 h 1129121"/>
              <a:gd name="connsiteX6" fmla="*/ 2497667 w 3019778"/>
              <a:gd name="connsiteY6" fmla="*/ 1064365 h 1129121"/>
              <a:gd name="connsiteX7" fmla="*/ 3019778 w 3019778"/>
              <a:gd name="connsiteY7" fmla="*/ 782142 h 1129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19778" h="1129121">
                <a:moveTo>
                  <a:pt x="0" y="118920"/>
                </a:moveTo>
                <a:cubicBezTo>
                  <a:pt x="223426" y="30726"/>
                  <a:pt x="446852" y="-57468"/>
                  <a:pt x="536223" y="48365"/>
                </a:cubicBezTo>
                <a:cubicBezTo>
                  <a:pt x="625594" y="154198"/>
                  <a:pt x="343371" y="709235"/>
                  <a:pt x="536223" y="753920"/>
                </a:cubicBezTo>
                <a:cubicBezTo>
                  <a:pt x="729075" y="798605"/>
                  <a:pt x="1512242" y="255328"/>
                  <a:pt x="1693334" y="316476"/>
                </a:cubicBezTo>
                <a:cubicBezTo>
                  <a:pt x="1874426" y="377624"/>
                  <a:pt x="1512241" y="1047902"/>
                  <a:pt x="1622778" y="1120809"/>
                </a:cubicBezTo>
                <a:cubicBezTo>
                  <a:pt x="1733315" y="1193716"/>
                  <a:pt x="2210741" y="763327"/>
                  <a:pt x="2356556" y="753920"/>
                </a:cubicBezTo>
                <a:cubicBezTo>
                  <a:pt x="2502371" y="744513"/>
                  <a:pt x="2387130" y="1059661"/>
                  <a:pt x="2497667" y="1064365"/>
                </a:cubicBezTo>
                <a:cubicBezTo>
                  <a:pt x="2608204" y="1069069"/>
                  <a:pt x="2932760" y="826827"/>
                  <a:pt x="3019778" y="782142"/>
                </a:cubicBezTo>
              </a:path>
            </a:pathLst>
          </a:custGeom>
          <a:ln>
            <a:solidFill>
              <a:srgbClr val="008000"/>
            </a:solidFill>
            <a:tailEnd type="triangl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7" name="Left Arrow 26"/>
          <p:cNvSpPr/>
          <p:nvPr/>
        </p:nvSpPr>
        <p:spPr>
          <a:xfrm rot="18990582">
            <a:off x="2074097" y="4459285"/>
            <a:ext cx="1695702" cy="160877"/>
          </a:xfrm>
          <a:prstGeom prst="lef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Left Arrow 28"/>
          <p:cNvSpPr/>
          <p:nvPr/>
        </p:nvSpPr>
        <p:spPr>
          <a:xfrm rot="12497769" flipV="1">
            <a:off x="4159736" y="4311884"/>
            <a:ext cx="2312143" cy="282938"/>
          </a:xfrm>
          <a:prstGeom prst="lef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6" name="Group 5"/>
          <p:cNvGrpSpPr/>
          <p:nvPr/>
        </p:nvGrpSpPr>
        <p:grpSpPr>
          <a:xfrm>
            <a:off x="6324600" y="990600"/>
            <a:ext cx="2240542" cy="826532"/>
            <a:chOff x="589542" y="1524000"/>
            <a:chExt cx="2240542" cy="826532"/>
          </a:xfrm>
        </p:grpSpPr>
        <p:sp>
          <p:nvSpPr>
            <p:cNvPr id="2" name="TextBox 1"/>
            <p:cNvSpPr txBox="1"/>
            <p:nvPr/>
          </p:nvSpPr>
          <p:spPr>
            <a:xfrm>
              <a:off x="838200" y="1524000"/>
              <a:ext cx="1904187" cy="369332"/>
            </a:xfrm>
            <a:prstGeom prst="rect">
              <a:avLst/>
            </a:prstGeom>
            <a:noFill/>
          </p:spPr>
          <p:txBody>
            <a:bodyPr wrap="none" rtlCol="0">
              <a:spAutoFit/>
            </a:bodyPr>
            <a:lstStyle/>
            <a:p>
              <a:r>
                <a:rPr lang="en-US" dirty="0" smtClean="0"/>
                <a:t>= Chemical Energy</a:t>
              </a:r>
              <a:endParaRPr lang="en-US" dirty="0"/>
            </a:p>
          </p:txBody>
        </p:sp>
        <p:sp>
          <p:nvSpPr>
            <p:cNvPr id="15" name="TextBox 14"/>
            <p:cNvSpPr txBox="1"/>
            <p:nvPr/>
          </p:nvSpPr>
          <p:spPr>
            <a:xfrm>
              <a:off x="914400" y="1981200"/>
              <a:ext cx="1915684" cy="369332"/>
            </a:xfrm>
            <a:prstGeom prst="rect">
              <a:avLst/>
            </a:prstGeom>
            <a:noFill/>
          </p:spPr>
          <p:txBody>
            <a:bodyPr wrap="none" rtlCol="0">
              <a:spAutoFit/>
            </a:bodyPr>
            <a:lstStyle/>
            <a:p>
              <a:r>
                <a:rPr lang="en-US" dirty="0" smtClean="0"/>
                <a:t>= Carbon (organic)</a:t>
              </a:r>
              <a:endParaRPr lang="en-US" dirty="0"/>
            </a:p>
          </p:txBody>
        </p:sp>
        <p:sp>
          <p:nvSpPr>
            <p:cNvPr id="20" name="Left Arrow 19"/>
            <p:cNvSpPr/>
            <p:nvPr/>
          </p:nvSpPr>
          <p:spPr>
            <a:xfrm rot="18990582">
              <a:off x="611638" y="2111508"/>
              <a:ext cx="453123" cy="186656"/>
            </a:xfrm>
            <a:prstGeom prst="lef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Freeform 2"/>
            <p:cNvSpPr/>
            <p:nvPr/>
          </p:nvSpPr>
          <p:spPr>
            <a:xfrm>
              <a:off x="589542" y="1600200"/>
              <a:ext cx="324858" cy="251060"/>
            </a:xfrm>
            <a:custGeom>
              <a:avLst/>
              <a:gdLst>
                <a:gd name="connsiteX0" fmla="*/ 324858 w 324858"/>
                <a:gd name="connsiteY0" fmla="*/ 0 h 251060"/>
                <a:gd name="connsiteX1" fmla="*/ 44299 w 324858"/>
                <a:gd name="connsiteY1" fmla="*/ 44304 h 251060"/>
                <a:gd name="connsiteX2" fmla="*/ 295325 w 324858"/>
                <a:gd name="connsiteY2" fmla="*/ 177218 h 251060"/>
                <a:gd name="connsiteX3" fmla="*/ 0 w 324858"/>
                <a:gd name="connsiteY3" fmla="*/ 251060 h 251060"/>
              </a:gdLst>
              <a:ahLst/>
              <a:cxnLst>
                <a:cxn ang="0">
                  <a:pos x="connsiteX0" y="connsiteY0"/>
                </a:cxn>
                <a:cxn ang="0">
                  <a:pos x="connsiteX1" y="connsiteY1"/>
                </a:cxn>
                <a:cxn ang="0">
                  <a:pos x="connsiteX2" y="connsiteY2"/>
                </a:cxn>
                <a:cxn ang="0">
                  <a:pos x="connsiteX3" y="connsiteY3"/>
                </a:cxn>
              </a:cxnLst>
              <a:rect l="l" t="t" r="r" b="b"/>
              <a:pathLst>
                <a:path w="324858" h="251060">
                  <a:moveTo>
                    <a:pt x="324858" y="0"/>
                  </a:moveTo>
                  <a:cubicBezTo>
                    <a:pt x="187039" y="7384"/>
                    <a:pt x="49221" y="14768"/>
                    <a:pt x="44299" y="44304"/>
                  </a:cubicBezTo>
                  <a:cubicBezTo>
                    <a:pt x="39377" y="73840"/>
                    <a:pt x="302708" y="142759"/>
                    <a:pt x="295325" y="177218"/>
                  </a:cubicBezTo>
                  <a:cubicBezTo>
                    <a:pt x="287942" y="211677"/>
                    <a:pt x="49221" y="236292"/>
                    <a:pt x="0" y="251060"/>
                  </a:cubicBezTo>
                </a:path>
              </a:pathLst>
            </a:custGeom>
            <a:ln>
              <a:solidFill>
                <a:srgbClr val="008000"/>
              </a:solidFill>
              <a:tailEnd type="triangl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spTree>
    <p:extLst>
      <p:ext uri="{BB962C8B-B14F-4D97-AF65-F5344CB8AC3E}">
        <p14:creationId xmlns:p14="http://schemas.microsoft.com/office/powerpoint/2010/main" val="18654970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7" grpId="0" animBg="1"/>
      <p:bldP spid="2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3" descr="Human Energy Systems 4"/>
          <p:cNvPicPr>
            <a:picLocks noChangeAspect="1" noChangeArrowheads="1"/>
          </p:cNvPicPr>
          <p:nvPr/>
        </p:nvPicPr>
        <p:blipFill>
          <a:blip r:embed="rId3" cstate="screen">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a:stretch>
            <a:fillRect/>
          </a:stretch>
        </p:blipFill>
        <p:spPr bwMode="auto">
          <a:xfrm>
            <a:off x="533400" y="990600"/>
            <a:ext cx="7965298" cy="52011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 name="Rectangle 8"/>
          <p:cNvSpPr/>
          <p:nvPr/>
        </p:nvSpPr>
        <p:spPr>
          <a:xfrm>
            <a:off x="304800" y="152400"/>
            <a:ext cx="8610600" cy="584776"/>
          </a:xfrm>
          <a:prstGeom prst="rect">
            <a:avLst/>
          </a:prstGeom>
        </p:spPr>
        <p:txBody>
          <a:bodyPr wrap="square">
            <a:spAutoFit/>
          </a:bodyPr>
          <a:lstStyle/>
          <a:p>
            <a:pPr lvl="0">
              <a:spcBef>
                <a:spcPct val="50000"/>
              </a:spcBef>
            </a:pPr>
            <a:r>
              <a:rPr lang="en-US" sz="3200" b="1" dirty="0" smtClean="0">
                <a:solidFill>
                  <a:prstClr val="black"/>
                </a:solidFill>
              </a:rPr>
              <a:t>3. Extraction– today</a:t>
            </a:r>
            <a:endParaRPr lang="en-US" sz="3200" b="1" baseline="-25000" dirty="0">
              <a:solidFill>
                <a:prstClr val="black"/>
              </a:solidFill>
            </a:endParaRPr>
          </a:p>
        </p:txBody>
      </p:sp>
      <p:pic>
        <p:nvPicPr>
          <p:cNvPr id="16" name="Picture 22" descr="HES 3 bio tree"/>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352800" y="3352800"/>
            <a:ext cx="453664" cy="9314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7" name="Picture 22" descr="HES 3 bio tree"/>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733800" y="3276600"/>
            <a:ext cx="453664" cy="9314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8" name="Picture 22" descr="HES 3 bio tree"/>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124200" y="3352800"/>
            <a:ext cx="453664" cy="9314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9" name="Picture 22" descr="HES 3 bio tree"/>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962400" y="3200400"/>
            <a:ext cx="453664" cy="9314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2" name="TextBox 21"/>
          <p:cNvSpPr txBox="1"/>
          <p:nvPr/>
        </p:nvSpPr>
        <p:spPr>
          <a:xfrm>
            <a:off x="228600" y="6130368"/>
            <a:ext cx="8382000" cy="646331"/>
          </a:xfrm>
          <a:prstGeom prst="rect">
            <a:avLst/>
          </a:prstGeom>
          <a:noFill/>
        </p:spPr>
        <p:txBody>
          <a:bodyPr wrap="square" rtlCol="0">
            <a:spAutoFit/>
          </a:bodyPr>
          <a:lstStyle/>
          <a:p>
            <a:r>
              <a:rPr lang="en-US" dirty="0" smtClean="0"/>
              <a:t>Today, fossil fuels are extracted from underground. They are burned at power plants, in our homes and buildings, and in our cars, trucks, airplanes, and boats. </a:t>
            </a:r>
            <a:endParaRPr lang="en-US" dirty="0"/>
          </a:p>
        </p:txBody>
      </p:sp>
      <p:pic>
        <p:nvPicPr>
          <p:cNvPr id="2" name="Picture 1"/>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486400" y="2590800"/>
            <a:ext cx="914400" cy="609600"/>
          </a:xfrm>
          <a:prstGeom prst="rect">
            <a:avLst/>
          </a:prstGeom>
        </p:spPr>
      </p:pic>
      <p:sp>
        <p:nvSpPr>
          <p:cNvPr id="3" name="Freeform 2"/>
          <p:cNvSpPr/>
          <p:nvPr/>
        </p:nvSpPr>
        <p:spPr>
          <a:xfrm>
            <a:off x="5869000" y="3005667"/>
            <a:ext cx="1191409" cy="1622777"/>
          </a:xfrm>
          <a:custGeom>
            <a:avLst/>
            <a:gdLst>
              <a:gd name="connsiteX0" fmla="*/ 1003111 w 1191409"/>
              <a:gd name="connsiteY0" fmla="*/ 1622777 h 1622777"/>
              <a:gd name="connsiteX1" fmla="*/ 1172444 w 1191409"/>
              <a:gd name="connsiteY1" fmla="*/ 1114777 h 1622777"/>
              <a:gd name="connsiteX2" fmla="*/ 608000 w 1191409"/>
              <a:gd name="connsiteY2" fmla="*/ 1128889 h 1622777"/>
              <a:gd name="connsiteX3" fmla="*/ 763222 w 1191409"/>
              <a:gd name="connsiteY3" fmla="*/ 451555 h 1622777"/>
              <a:gd name="connsiteX4" fmla="*/ 71778 w 1191409"/>
              <a:gd name="connsiteY4" fmla="*/ 451555 h 1622777"/>
              <a:gd name="connsiteX5" fmla="*/ 15333 w 1191409"/>
              <a:gd name="connsiteY5" fmla="*/ 0 h 1622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1409" h="1622777">
                <a:moveTo>
                  <a:pt x="1003111" y="1622777"/>
                </a:moveTo>
                <a:cubicBezTo>
                  <a:pt x="1120703" y="1409934"/>
                  <a:pt x="1238296" y="1197092"/>
                  <a:pt x="1172444" y="1114777"/>
                </a:cubicBezTo>
                <a:cubicBezTo>
                  <a:pt x="1106592" y="1032462"/>
                  <a:pt x="676204" y="1239426"/>
                  <a:pt x="608000" y="1128889"/>
                </a:cubicBezTo>
                <a:cubicBezTo>
                  <a:pt x="539796" y="1018352"/>
                  <a:pt x="852592" y="564444"/>
                  <a:pt x="763222" y="451555"/>
                </a:cubicBezTo>
                <a:cubicBezTo>
                  <a:pt x="673852" y="338666"/>
                  <a:pt x="196426" y="526814"/>
                  <a:pt x="71778" y="451555"/>
                </a:cubicBezTo>
                <a:cubicBezTo>
                  <a:pt x="-52870" y="376296"/>
                  <a:pt x="24740" y="72907"/>
                  <a:pt x="15333" y="0"/>
                </a:cubicBezTo>
              </a:path>
            </a:pathLst>
          </a:custGeom>
          <a:ln>
            <a:solidFill>
              <a:srgbClr val="008000"/>
            </a:solidFill>
            <a:tailEnd type="triangl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srgbClr val="008000"/>
              </a:solidFill>
            </a:endParaRPr>
          </a:p>
        </p:txBody>
      </p:sp>
      <p:sp>
        <p:nvSpPr>
          <p:cNvPr id="6" name="Freeform 5"/>
          <p:cNvSpPr/>
          <p:nvPr/>
        </p:nvSpPr>
        <p:spPr>
          <a:xfrm>
            <a:off x="2427111" y="3973902"/>
            <a:ext cx="2413000" cy="1177406"/>
          </a:xfrm>
          <a:custGeom>
            <a:avLst/>
            <a:gdLst>
              <a:gd name="connsiteX0" fmla="*/ 0 w 2413000"/>
              <a:gd name="connsiteY0" fmla="*/ 1176654 h 1177406"/>
              <a:gd name="connsiteX1" fmla="*/ 818445 w 2413000"/>
              <a:gd name="connsiteY1" fmla="*/ 1091987 h 1177406"/>
              <a:gd name="connsiteX2" fmla="*/ 762000 w 2413000"/>
              <a:gd name="connsiteY2" fmla="*/ 640431 h 1177406"/>
              <a:gd name="connsiteX3" fmla="*/ 1693333 w 2413000"/>
              <a:gd name="connsiteY3" fmla="*/ 414654 h 1177406"/>
              <a:gd name="connsiteX4" fmla="*/ 1651000 w 2413000"/>
              <a:gd name="connsiteY4" fmla="*/ 19542 h 1177406"/>
              <a:gd name="connsiteX5" fmla="*/ 2413000 w 2413000"/>
              <a:gd name="connsiteY5" fmla="*/ 61876 h 1177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13000" h="1177406">
                <a:moveTo>
                  <a:pt x="0" y="1176654"/>
                </a:moveTo>
                <a:cubicBezTo>
                  <a:pt x="345722" y="1179005"/>
                  <a:pt x="691445" y="1181357"/>
                  <a:pt x="818445" y="1091987"/>
                </a:cubicBezTo>
                <a:cubicBezTo>
                  <a:pt x="945445" y="1002617"/>
                  <a:pt x="616185" y="753320"/>
                  <a:pt x="762000" y="640431"/>
                </a:cubicBezTo>
                <a:cubicBezTo>
                  <a:pt x="907815" y="527542"/>
                  <a:pt x="1545166" y="518136"/>
                  <a:pt x="1693333" y="414654"/>
                </a:cubicBezTo>
                <a:cubicBezTo>
                  <a:pt x="1841500" y="311172"/>
                  <a:pt x="1531056" y="78338"/>
                  <a:pt x="1651000" y="19542"/>
                </a:cubicBezTo>
                <a:cubicBezTo>
                  <a:pt x="1770944" y="-39254"/>
                  <a:pt x="2286000" y="52468"/>
                  <a:pt x="2413000" y="61876"/>
                </a:cubicBezTo>
              </a:path>
            </a:pathLst>
          </a:custGeom>
          <a:ln>
            <a:solidFill>
              <a:srgbClr val="008000"/>
            </a:solidFill>
            <a:tailEnd type="triangl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pic>
        <p:nvPicPr>
          <p:cNvPr id="20" name="Picture 7" descr="HES 3 fossil airplane"/>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2590800" y="1447800"/>
            <a:ext cx="985838" cy="9858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 name="Freeform 6"/>
          <p:cNvSpPr/>
          <p:nvPr/>
        </p:nvSpPr>
        <p:spPr>
          <a:xfrm>
            <a:off x="2164407" y="2003778"/>
            <a:ext cx="929850" cy="3132666"/>
          </a:xfrm>
          <a:custGeom>
            <a:avLst/>
            <a:gdLst>
              <a:gd name="connsiteX0" fmla="*/ 234482 w 929850"/>
              <a:gd name="connsiteY0" fmla="*/ 3132666 h 3132666"/>
              <a:gd name="connsiteX1" fmla="*/ 8704 w 929850"/>
              <a:gd name="connsiteY1" fmla="*/ 2568222 h 3132666"/>
              <a:gd name="connsiteX2" fmla="*/ 502593 w 929850"/>
              <a:gd name="connsiteY2" fmla="*/ 2540000 h 3132666"/>
              <a:gd name="connsiteX3" fmla="*/ 107482 w 929850"/>
              <a:gd name="connsiteY3" fmla="*/ 2130778 h 3132666"/>
              <a:gd name="connsiteX4" fmla="*/ 601371 w 929850"/>
              <a:gd name="connsiteY4" fmla="*/ 1876778 h 3132666"/>
              <a:gd name="connsiteX5" fmla="*/ 163926 w 929850"/>
              <a:gd name="connsiteY5" fmla="*/ 1467555 h 3132666"/>
              <a:gd name="connsiteX6" fmla="*/ 742482 w 929850"/>
              <a:gd name="connsiteY6" fmla="*/ 1255889 h 3132666"/>
              <a:gd name="connsiteX7" fmla="*/ 375593 w 929850"/>
              <a:gd name="connsiteY7" fmla="*/ 592666 h 3132666"/>
              <a:gd name="connsiteX8" fmla="*/ 911815 w 929850"/>
              <a:gd name="connsiteY8" fmla="*/ 423333 h 3132666"/>
              <a:gd name="connsiteX9" fmla="*/ 813037 w 929850"/>
              <a:gd name="connsiteY9" fmla="*/ 0 h 3132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29850" h="3132666">
                <a:moveTo>
                  <a:pt x="234482" y="3132666"/>
                </a:moveTo>
                <a:cubicBezTo>
                  <a:pt x="99250" y="2899833"/>
                  <a:pt x="-35981" y="2667000"/>
                  <a:pt x="8704" y="2568222"/>
                </a:cubicBezTo>
                <a:cubicBezTo>
                  <a:pt x="53389" y="2469444"/>
                  <a:pt x="486130" y="2612907"/>
                  <a:pt x="502593" y="2540000"/>
                </a:cubicBezTo>
                <a:cubicBezTo>
                  <a:pt x="519056" y="2467093"/>
                  <a:pt x="91019" y="2241315"/>
                  <a:pt x="107482" y="2130778"/>
                </a:cubicBezTo>
                <a:cubicBezTo>
                  <a:pt x="123945" y="2020241"/>
                  <a:pt x="591964" y="1987315"/>
                  <a:pt x="601371" y="1876778"/>
                </a:cubicBezTo>
                <a:cubicBezTo>
                  <a:pt x="610778" y="1766241"/>
                  <a:pt x="140408" y="1571036"/>
                  <a:pt x="163926" y="1467555"/>
                </a:cubicBezTo>
                <a:cubicBezTo>
                  <a:pt x="187444" y="1364074"/>
                  <a:pt x="707204" y="1401704"/>
                  <a:pt x="742482" y="1255889"/>
                </a:cubicBezTo>
                <a:cubicBezTo>
                  <a:pt x="777760" y="1110074"/>
                  <a:pt x="347371" y="731425"/>
                  <a:pt x="375593" y="592666"/>
                </a:cubicBezTo>
                <a:cubicBezTo>
                  <a:pt x="403815" y="453907"/>
                  <a:pt x="838908" y="522111"/>
                  <a:pt x="911815" y="423333"/>
                </a:cubicBezTo>
                <a:cubicBezTo>
                  <a:pt x="984722" y="324555"/>
                  <a:pt x="813037" y="0"/>
                  <a:pt x="813037" y="0"/>
                </a:cubicBezTo>
              </a:path>
            </a:pathLst>
          </a:custGeom>
          <a:ln>
            <a:solidFill>
              <a:srgbClr val="008000"/>
            </a:solidFill>
            <a:tailEnd type="triangl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srgbClr val="008000"/>
              </a:solidFill>
            </a:endParaRPr>
          </a:p>
        </p:txBody>
      </p:sp>
      <p:pic>
        <p:nvPicPr>
          <p:cNvPr id="21" name="Picture 17" descr="HES 3 fossil car"/>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4800600" y="3886200"/>
            <a:ext cx="468313" cy="4683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3" name="Picture 10" descr="HES 3 fossil ship"/>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4076700" y="2933700"/>
            <a:ext cx="495300" cy="495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 name="Freeform 9"/>
          <p:cNvSpPr/>
          <p:nvPr/>
        </p:nvSpPr>
        <p:spPr>
          <a:xfrm>
            <a:off x="4487333" y="3110613"/>
            <a:ext cx="1763889" cy="1858993"/>
          </a:xfrm>
          <a:custGeom>
            <a:avLst/>
            <a:gdLst>
              <a:gd name="connsiteX0" fmla="*/ 1763889 w 1763889"/>
              <a:gd name="connsiteY0" fmla="*/ 1856498 h 1858993"/>
              <a:gd name="connsiteX1" fmla="*/ 1171223 w 1763889"/>
              <a:gd name="connsiteY1" fmla="*/ 1743609 h 1858993"/>
              <a:gd name="connsiteX2" fmla="*/ 1509889 w 1763889"/>
              <a:gd name="connsiteY2" fmla="*/ 1108609 h 1858993"/>
              <a:gd name="connsiteX3" fmla="*/ 1143000 w 1763889"/>
              <a:gd name="connsiteY3" fmla="*/ 1038054 h 1858993"/>
              <a:gd name="connsiteX4" fmla="*/ 987778 w 1763889"/>
              <a:gd name="connsiteY4" fmla="*/ 558276 h 1858993"/>
              <a:gd name="connsiteX5" fmla="*/ 550334 w 1763889"/>
              <a:gd name="connsiteY5" fmla="*/ 628831 h 1858993"/>
              <a:gd name="connsiteX6" fmla="*/ 465667 w 1763889"/>
              <a:gd name="connsiteY6" fmla="*/ 64387 h 1858993"/>
              <a:gd name="connsiteX7" fmla="*/ 0 w 1763889"/>
              <a:gd name="connsiteY7" fmla="*/ 7943 h 1858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3889" h="1858993">
                <a:moveTo>
                  <a:pt x="1763889" y="1856498"/>
                </a:moveTo>
                <a:cubicBezTo>
                  <a:pt x="1488722" y="1862377"/>
                  <a:pt x="1213556" y="1868257"/>
                  <a:pt x="1171223" y="1743609"/>
                </a:cubicBezTo>
                <a:cubicBezTo>
                  <a:pt x="1128890" y="1618961"/>
                  <a:pt x="1514593" y="1226201"/>
                  <a:pt x="1509889" y="1108609"/>
                </a:cubicBezTo>
                <a:cubicBezTo>
                  <a:pt x="1505185" y="991017"/>
                  <a:pt x="1230019" y="1129776"/>
                  <a:pt x="1143000" y="1038054"/>
                </a:cubicBezTo>
                <a:cubicBezTo>
                  <a:pt x="1055981" y="946332"/>
                  <a:pt x="1086556" y="626480"/>
                  <a:pt x="987778" y="558276"/>
                </a:cubicBezTo>
                <a:cubicBezTo>
                  <a:pt x="889000" y="490072"/>
                  <a:pt x="637352" y="711146"/>
                  <a:pt x="550334" y="628831"/>
                </a:cubicBezTo>
                <a:cubicBezTo>
                  <a:pt x="463316" y="546516"/>
                  <a:pt x="557389" y="167868"/>
                  <a:pt x="465667" y="64387"/>
                </a:cubicBezTo>
                <a:cubicBezTo>
                  <a:pt x="373945" y="-39094"/>
                  <a:pt x="77611" y="14998"/>
                  <a:pt x="0" y="7943"/>
                </a:cubicBezTo>
              </a:path>
            </a:pathLst>
          </a:custGeom>
          <a:ln>
            <a:solidFill>
              <a:srgbClr val="008000"/>
            </a:solidFill>
            <a:tailEnd type="triangl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4" name="Left Arrow 23"/>
          <p:cNvSpPr/>
          <p:nvPr/>
        </p:nvSpPr>
        <p:spPr>
          <a:xfrm rot="6296993">
            <a:off x="1037292" y="3375725"/>
            <a:ext cx="2954616" cy="266667"/>
          </a:xfrm>
          <a:prstGeom prst="lef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Left Arrow 24"/>
          <p:cNvSpPr/>
          <p:nvPr/>
        </p:nvSpPr>
        <p:spPr>
          <a:xfrm rot="9380288">
            <a:off x="2433545" y="4486938"/>
            <a:ext cx="2318677" cy="255032"/>
          </a:xfrm>
          <a:prstGeom prst="lef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Left Arrow 25"/>
          <p:cNvSpPr/>
          <p:nvPr/>
        </p:nvSpPr>
        <p:spPr>
          <a:xfrm rot="3113760">
            <a:off x="4264382" y="3927871"/>
            <a:ext cx="2416670" cy="203510"/>
          </a:xfrm>
          <a:prstGeom prst="lef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Left Arrow 26"/>
          <p:cNvSpPr/>
          <p:nvPr/>
        </p:nvSpPr>
        <p:spPr>
          <a:xfrm rot="3113760">
            <a:off x="5861660" y="3758175"/>
            <a:ext cx="1586724" cy="176507"/>
          </a:xfrm>
          <a:prstGeom prst="lef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28" name="Group 27"/>
          <p:cNvGrpSpPr/>
          <p:nvPr/>
        </p:nvGrpSpPr>
        <p:grpSpPr>
          <a:xfrm>
            <a:off x="6324600" y="1066800"/>
            <a:ext cx="2240542" cy="826532"/>
            <a:chOff x="589542" y="1524000"/>
            <a:chExt cx="2240542" cy="826532"/>
          </a:xfrm>
        </p:grpSpPr>
        <p:sp>
          <p:nvSpPr>
            <p:cNvPr id="29" name="TextBox 28"/>
            <p:cNvSpPr txBox="1"/>
            <p:nvPr/>
          </p:nvSpPr>
          <p:spPr>
            <a:xfrm>
              <a:off x="838200" y="1524000"/>
              <a:ext cx="1904187" cy="369332"/>
            </a:xfrm>
            <a:prstGeom prst="rect">
              <a:avLst/>
            </a:prstGeom>
            <a:noFill/>
          </p:spPr>
          <p:txBody>
            <a:bodyPr wrap="none" rtlCol="0">
              <a:spAutoFit/>
            </a:bodyPr>
            <a:lstStyle/>
            <a:p>
              <a:r>
                <a:rPr lang="en-US" dirty="0" smtClean="0"/>
                <a:t>= Chemical Energy</a:t>
              </a:r>
              <a:endParaRPr lang="en-US" dirty="0"/>
            </a:p>
          </p:txBody>
        </p:sp>
        <p:sp>
          <p:nvSpPr>
            <p:cNvPr id="30" name="TextBox 29"/>
            <p:cNvSpPr txBox="1"/>
            <p:nvPr/>
          </p:nvSpPr>
          <p:spPr>
            <a:xfrm>
              <a:off x="914400" y="1981200"/>
              <a:ext cx="1915684" cy="369332"/>
            </a:xfrm>
            <a:prstGeom prst="rect">
              <a:avLst/>
            </a:prstGeom>
            <a:noFill/>
          </p:spPr>
          <p:txBody>
            <a:bodyPr wrap="none" rtlCol="0">
              <a:spAutoFit/>
            </a:bodyPr>
            <a:lstStyle/>
            <a:p>
              <a:r>
                <a:rPr lang="en-US" dirty="0" smtClean="0"/>
                <a:t>= Carbon (organic)</a:t>
              </a:r>
              <a:endParaRPr lang="en-US" dirty="0"/>
            </a:p>
          </p:txBody>
        </p:sp>
        <p:sp>
          <p:nvSpPr>
            <p:cNvPr id="31" name="Left Arrow 30"/>
            <p:cNvSpPr/>
            <p:nvPr/>
          </p:nvSpPr>
          <p:spPr>
            <a:xfrm rot="18990582">
              <a:off x="611638" y="2111508"/>
              <a:ext cx="453123" cy="186656"/>
            </a:xfrm>
            <a:prstGeom prst="lef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Freeform 31"/>
            <p:cNvSpPr/>
            <p:nvPr/>
          </p:nvSpPr>
          <p:spPr>
            <a:xfrm>
              <a:off x="589542" y="1600200"/>
              <a:ext cx="324858" cy="251060"/>
            </a:xfrm>
            <a:custGeom>
              <a:avLst/>
              <a:gdLst>
                <a:gd name="connsiteX0" fmla="*/ 324858 w 324858"/>
                <a:gd name="connsiteY0" fmla="*/ 0 h 251060"/>
                <a:gd name="connsiteX1" fmla="*/ 44299 w 324858"/>
                <a:gd name="connsiteY1" fmla="*/ 44304 h 251060"/>
                <a:gd name="connsiteX2" fmla="*/ 295325 w 324858"/>
                <a:gd name="connsiteY2" fmla="*/ 177218 h 251060"/>
                <a:gd name="connsiteX3" fmla="*/ 0 w 324858"/>
                <a:gd name="connsiteY3" fmla="*/ 251060 h 251060"/>
              </a:gdLst>
              <a:ahLst/>
              <a:cxnLst>
                <a:cxn ang="0">
                  <a:pos x="connsiteX0" y="connsiteY0"/>
                </a:cxn>
                <a:cxn ang="0">
                  <a:pos x="connsiteX1" y="connsiteY1"/>
                </a:cxn>
                <a:cxn ang="0">
                  <a:pos x="connsiteX2" y="connsiteY2"/>
                </a:cxn>
                <a:cxn ang="0">
                  <a:pos x="connsiteX3" y="connsiteY3"/>
                </a:cxn>
              </a:cxnLst>
              <a:rect l="l" t="t" r="r" b="b"/>
              <a:pathLst>
                <a:path w="324858" h="251060">
                  <a:moveTo>
                    <a:pt x="324858" y="0"/>
                  </a:moveTo>
                  <a:cubicBezTo>
                    <a:pt x="187039" y="7384"/>
                    <a:pt x="49221" y="14768"/>
                    <a:pt x="44299" y="44304"/>
                  </a:cubicBezTo>
                  <a:cubicBezTo>
                    <a:pt x="39377" y="73840"/>
                    <a:pt x="302708" y="142759"/>
                    <a:pt x="295325" y="177218"/>
                  </a:cubicBezTo>
                  <a:cubicBezTo>
                    <a:pt x="287942" y="211677"/>
                    <a:pt x="49221" y="236292"/>
                    <a:pt x="0" y="251060"/>
                  </a:cubicBezTo>
                </a:path>
              </a:pathLst>
            </a:custGeom>
            <a:ln>
              <a:solidFill>
                <a:srgbClr val="008000"/>
              </a:solidFill>
              <a:tailEnd type="triangl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spTree>
    <p:extLst>
      <p:ext uri="{BB962C8B-B14F-4D97-AF65-F5344CB8AC3E}">
        <p14:creationId xmlns:p14="http://schemas.microsoft.com/office/powerpoint/2010/main" val="9366087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6"/>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7" grpId="0" animBg="1"/>
      <p:bldP spid="10" grpId="0" animBg="1"/>
      <p:bldP spid="24" grpId="0" animBg="1"/>
      <p:bldP spid="25" grpId="0" animBg="1"/>
      <p:bldP spid="26" grpId="0" animBg="1"/>
      <p:bldP spid="2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3" descr="Human Energy Systems 4"/>
          <p:cNvPicPr>
            <a:picLocks noChangeAspect="1" noChangeArrowheads="1"/>
          </p:cNvPicPr>
          <p:nvPr/>
        </p:nvPicPr>
        <p:blipFill>
          <a:blip r:embed="rId3" cstate="screen">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a:stretch>
            <a:fillRect/>
          </a:stretch>
        </p:blipFill>
        <p:spPr bwMode="auto">
          <a:xfrm>
            <a:off x="533400" y="990600"/>
            <a:ext cx="7965298" cy="52011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 name="Rectangle 8"/>
          <p:cNvSpPr/>
          <p:nvPr/>
        </p:nvSpPr>
        <p:spPr>
          <a:xfrm>
            <a:off x="304800" y="152400"/>
            <a:ext cx="8610600" cy="584776"/>
          </a:xfrm>
          <a:prstGeom prst="rect">
            <a:avLst/>
          </a:prstGeom>
        </p:spPr>
        <p:txBody>
          <a:bodyPr wrap="square">
            <a:spAutoFit/>
          </a:bodyPr>
          <a:lstStyle/>
          <a:p>
            <a:pPr lvl="0">
              <a:spcBef>
                <a:spcPct val="50000"/>
              </a:spcBef>
            </a:pPr>
            <a:r>
              <a:rPr lang="en-US" sz="3200" b="1" dirty="0" smtClean="0">
                <a:solidFill>
                  <a:prstClr val="black"/>
                </a:solidFill>
              </a:rPr>
              <a:t>4. Energy flows: from chemical to heat energy</a:t>
            </a:r>
            <a:endParaRPr lang="en-US" sz="3200" b="1" baseline="-25000" dirty="0">
              <a:solidFill>
                <a:prstClr val="black"/>
              </a:solidFill>
            </a:endParaRPr>
          </a:p>
        </p:txBody>
      </p:sp>
      <p:pic>
        <p:nvPicPr>
          <p:cNvPr id="16" name="Picture 22" descr="HES 3 bio tree"/>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352800" y="3352800"/>
            <a:ext cx="453664" cy="9314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7" name="Picture 22" descr="HES 3 bio tree"/>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733800" y="3276600"/>
            <a:ext cx="453664" cy="9314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8" name="Picture 22" descr="HES 3 bio tree"/>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124200" y="3352800"/>
            <a:ext cx="453664" cy="9314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9" name="Picture 22" descr="HES 3 bio tree"/>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962400" y="3200400"/>
            <a:ext cx="453664" cy="9314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2" name="TextBox 21"/>
          <p:cNvSpPr txBox="1"/>
          <p:nvPr/>
        </p:nvSpPr>
        <p:spPr>
          <a:xfrm>
            <a:off x="228599" y="5562600"/>
            <a:ext cx="8803145" cy="1200329"/>
          </a:xfrm>
          <a:prstGeom prst="rect">
            <a:avLst/>
          </a:prstGeom>
          <a:noFill/>
        </p:spPr>
        <p:txBody>
          <a:bodyPr wrap="square" rtlCol="0">
            <a:spAutoFit/>
          </a:bodyPr>
          <a:lstStyle/>
          <a:p>
            <a:r>
              <a:rPr lang="en-US" dirty="0" smtClean="0"/>
              <a:t>When fossil fuels are burned, energy is changed from chemical energy to heat energy and released into the atmosphere. Once it is released, it cannot be used again (energy flows!). Some of this energy radiates into outer space. Some of it is trapped in the greenhouse gases, causing the climate to change. </a:t>
            </a:r>
            <a:endParaRPr lang="en-US" dirty="0"/>
          </a:p>
        </p:txBody>
      </p:sp>
      <p:pic>
        <p:nvPicPr>
          <p:cNvPr id="2" name="Picture 1"/>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486400" y="2590800"/>
            <a:ext cx="914400" cy="609600"/>
          </a:xfrm>
          <a:prstGeom prst="rect">
            <a:avLst/>
          </a:prstGeom>
        </p:spPr>
      </p:pic>
      <p:pic>
        <p:nvPicPr>
          <p:cNvPr id="20" name="Picture 7" descr="HES 3 fossil airplane"/>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2590800" y="1447800"/>
            <a:ext cx="985838" cy="9858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1" name="Picture 17" descr="HES 3 fossil car"/>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4800600" y="3886200"/>
            <a:ext cx="468313" cy="4683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3" name="Picture 10" descr="HES 3 fossil ship"/>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4076700" y="2933700"/>
            <a:ext cx="495300" cy="495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 name="Picture 7"/>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5836024" y="3314700"/>
            <a:ext cx="907676" cy="571500"/>
          </a:xfrm>
          <a:prstGeom prst="rect">
            <a:avLst/>
          </a:prstGeom>
        </p:spPr>
      </p:pic>
      <p:sp>
        <p:nvSpPr>
          <p:cNvPr id="11" name="Freeform 10"/>
          <p:cNvSpPr/>
          <p:nvPr/>
        </p:nvSpPr>
        <p:spPr>
          <a:xfrm>
            <a:off x="6081889" y="1775655"/>
            <a:ext cx="1298222" cy="1214302"/>
          </a:xfrm>
          <a:custGeom>
            <a:avLst/>
            <a:gdLst>
              <a:gd name="connsiteX0" fmla="*/ 0 w 1298222"/>
              <a:gd name="connsiteY0" fmla="*/ 1173567 h 1214302"/>
              <a:gd name="connsiteX1" fmla="*/ 578555 w 1298222"/>
              <a:gd name="connsiteY1" fmla="*/ 1173567 h 1214302"/>
              <a:gd name="connsiteX2" fmla="*/ 409222 w 1298222"/>
              <a:gd name="connsiteY2" fmla="*/ 750234 h 1214302"/>
              <a:gd name="connsiteX3" fmla="*/ 1058333 w 1298222"/>
              <a:gd name="connsiteY3" fmla="*/ 651456 h 1214302"/>
              <a:gd name="connsiteX4" fmla="*/ 945444 w 1298222"/>
              <a:gd name="connsiteY4" fmla="*/ 72901 h 1214302"/>
              <a:gd name="connsiteX5" fmla="*/ 1298222 w 1298222"/>
              <a:gd name="connsiteY5" fmla="*/ 2345 h 1214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98222" h="1214302">
                <a:moveTo>
                  <a:pt x="0" y="1173567"/>
                </a:moveTo>
                <a:cubicBezTo>
                  <a:pt x="255175" y="1208845"/>
                  <a:pt x="510351" y="1244123"/>
                  <a:pt x="578555" y="1173567"/>
                </a:cubicBezTo>
                <a:cubicBezTo>
                  <a:pt x="646759" y="1103011"/>
                  <a:pt x="329259" y="837253"/>
                  <a:pt x="409222" y="750234"/>
                </a:cubicBezTo>
                <a:cubicBezTo>
                  <a:pt x="489185" y="663215"/>
                  <a:pt x="968963" y="764345"/>
                  <a:pt x="1058333" y="651456"/>
                </a:cubicBezTo>
                <a:cubicBezTo>
                  <a:pt x="1147703" y="538567"/>
                  <a:pt x="905463" y="181086"/>
                  <a:pt x="945444" y="72901"/>
                </a:cubicBezTo>
                <a:cubicBezTo>
                  <a:pt x="985426" y="-35284"/>
                  <a:pt x="1239426" y="11752"/>
                  <a:pt x="1298222" y="2345"/>
                </a:cubicBezTo>
              </a:path>
            </a:pathLst>
          </a:custGeom>
          <a:ln>
            <a:solidFill>
              <a:srgbClr val="FF0000"/>
            </a:solidFill>
            <a:tailEnd type="triangl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2" name="Freeform 11"/>
          <p:cNvSpPr/>
          <p:nvPr/>
        </p:nvSpPr>
        <p:spPr>
          <a:xfrm>
            <a:off x="4753396" y="1340556"/>
            <a:ext cx="610311" cy="2568222"/>
          </a:xfrm>
          <a:custGeom>
            <a:avLst/>
            <a:gdLst>
              <a:gd name="connsiteX0" fmla="*/ 439493 w 610311"/>
              <a:gd name="connsiteY0" fmla="*/ 2568222 h 2568222"/>
              <a:gd name="connsiteX1" fmla="*/ 594715 w 610311"/>
              <a:gd name="connsiteY1" fmla="*/ 2427111 h 2568222"/>
              <a:gd name="connsiteX2" fmla="*/ 185493 w 610311"/>
              <a:gd name="connsiteY2" fmla="*/ 2017888 h 2568222"/>
              <a:gd name="connsiteX3" fmla="*/ 608826 w 610311"/>
              <a:gd name="connsiteY3" fmla="*/ 1608666 h 2568222"/>
              <a:gd name="connsiteX4" fmla="*/ 2048 w 610311"/>
              <a:gd name="connsiteY4" fmla="*/ 1072444 h 2568222"/>
              <a:gd name="connsiteX5" fmla="*/ 411271 w 610311"/>
              <a:gd name="connsiteY5" fmla="*/ 0 h 2568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0311" h="2568222">
                <a:moveTo>
                  <a:pt x="439493" y="2568222"/>
                </a:moveTo>
                <a:cubicBezTo>
                  <a:pt x="538270" y="2543527"/>
                  <a:pt x="637048" y="2518833"/>
                  <a:pt x="594715" y="2427111"/>
                </a:cubicBezTo>
                <a:cubicBezTo>
                  <a:pt x="552382" y="2335389"/>
                  <a:pt x="183141" y="2154295"/>
                  <a:pt x="185493" y="2017888"/>
                </a:cubicBezTo>
                <a:cubicBezTo>
                  <a:pt x="187845" y="1881481"/>
                  <a:pt x="639400" y="1766240"/>
                  <a:pt x="608826" y="1608666"/>
                </a:cubicBezTo>
                <a:cubicBezTo>
                  <a:pt x="578252" y="1451092"/>
                  <a:pt x="34974" y="1340555"/>
                  <a:pt x="2048" y="1072444"/>
                </a:cubicBezTo>
                <a:cubicBezTo>
                  <a:pt x="-30878" y="804333"/>
                  <a:pt x="343067" y="176389"/>
                  <a:pt x="411271" y="0"/>
                </a:cubicBezTo>
              </a:path>
            </a:pathLst>
          </a:custGeom>
          <a:ln>
            <a:solidFill>
              <a:srgbClr val="FF0000"/>
            </a:solidFill>
            <a:tailEnd type="triangl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3" name="Freeform 12"/>
          <p:cNvSpPr/>
          <p:nvPr/>
        </p:nvSpPr>
        <p:spPr>
          <a:xfrm>
            <a:off x="3708293" y="1354667"/>
            <a:ext cx="527263" cy="1622777"/>
          </a:xfrm>
          <a:custGeom>
            <a:avLst/>
            <a:gdLst>
              <a:gd name="connsiteX0" fmla="*/ 440374 w 527263"/>
              <a:gd name="connsiteY0" fmla="*/ 1622777 h 1622777"/>
              <a:gd name="connsiteX1" fmla="*/ 200485 w 527263"/>
              <a:gd name="connsiteY1" fmla="*/ 1368777 h 1622777"/>
              <a:gd name="connsiteX2" fmla="*/ 525040 w 527263"/>
              <a:gd name="connsiteY2" fmla="*/ 1058333 h 1622777"/>
              <a:gd name="connsiteX3" fmla="*/ 2929 w 527263"/>
              <a:gd name="connsiteY3" fmla="*/ 423333 h 1622777"/>
              <a:gd name="connsiteX4" fmla="*/ 313374 w 527263"/>
              <a:gd name="connsiteY4" fmla="*/ 0 h 1622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7263" h="1622777">
                <a:moveTo>
                  <a:pt x="440374" y="1622777"/>
                </a:moveTo>
                <a:cubicBezTo>
                  <a:pt x="313374" y="1542814"/>
                  <a:pt x="186374" y="1462851"/>
                  <a:pt x="200485" y="1368777"/>
                </a:cubicBezTo>
                <a:cubicBezTo>
                  <a:pt x="214596" y="1274703"/>
                  <a:pt x="557966" y="1215907"/>
                  <a:pt x="525040" y="1058333"/>
                </a:cubicBezTo>
                <a:cubicBezTo>
                  <a:pt x="492114" y="900759"/>
                  <a:pt x="38207" y="599722"/>
                  <a:pt x="2929" y="423333"/>
                </a:cubicBezTo>
                <a:cubicBezTo>
                  <a:pt x="-32349" y="246944"/>
                  <a:pt x="261633" y="68204"/>
                  <a:pt x="313374" y="0"/>
                </a:cubicBezTo>
              </a:path>
            </a:pathLst>
          </a:custGeom>
          <a:ln>
            <a:solidFill>
              <a:srgbClr val="FF0000"/>
            </a:solidFill>
            <a:tailEnd type="triangl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4" name="Freeform 13"/>
          <p:cNvSpPr/>
          <p:nvPr/>
        </p:nvSpPr>
        <p:spPr>
          <a:xfrm>
            <a:off x="6646333" y="1270000"/>
            <a:ext cx="1498976" cy="2229556"/>
          </a:xfrm>
          <a:custGeom>
            <a:avLst/>
            <a:gdLst>
              <a:gd name="connsiteX0" fmla="*/ 0 w 1498976"/>
              <a:gd name="connsiteY0" fmla="*/ 2229556 h 2229556"/>
              <a:gd name="connsiteX1" fmla="*/ 536223 w 1498976"/>
              <a:gd name="connsiteY1" fmla="*/ 1989667 h 2229556"/>
              <a:gd name="connsiteX2" fmla="*/ 479778 w 1498976"/>
              <a:gd name="connsiteY2" fmla="*/ 1552222 h 2229556"/>
              <a:gd name="connsiteX3" fmla="*/ 1481667 w 1498976"/>
              <a:gd name="connsiteY3" fmla="*/ 790222 h 2229556"/>
              <a:gd name="connsiteX4" fmla="*/ 1114778 w 1498976"/>
              <a:gd name="connsiteY4" fmla="*/ 0 h 22295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8976" h="2229556">
                <a:moveTo>
                  <a:pt x="0" y="2229556"/>
                </a:moveTo>
                <a:cubicBezTo>
                  <a:pt x="228130" y="2166056"/>
                  <a:pt x="456260" y="2102556"/>
                  <a:pt x="536223" y="1989667"/>
                </a:cubicBezTo>
                <a:cubicBezTo>
                  <a:pt x="616186" y="1876778"/>
                  <a:pt x="322204" y="1752129"/>
                  <a:pt x="479778" y="1552222"/>
                </a:cubicBezTo>
                <a:cubicBezTo>
                  <a:pt x="637352" y="1352314"/>
                  <a:pt x="1375834" y="1048926"/>
                  <a:pt x="1481667" y="790222"/>
                </a:cubicBezTo>
                <a:cubicBezTo>
                  <a:pt x="1587500" y="531518"/>
                  <a:pt x="1175926" y="129352"/>
                  <a:pt x="1114778" y="0"/>
                </a:cubicBezTo>
              </a:path>
            </a:pathLst>
          </a:custGeom>
          <a:ln>
            <a:solidFill>
              <a:srgbClr val="FF0000"/>
            </a:solidFill>
            <a:tailEnd type="triangl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5" name="Freeform 14"/>
          <p:cNvSpPr/>
          <p:nvPr/>
        </p:nvSpPr>
        <p:spPr>
          <a:xfrm>
            <a:off x="945444" y="1397000"/>
            <a:ext cx="1735667" cy="836739"/>
          </a:xfrm>
          <a:custGeom>
            <a:avLst/>
            <a:gdLst>
              <a:gd name="connsiteX0" fmla="*/ 1735667 w 1735667"/>
              <a:gd name="connsiteY0" fmla="*/ 578556 h 836739"/>
              <a:gd name="connsiteX1" fmla="*/ 1481667 w 1735667"/>
              <a:gd name="connsiteY1" fmla="*/ 832556 h 836739"/>
              <a:gd name="connsiteX2" fmla="*/ 1199445 w 1735667"/>
              <a:gd name="connsiteY2" fmla="*/ 395111 h 836739"/>
              <a:gd name="connsiteX3" fmla="*/ 804334 w 1735667"/>
              <a:gd name="connsiteY3" fmla="*/ 691444 h 836739"/>
              <a:gd name="connsiteX4" fmla="*/ 0 w 1735667"/>
              <a:gd name="connsiteY4" fmla="*/ 0 h 8367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5667" h="836739">
                <a:moveTo>
                  <a:pt x="1735667" y="578556"/>
                </a:moveTo>
                <a:cubicBezTo>
                  <a:pt x="1653352" y="720843"/>
                  <a:pt x="1571037" y="863130"/>
                  <a:pt x="1481667" y="832556"/>
                </a:cubicBezTo>
                <a:cubicBezTo>
                  <a:pt x="1392297" y="801982"/>
                  <a:pt x="1312334" y="418630"/>
                  <a:pt x="1199445" y="395111"/>
                </a:cubicBezTo>
                <a:cubicBezTo>
                  <a:pt x="1086556" y="371592"/>
                  <a:pt x="1004241" y="757296"/>
                  <a:pt x="804334" y="691444"/>
                </a:cubicBezTo>
                <a:cubicBezTo>
                  <a:pt x="604427" y="625592"/>
                  <a:pt x="134056" y="112889"/>
                  <a:pt x="0" y="0"/>
                </a:cubicBezTo>
              </a:path>
            </a:pathLst>
          </a:custGeom>
          <a:ln>
            <a:solidFill>
              <a:srgbClr val="FF0000"/>
            </a:solidFill>
            <a:tailEnd type="triangl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nvGrpSpPr>
          <p:cNvPr id="24" name="Group 23"/>
          <p:cNvGrpSpPr/>
          <p:nvPr/>
        </p:nvGrpSpPr>
        <p:grpSpPr>
          <a:xfrm>
            <a:off x="304800" y="2514600"/>
            <a:ext cx="1741675" cy="369332"/>
            <a:chOff x="589542" y="1524000"/>
            <a:chExt cx="1741675" cy="369332"/>
          </a:xfrm>
        </p:grpSpPr>
        <p:sp>
          <p:nvSpPr>
            <p:cNvPr id="25" name="TextBox 24"/>
            <p:cNvSpPr txBox="1"/>
            <p:nvPr/>
          </p:nvSpPr>
          <p:spPr>
            <a:xfrm>
              <a:off x="838200" y="1524000"/>
              <a:ext cx="1493017" cy="369332"/>
            </a:xfrm>
            <a:prstGeom prst="rect">
              <a:avLst/>
            </a:prstGeom>
            <a:noFill/>
          </p:spPr>
          <p:txBody>
            <a:bodyPr wrap="none" rtlCol="0">
              <a:spAutoFit/>
            </a:bodyPr>
            <a:lstStyle/>
            <a:p>
              <a:r>
                <a:rPr lang="en-US" dirty="0" smtClean="0"/>
                <a:t>= Heat Energy</a:t>
              </a:r>
              <a:endParaRPr lang="en-US" dirty="0"/>
            </a:p>
          </p:txBody>
        </p:sp>
        <p:sp>
          <p:nvSpPr>
            <p:cNvPr id="28" name="Freeform 27"/>
            <p:cNvSpPr/>
            <p:nvPr/>
          </p:nvSpPr>
          <p:spPr>
            <a:xfrm>
              <a:off x="589542" y="1600200"/>
              <a:ext cx="324858" cy="251060"/>
            </a:xfrm>
            <a:custGeom>
              <a:avLst/>
              <a:gdLst>
                <a:gd name="connsiteX0" fmla="*/ 324858 w 324858"/>
                <a:gd name="connsiteY0" fmla="*/ 0 h 251060"/>
                <a:gd name="connsiteX1" fmla="*/ 44299 w 324858"/>
                <a:gd name="connsiteY1" fmla="*/ 44304 h 251060"/>
                <a:gd name="connsiteX2" fmla="*/ 295325 w 324858"/>
                <a:gd name="connsiteY2" fmla="*/ 177218 h 251060"/>
                <a:gd name="connsiteX3" fmla="*/ 0 w 324858"/>
                <a:gd name="connsiteY3" fmla="*/ 251060 h 251060"/>
              </a:gdLst>
              <a:ahLst/>
              <a:cxnLst>
                <a:cxn ang="0">
                  <a:pos x="connsiteX0" y="connsiteY0"/>
                </a:cxn>
                <a:cxn ang="0">
                  <a:pos x="connsiteX1" y="connsiteY1"/>
                </a:cxn>
                <a:cxn ang="0">
                  <a:pos x="connsiteX2" y="connsiteY2"/>
                </a:cxn>
                <a:cxn ang="0">
                  <a:pos x="connsiteX3" y="connsiteY3"/>
                </a:cxn>
              </a:cxnLst>
              <a:rect l="l" t="t" r="r" b="b"/>
              <a:pathLst>
                <a:path w="324858" h="251060">
                  <a:moveTo>
                    <a:pt x="324858" y="0"/>
                  </a:moveTo>
                  <a:cubicBezTo>
                    <a:pt x="187039" y="7384"/>
                    <a:pt x="49221" y="14768"/>
                    <a:pt x="44299" y="44304"/>
                  </a:cubicBezTo>
                  <a:cubicBezTo>
                    <a:pt x="39377" y="73840"/>
                    <a:pt x="302708" y="142759"/>
                    <a:pt x="295325" y="177218"/>
                  </a:cubicBezTo>
                  <a:cubicBezTo>
                    <a:pt x="287942" y="211677"/>
                    <a:pt x="49221" y="236292"/>
                    <a:pt x="0" y="251060"/>
                  </a:cubicBezTo>
                </a:path>
              </a:pathLst>
            </a:custGeom>
            <a:ln>
              <a:solidFill>
                <a:srgbClr val="FF0000"/>
              </a:solidFill>
              <a:tailEnd type="triangl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spTree>
    <p:extLst>
      <p:ext uri="{BB962C8B-B14F-4D97-AF65-F5344CB8AC3E}">
        <p14:creationId xmlns:p14="http://schemas.microsoft.com/office/powerpoint/2010/main" val="173096674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3" descr="Human Energy Systems 4"/>
          <p:cNvPicPr>
            <a:picLocks noChangeAspect="1" noChangeArrowheads="1"/>
          </p:cNvPicPr>
          <p:nvPr/>
        </p:nvPicPr>
        <p:blipFill>
          <a:blip r:embed="rId3" cstate="screen">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a:stretch>
            <a:fillRect/>
          </a:stretch>
        </p:blipFill>
        <p:spPr bwMode="auto">
          <a:xfrm>
            <a:off x="533400" y="990600"/>
            <a:ext cx="7965298" cy="52011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 name="Rectangle 8"/>
          <p:cNvSpPr/>
          <p:nvPr/>
        </p:nvSpPr>
        <p:spPr>
          <a:xfrm>
            <a:off x="304800" y="152400"/>
            <a:ext cx="8610600" cy="584776"/>
          </a:xfrm>
          <a:prstGeom prst="rect">
            <a:avLst/>
          </a:prstGeom>
        </p:spPr>
        <p:txBody>
          <a:bodyPr wrap="square">
            <a:spAutoFit/>
          </a:bodyPr>
          <a:lstStyle/>
          <a:p>
            <a:pPr lvl="0">
              <a:spcBef>
                <a:spcPct val="50000"/>
              </a:spcBef>
            </a:pPr>
            <a:r>
              <a:rPr lang="en-US" sz="3200" b="1" dirty="0">
                <a:solidFill>
                  <a:prstClr val="black"/>
                </a:solidFill>
              </a:rPr>
              <a:t>5</a:t>
            </a:r>
            <a:r>
              <a:rPr lang="en-US" sz="3200" b="1" dirty="0" smtClean="0">
                <a:solidFill>
                  <a:prstClr val="black"/>
                </a:solidFill>
              </a:rPr>
              <a:t>. Carbon cycles: from fossil fuels to atmosphere</a:t>
            </a:r>
            <a:endParaRPr lang="en-US" sz="3200" b="1" baseline="-25000" dirty="0">
              <a:solidFill>
                <a:prstClr val="black"/>
              </a:solidFill>
            </a:endParaRPr>
          </a:p>
        </p:txBody>
      </p:sp>
      <p:pic>
        <p:nvPicPr>
          <p:cNvPr id="16" name="Picture 22" descr="HES 3 bio tree"/>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352800" y="3352800"/>
            <a:ext cx="453664" cy="9314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7" name="Picture 22" descr="HES 3 bio tree"/>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733800" y="3276600"/>
            <a:ext cx="453664" cy="9314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8" name="Picture 22" descr="HES 3 bio tree"/>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124200" y="3352800"/>
            <a:ext cx="453664" cy="9314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9" name="Picture 22" descr="HES 3 bio tree"/>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962400" y="3200400"/>
            <a:ext cx="453664" cy="9314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2" name="TextBox 21"/>
          <p:cNvSpPr txBox="1"/>
          <p:nvPr/>
        </p:nvSpPr>
        <p:spPr>
          <a:xfrm>
            <a:off x="-1478" y="5955778"/>
            <a:ext cx="9144000" cy="923330"/>
          </a:xfrm>
          <a:prstGeom prst="rect">
            <a:avLst/>
          </a:prstGeom>
          <a:noFill/>
        </p:spPr>
        <p:txBody>
          <a:bodyPr wrap="square" rtlCol="0">
            <a:spAutoFit/>
          </a:bodyPr>
          <a:lstStyle/>
          <a:p>
            <a:r>
              <a:rPr lang="en-US" dirty="0" smtClean="0"/>
              <a:t>When fossil fuels are burned, carbon in the fossil fuel molecules is transformed to CO</a:t>
            </a:r>
            <a:r>
              <a:rPr lang="en-US" baseline="-25000" dirty="0" smtClean="0"/>
              <a:t>2</a:t>
            </a:r>
            <a:r>
              <a:rPr lang="en-US" dirty="0" smtClean="0"/>
              <a:t>. This is released into the atmosphere pool. This increases the amount of greenhouse gases in the atmosphere.</a:t>
            </a:r>
            <a:endParaRPr lang="en-US" dirty="0"/>
          </a:p>
        </p:txBody>
      </p:sp>
      <p:pic>
        <p:nvPicPr>
          <p:cNvPr id="2" name="Picture 1"/>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486400" y="2590800"/>
            <a:ext cx="914400" cy="609600"/>
          </a:xfrm>
          <a:prstGeom prst="rect">
            <a:avLst/>
          </a:prstGeom>
        </p:spPr>
      </p:pic>
      <p:pic>
        <p:nvPicPr>
          <p:cNvPr id="20" name="Picture 7" descr="HES 3 fossil airplane"/>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2590800" y="1447800"/>
            <a:ext cx="985838" cy="9858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1" name="Picture 17" descr="HES 3 fossil car"/>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4800600" y="3886200"/>
            <a:ext cx="468313" cy="4683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3" name="Picture 10" descr="HES 3 fossil ship"/>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4076700" y="2933700"/>
            <a:ext cx="495300" cy="495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 name="Left Arrow 3"/>
          <p:cNvSpPr/>
          <p:nvPr/>
        </p:nvSpPr>
        <p:spPr>
          <a:xfrm rot="718953">
            <a:off x="1730158" y="1645179"/>
            <a:ext cx="1066800" cy="304800"/>
          </a:xfrm>
          <a:prstGeom prst="lef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Left Arrow 23"/>
          <p:cNvSpPr/>
          <p:nvPr/>
        </p:nvSpPr>
        <p:spPr>
          <a:xfrm rot="3921475">
            <a:off x="3561322" y="2453366"/>
            <a:ext cx="1066800" cy="304800"/>
          </a:xfrm>
          <a:prstGeom prst="lef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Left Arrow 24"/>
          <p:cNvSpPr/>
          <p:nvPr/>
        </p:nvSpPr>
        <p:spPr>
          <a:xfrm rot="6833822">
            <a:off x="5520555" y="2007920"/>
            <a:ext cx="1066800" cy="268798"/>
          </a:xfrm>
          <a:prstGeom prst="lef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Left Arrow 25"/>
          <p:cNvSpPr/>
          <p:nvPr/>
        </p:nvSpPr>
        <p:spPr>
          <a:xfrm rot="5070163">
            <a:off x="3772701" y="2531094"/>
            <a:ext cx="2329624" cy="357092"/>
          </a:xfrm>
          <a:prstGeom prst="lef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5867400" y="3276600"/>
            <a:ext cx="847165" cy="533400"/>
          </a:xfrm>
          <a:prstGeom prst="rect">
            <a:avLst/>
          </a:prstGeom>
        </p:spPr>
      </p:pic>
      <p:sp>
        <p:nvSpPr>
          <p:cNvPr id="27" name="Left Arrow 26"/>
          <p:cNvSpPr/>
          <p:nvPr/>
        </p:nvSpPr>
        <p:spPr>
          <a:xfrm rot="6833822">
            <a:off x="6130155" y="2846119"/>
            <a:ext cx="1066800" cy="268798"/>
          </a:xfrm>
          <a:prstGeom prst="lef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28" name="Group 27"/>
          <p:cNvGrpSpPr/>
          <p:nvPr/>
        </p:nvGrpSpPr>
        <p:grpSpPr>
          <a:xfrm>
            <a:off x="326896" y="2971800"/>
            <a:ext cx="2392697" cy="369332"/>
            <a:chOff x="611638" y="1981200"/>
            <a:chExt cx="2392697" cy="369332"/>
          </a:xfrm>
        </p:grpSpPr>
        <p:sp>
          <p:nvSpPr>
            <p:cNvPr id="30" name="TextBox 29"/>
            <p:cNvSpPr txBox="1"/>
            <p:nvPr/>
          </p:nvSpPr>
          <p:spPr>
            <a:xfrm>
              <a:off x="914400" y="1981200"/>
              <a:ext cx="2089935" cy="369332"/>
            </a:xfrm>
            <a:prstGeom prst="rect">
              <a:avLst/>
            </a:prstGeom>
            <a:noFill/>
          </p:spPr>
          <p:txBody>
            <a:bodyPr wrap="none" rtlCol="0">
              <a:spAutoFit/>
            </a:bodyPr>
            <a:lstStyle/>
            <a:p>
              <a:r>
                <a:rPr lang="en-US" dirty="0" smtClean="0"/>
                <a:t>= Carbon (inorganic)</a:t>
              </a:r>
              <a:endParaRPr lang="en-US" dirty="0"/>
            </a:p>
          </p:txBody>
        </p:sp>
        <p:sp>
          <p:nvSpPr>
            <p:cNvPr id="31" name="Left Arrow 30"/>
            <p:cNvSpPr/>
            <p:nvPr/>
          </p:nvSpPr>
          <p:spPr>
            <a:xfrm rot="18990582">
              <a:off x="611638" y="2111508"/>
              <a:ext cx="453123" cy="186656"/>
            </a:xfrm>
            <a:prstGeom prst="lef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07491108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2037</TotalTime>
  <Words>678</Words>
  <Application>Microsoft Macintosh PowerPoint</Application>
  <PresentationFormat>On-screen Show (4:3)</PresentationFormat>
  <Paragraphs>76</Paragraphs>
  <Slides>9</Slides>
  <Notes>9</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9</vt:i4>
      </vt:variant>
    </vt:vector>
  </HeadingPairs>
  <TitlesOfParts>
    <vt:vector size="13" baseType="lpstr">
      <vt:lpstr>Arial</vt:lpstr>
      <vt:lpstr>Calibri</vt:lpstr>
      <vt:lpstr>Copperplate</vt:lpstr>
      <vt:lpstr>Office Theme</vt:lpstr>
      <vt:lpstr> Lesson 3 Activity 2 The Global Carbon Cycle</vt:lpstr>
      <vt:lpstr>PowerPoint Presentation</vt:lpstr>
      <vt:lpstr>PowerPoint Presentation</vt:lpstr>
      <vt:lpstr>Energy in the Carbon Cycle</vt:lpstr>
      <vt:lpstr>PowerPoint Presentation</vt:lpstr>
      <vt:lpstr>PowerPoint Presentation</vt:lpstr>
      <vt:lpstr>PowerPoint Presentation</vt:lpstr>
      <vt:lpstr>PowerPoint Presentation</vt:lpstr>
      <vt:lpstr>PowerPoint Presentation</vt:lpstr>
    </vt:vector>
  </TitlesOfParts>
  <Company>Michigan State University</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Jenny Dauer</dc:creator>
  <cp:lastModifiedBy>James Runde</cp:lastModifiedBy>
  <cp:revision>41</cp:revision>
  <dcterms:created xsi:type="dcterms:W3CDTF">2013-09-19T13:38:57Z</dcterms:created>
  <dcterms:modified xsi:type="dcterms:W3CDTF">2016-11-28T20:36:21Z</dcterms:modified>
</cp:coreProperties>
</file>