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67" r:id="rId2"/>
    <p:sldId id="285" r:id="rId3"/>
    <p:sldId id="286" r:id="rId4"/>
    <p:sldId id="293" r:id="rId5"/>
    <p:sldId id="294" r:id="rId6"/>
    <p:sldId id="295" r:id="rId7"/>
    <p:sldId id="287" r:id="rId8"/>
    <p:sldId id="296" r:id="rId9"/>
    <p:sldId id="297" r:id="rId10"/>
    <p:sldId id="298" r:id="rId11"/>
    <p:sldId id="299" r:id="rId12"/>
    <p:sldId id="300" r:id="rId13"/>
    <p:sldId id="301" r:id="rId14"/>
    <p:sldId id="302" r:id="rId15"/>
    <p:sldId id="303" r:id="rId16"/>
    <p:sldId id="30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9144" autoAdjust="0"/>
  </p:normalViewPr>
  <p:slideViewPr>
    <p:cSldViewPr snapToGrid="0" snapToObjects="1">
      <p:cViewPr varScale="1">
        <p:scale>
          <a:sx n="98" d="100"/>
          <a:sy n="98" d="100"/>
        </p:scale>
        <p:origin x="204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talked about some of the factors we need to consider to</a:t>
            </a:r>
            <a:r>
              <a:rPr lang="en-US" baseline="0" dirty="0" smtClean="0"/>
              <a:t> do a cost/benefit analysis of the first step of ethanol production – growing the plant biomass.  Now we are going to look at some real data on some of these factors.</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2</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to try to interpret </a:t>
            </a:r>
            <a:r>
              <a:rPr lang="en-US" baseline="0" dirty="0" smtClean="0"/>
              <a:t>the meaning of </a:t>
            </a:r>
            <a:r>
              <a:rPr lang="en-US" i="1" baseline="0" dirty="0" smtClean="0"/>
              <a:t>Annual Biomass Yield</a:t>
            </a:r>
            <a:r>
              <a:rPr lang="en-US" i="0" baseline="0" dirty="0" smtClean="0"/>
              <a:t> before telling them that it is the amount of dry plant material that can be harvested each year.</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11</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err="1" smtClean="0"/>
              <a:t>Fbf</a:t>
            </a:r>
            <a:r>
              <a:rPr lang="en-US" i="0" baseline="0" dirty="0" smtClean="0"/>
              <a:t> = football field-sized field.  People = the mass of an average person = roughly 150 lbs.</a:t>
            </a:r>
          </a:p>
          <a:p>
            <a:r>
              <a:rPr lang="en-US" dirty="0" smtClean="0"/>
              <a:t>Ask students to try to interpret the</a:t>
            </a:r>
            <a:r>
              <a:rPr lang="en-US" baseline="0" dirty="0" smtClean="0"/>
              <a:t> meaning of </a:t>
            </a:r>
            <a:r>
              <a:rPr lang="en-US" i="0" baseline="0" dirty="0" smtClean="0"/>
              <a:t>the units before showing slide 13.  </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12</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Have students try to interpret what is meant by </a:t>
            </a:r>
            <a:r>
              <a:rPr lang="en-US" i="1" baseline="0" dirty="0" smtClean="0"/>
              <a:t>change in soil carbon </a:t>
            </a:r>
            <a:r>
              <a:rPr lang="en-US" i="0" baseline="0" dirty="0" smtClean="0"/>
              <a:t>based on what they know about decomposition, before showing Slide 15 and 16.  It may help to remind them of that soil microbes do cellular respiration and fermentation. </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14</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15</a:t>
            </a:fld>
            <a:endParaRPr lang="en-US"/>
          </a:p>
        </p:txBody>
      </p:sp>
    </p:spTree>
    <p:extLst>
      <p:ext uri="{BB962C8B-B14F-4D97-AF65-F5344CB8AC3E}">
        <p14:creationId xmlns:p14="http://schemas.microsoft.com/office/powerpoint/2010/main" val="2774963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a:t>
            </a:r>
            <a:r>
              <a:rPr lang="en-US" baseline="0" dirty="0" smtClean="0"/>
              <a:t> </a:t>
            </a:r>
            <a:r>
              <a:rPr lang="en-US" i="1" baseline="0" dirty="0" smtClean="0"/>
              <a:t>Lesson 4.3 Biofuels Agriculture  Worksheet.</a:t>
            </a:r>
          </a:p>
          <a:p>
            <a:endParaRPr lang="en-US" i="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i="1" baseline="0" dirty="0" smtClean="0"/>
              <a:t>Images: </a:t>
            </a:r>
            <a:r>
              <a:rPr lang="en-US" dirty="0" smtClean="0"/>
              <a:t>http://</a:t>
            </a:r>
            <a:r>
              <a:rPr lang="en-US" dirty="0" err="1" smtClean="0"/>
              <a:t>www.gundooeeorganics.com.au</a:t>
            </a:r>
            <a:r>
              <a:rPr lang="en-US" smtClean="0"/>
              <a:t>/our-philosophy/carbon-conscious/</a:t>
            </a: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16</a:t>
            </a:fld>
            <a:endParaRPr lang="en-US"/>
          </a:p>
        </p:txBody>
      </p:sp>
    </p:spTree>
    <p:extLst>
      <p:ext uri="{BB962C8B-B14F-4D97-AF65-F5344CB8AC3E}">
        <p14:creationId xmlns:p14="http://schemas.microsoft.com/office/powerpoint/2010/main" val="4019712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Making ethanol</a:t>
            </a:r>
            <a:r>
              <a:rPr lang="en-US" baseline="0" dirty="0" smtClean="0"/>
              <a:t> from cellulosic material is a 4-step process.  The first step is to grow and harvest the biomass crop.</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3</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slides 4 – 6 and have students describe the machines</a:t>
            </a:r>
            <a:r>
              <a:rPr lang="en-US" baseline="0" dirty="0" smtClean="0"/>
              <a:t> that they think might be used to plant corn in these 2 ways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674504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slides 4 – 6 and have students describe the machines</a:t>
            </a:r>
            <a:r>
              <a:rPr lang="en-US" baseline="0" dirty="0" smtClean="0"/>
              <a:t> that they think might be used to plant corn in these 2 ways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674504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Show slides 4 – 6 and have students describe the machines</a:t>
            </a:r>
            <a:r>
              <a:rPr lang="en-US" baseline="0" dirty="0" smtClean="0"/>
              <a:t> that they think might be used to plant corn in these 2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Images: </a:t>
            </a:r>
            <a:r>
              <a:rPr lang="en-US" dirty="0" smtClean="0"/>
              <a:t>http://</a:t>
            </a:r>
            <a:r>
              <a:rPr lang="en-US" dirty="0" err="1" smtClean="0"/>
              <a:t>www.tifton.uga.edu</a:t>
            </a:r>
            <a:r>
              <a:rPr lang="en-US" dirty="0" smtClean="0"/>
              <a:t>/</a:t>
            </a:r>
            <a:r>
              <a:rPr lang="en-US" dirty="0" err="1" smtClean="0"/>
              <a:t>sewrl</a:t>
            </a:r>
            <a:r>
              <a:rPr lang="en-US" dirty="0" smtClean="0"/>
              <a:t>/radio/</a:t>
            </a:r>
            <a:r>
              <a:rPr lang="en-US" dirty="0" err="1" smtClean="0"/>
              <a:t>gibbover.htm</a:t>
            </a:r>
            <a:r>
              <a:rPr lang="en-US" dirty="0" smtClean="0"/>
              <a:t>; Iowa State University</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1408560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 7 and</a:t>
            </a:r>
            <a:r>
              <a:rPr lang="en-US" baseline="0" dirty="0" smtClean="0"/>
              <a:t> h</a:t>
            </a:r>
            <a:r>
              <a:rPr lang="en-US" dirty="0" smtClean="0"/>
              <a:t>ave students guess</a:t>
            </a:r>
            <a:r>
              <a:rPr lang="en-US" baseline="0" dirty="0" smtClean="0"/>
              <a:t> what </a:t>
            </a:r>
            <a:r>
              <a:rPr lang="en-US" baseline="0" dirty="0" err="1" smtClean="0"/>
              <a:t>switchgrass</a:t>
            </a:r>
            <a:r>
              <a:rPr lang="en-US" baseline="0" dirty="0" smtClean="0"/>
              <a:t> and prairie grass are.  Then show them slides 8 and 9.  </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7</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 7 and</a:t>
            </a:r>
            <a:r>
              <a:rPr lang="en-US" baseline="0" dirty="0" smtClean="0"/>
              <a:t> h</a:t>
            </a:r>
            <a:r>
              <a:rPr lang="en-US" dirty="0" smtClean="0"/>
              <a:t>ave students guess</a:t>
            </a:r>
            <a:r>
              <a:rPr lang="en-US" baseline="0" dirty="0" smtClean="0"/>
              <a:t> what </a:t>
            </a:r>
            <a:r>
              <a:rPr lang="en-US" baseline="0" dirty="0" err="1" smtClean="0"/>
              <a:t>switchgrass</a:t>
            </a:r>
            <a:r>
              <a:rPr lang="en-US" baseline="0" dirty="0" smtClean="0"/>
              <a:t> and prairie grass are.  Then show them slides 8 and 9.  (Tall grass prairies originally existed south and west of the forested eastern US.  Further west were the short grass prairies where there was not enough rain to sustain the taller grasses.</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8</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 7 and</a:t>
            </a:r>
            <a:r>
              <a:rPr lang="en-US" baseline="0" dirty="0" smtClean="0"/>
              <a:t> h</a:t>
            </a:r>
            <a:r>
              <a:rPr lang="en-US" dirty="0" smtClean="0"/>
              <a:t>ave students guess</a:t>
            </a:r>
            <a:r>
              <a:rPr lang="en-US" baseline="0" dirty="0" smtClean="0"/>
              <a:t> what </a:t>
            </a:r>
            <a:r>
              <a:rPr lang="en-US" baseline="0" dirty="0" err="1" smtClean="0"/>
              <a:t>switchgrass</a:t>
            </a:r>
            <a:r>
              <a:rPr lang="en-US" baseline="0" dirty="0" smtClean="0"/>
              <a:t> and prairie grass are.  Then show them slides 8 and 9.  (Tall grass prairies originally existed south and west of the forested eastern US.  Further west were the short grass prairies where there was not enough rain to sustain the </a:t>
            </a:r>
            <a:r>
              <a:rPr lang="en-US" baseline="0" smtClean="0"/>
              <a:t>taller grasses.</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9</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Annual plants die at the end of the</a:t>
            </a:r>
            <a:r>
              <a:rPr lang="en-US" baseline="0" dirty="0" smtClean="0"/>
              <a:t> growing season and have to be replanted annually.</a:t>
            </a:r>
          </a:p>
          <a:p>
            <a:r>
              <a:rPr lang="en-US" baseline="0" dirty="0" smtClean="0"/>
              <a:t>Perennial plants live for more than two years.  Typically the above-ground portion or the leaves may die at the end of the growing season, but the plant grows again the following spring from the roots.</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10</a:t>
            </a:fld>
            <a:endParaRPr lang="en-US"/>
          </a:p>
        </p:txBody>
      </p:sp>
    </p:spTree>
    <p:extLst>
      <p:ext uri="{BB962C8B-B14F-4D97-AF65-F5344CB8AC3E}">
        <p14:creationId xmlns:p14="http://schemas.microsoft.com/office/powerpoint/2010/main" val="153008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a:xfrm>
            <a:off x="545124" y="2749403"/>
            <a:ext cx="7772400" cy="1470025"/>
          </a:xfrm>
        </p:spPr>
        <p:txBody>
          <a:bodyPr/>
          <a:lstStyle/>
          <a:p>
            <a:pPr eaLnBrk="1" hangingPunct="1"/>
            <a:r>
              <a:rPr lang="en-US" dirty="0">
                <a:latin typeface="Calibri" charset="0"/>
              </a:rPr>
              <a:t>Lesson </a:t>
            </a:r>
            <a:r>
              <a:rPr lang="en-US" dirty="0" smtClean="0">
                <a:latin typeface="Calibri" charset="0"/>
              </a:rPr>
              <a:t>4 </a:t>
            </a:r>
            <a:r>
              <a:rPr lang="en-US" dirty="0">
                <a:latin typeface="Calibri" charset="0"/>
              </a:rPr>
              <a:t>Activity </a:t>
            </a:r>
            <a:r>
              <a:rPr lang="en-US" dirty="0" smtClean="0">
                <a:latin typeface="Calibri" charset="0"/>
              </a:rPr>
              <a:t>3</a:t>
            </a:r>
            <a:endParaRPr lang="en-US" dirty="0">
              <a:latin typeface="Calibri" charset="0"/>
            </a:endParaRPr>
          </a:p>
        </p:txBody>
      </p:sp>
      <p:sp>
        <p:nvSpPr>
          <p:cNvPr id="23554" name="Subtitle 2"/>
          <p:cNvSpPr>
            <a:spLocks noGrp="1"/>
          </p:cNvSpPr>
          <p:nvPr>
            <p:ph type="subTitle" idx="1"/>
          </p:nvPr>
        </p:nvSpPr>
        <p:spPr/>
        <p:txBody>
          <a:bodyPr/>
          <a:lstStyle/>
          <a:p>
            <a:pPr eaLnBrk="1" hangingPunct="1"/>
            <a:r>
              <a:rPr lang="en-US" dirty="0" smtClean="0">
                <a:solidFill>
                  <a:srgbClr val="000000"/>
                </a:solidFill>
                <a:latin typeface="Calibri" charset="0"/>
              </a:rPr>
              <a:t>Biofuels Agriculture</a:t>
            </a:r>
            <a:endParaRPr lang="en-US" dirty="0">
              <a:solidFill>
                <a:srgbClr val="000000"/>
              </a:solidFill>
              <a:latin typeface="Calibri" charset="0"/>
            </a:endParaRPr>
          </a:p>
        </p:txBody>
      </p:sp>
      <p:sp>
        <p:nvSpPr>
          <p:cNvPr id="6" name="TextBox 5"/>
          <p:cNvSpPr txBox="1"/>
          <p:nvPr/>
        </p:nvSpPr>
        <p:spPr>
          <a:xfrm>
            <a:off x="5373576" y="6439956"/>
            <a:ext cx="3649577"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2" name="Picture 1" descr="WI-Energy-Institute_4c_C copy.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83481" y="4853763"/>
            <a:ext cx="3169570" cy="1570074"/>
          </a:xfrm>
          <a:prstGeom prst="rect">
            <a:avLst/>
          </a:prstGeom>
        </p:spPr>
      </p:pic>
    </p:spTree>
    <p:extLst>
      <p:ext uri="{BB962C8B-B14F-4D97-AF65-F5344CB8AC3E}">
        <p14:creationId xmlns:p14="http://schemas.microsoft.com/office/powerpoint/2010/main" val="3667853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the data</a:t>
            </a:r>
            <a:endParaRPr lang="en-US" dirty="0"/>
          </a:p>
        </p:txBody>
      </p:sp>
      <p:graphicFrame>
        <p:nvGraphicFramePr>
          <p:cNvPr id="5" name="Content Placeholder 5"/>
          <p:cNvGraphicFramePr>
            <a:graphicFrameLocks/>
          </p:cNvGraphicFramePr>
          <p:nvPr>
            <p:extLst>
              <p:ext uri="{D42A27DB-BD31-4B8C-83A1-F6EECF244321}">
                <p14:modId xmlns:p14="http://schemas.microsoft.com/office/powerpoint/2010/main" val="602253744"/>
              </p:ext>
            </p:extLst>
          </p:nvPr>
        </p:nvGraphicFramePr>
        <p:xfrm>
          <a:off x="377687" y="1505180"/>
          <a:ext cx="8309113" cy="5112769"/>
        </p:xfrm>
        <a:graphic>
          <a:graphicData uri="http://schemas.openxmlformats.org/drawingml/2006/table">
            <a:tbl>
              <a:tblPr firstRow="1" firstCol="1" bandRow="1">
                <a:tableStyleId>{5C22544A-7EE6-4342-B048-85BDC9FD1C3A}</a:tableStyleId>
              </a:tblPr>
              <a:tblGrid>
                <a:gridCol w="2398074"/>
                <a:gridCol w="1914251"/>
                <a:gridCol w="2019430"/>
                <a:gridCol w="1977358"/>
              </a:tblGrid>
              <a:tr h="1899822">
                <a:tc>
                  <a:txBody>
                    <a:bodyPr/>
                    <a:lstStyle/>
                    <a:p>
                      <a:pPr marL="0" marR="0">
                        <a:lnSpc>
                          <a:spcPct val="115000"/>
                        </a:lnSpc>
                        <a:spcBef>
                          <a:spcPts val="0"/>
                        </a:spcBef>
                        <a:spcAft>
                          <a:spcPts val="0"/>
                        </a:spcAft>
                      </a:pPr>
                      <a:r>
                        <a:rPr lang="en-US" sz="2800" dirty="0">
                          <a:effectLst/>
                        </a:rPr>
                        <a:t>Crop type</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Perennial </a:t>
                      </a:r>
                    </a:p>
                    <a:p>
                      <a:pPr marL="0" marR="0">
                        <a:lnSpc>
                          <a:spcPct val="115000"/>
                        </a:lnSpc>
                        <a:spcBef>
                          <a:spcPts val="0"/>
                        </a:spcBef>
                        <a:spcAft>
                          <a:spcPts val="0"/>
                        </a:spcAft>
                      </a:pPr>
                      <a:r>
                        <a:rPr lang="en-US" sz="2800" dirty="0">
                          <a:effectLst/>
                        </a:rPr>
                        <a:t>verses </a:t>
                      </a:r>
                    </a:p>
                    <a:p>
                      <a:pPr marL="0" marR="0">
                        <a:lnSpc>
                          <a:spcPct val="115000"/>
                        </a:lnSpc>
                        <a:spcBef>
                          <a:spcPts val="0"/>
                        </a:spcBef>
                        <a:spcAft>
                          <a:spcPts val="0"/>
                        </a:spcAft>
                      </a:pPr>
                      <a:r>
                        <a:rPr lang="en-US" sz="2800" dirty="0">
                          <a:effectLst/>
                        </a:rPr>
                        <a:t>annual</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Annual</a:t>
                      </a:r>
                    </a:p>
                    <a:p>
                      <a:pPr marL="0" marR="0">
                        <a:lnSpc>
                          <a:spcPct val="115000"/>
                        </a:lnSpc>
                        <a:spcBef>
                          <a:spcPts val="0"/>
                        </a:spcBef>
                        <a:spcAft>
                          <a:spcPts val="0"/>
                        </a:spcAft>
                      </a:pPr>
                      <a:r>
                        <a:rPr lang="en-US" sz="2800" dirty="0">
                          <a:effectLst/>
                        </a:rPr>
                        <a:t>Biomass</a:t>
                      </a:r>
                    </a:p>
                    <a:p>
                      <a:pPr marL="0" marR="0">
                        <a:lnSpc>
                          <a:spcPct val="115000"/>
                        </a:lnSpc>
                        <a:spcBef>
                          <a:spcPts val="0"/>
                        </a:spcBef>
                        <a:spcAft>
                          <a:spcPts val="0"/>
                        </a:spcAft>
                      </a:pPr>
                      <a:r>
                        <a:rPr lang="en-US" sz="2800" dirty="0">
                          <a:effectLst/>
                        </a:rPr>
                        <a:t>Yield</a:t>
                      </a:r>
                    </a:p>
                    <a:p>
                      <a:pPr marL="0" marR="0">
                        <a:lnSpc>
                          <a:spcPct val="115000"/>
                        </a:lnSpc>
                        <a:spcBef>
                          <a:spcPts val="0"/>
                        </a:spcBef>
                        <a:spcAft>
                          <a:spcPts val="0"/>
                        </a:spcAft>
                      </a:pPr>
                      <a:r>
                        <a:rPr lang="en-US" sz="2000" dirty="0">
                          <a:effectLst/>
                        </a:rPr>
                        <a:t>people 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Change in </a:t>
                      </a:r>
                    </a:p>
                    <a:p>
                      <a:pPr marL="0" marR="0">
                        <a:lnSpc>
                          <a:spcPct val="115000"/>
                        </a:lnSpc>
                        <a:spcBef>
                          <a:spcPts val="0"/>
                        </a:spcBef>
                        <a:spcAft>
                          <a:spcPts val="0"/>
                        </a:spcAft>
                      </a:pPr>
                      <a:r>
                        <a:rPr lang="en-US" sz="2800" dirty="0">
                          <a:effectLst/>
                        </a:rPr>
                        <a:t>soil </a:t>
                      </a:r>
                      <a:r>
                        <a:rPr lang="en-US" sz="2800" dirty="0" smtClean="0">
                          <a:effectLst/>
                        </a:rPr>
                        <a:t>carbon</a:t>
                      </a:r>
                      <a:endParaRPr lang="en-US" sz="2800" dirty="0">
                        <a:effectLst/>
                      </a:endParaRPr>
                    </a:p>
                    <a:p>
                      <a:pPr marL="0" marR="0">
                        <a:lnSpc>
                          <a:spcPct val="115000"/>
                        </a:lnSpc>
                        <a:spcBef>
                          <a:spcPts val="0"/>
                        </a:spcBef>
                        <a:spcAft>
                          <a:spcPts val="0"/>
                        </a:spcAft>
                      </a:pPr>
                      <a:r>
                        <a:rPr lang="en-US" sz="2000" dirty="0">
                          <a:effectLst/>
                        </a:rPr>
                        <a:t>people </a:t>
                      </a:r>
                    </a:p>
                    <a:p>
                      <a:pPr marL="0" marR="0">
                        <a:lnSpc>
                          <a:spcPct val="115000"/>
                        </a:lnSpc>
                        <a:spcBef>
                          <a:spcPts val="0"/>
                        </a:spcBef>
                        <a:spcAft>
                          <a:spcPts val="0"/>
                        </a:spcAft>
                      </a:pPr>
                      <a:r>
                        <a:rPr lang="en-US" sz="2000" dirty="0">
                          <a:effectLst/>
                        </a:rPr>
                        <a:t>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r>
              <a:tr h="1109827">
                <a:tc>
                  <a:txBody>
                    <a:bodyPr/>
                    <a:lstStyle/>
                    <a:p>
                      <a:pPr marL="0" marR="0">
                        <a:lnSpc>
                          <a:spcPct val="115000"/>
                        </a:lnSpc>
                        <a:spcBef>
                          <a:spcPts val="0"/>
                        </a:spcBef>
                        <a:spcAft>
                          <a:spcPts val="0"/>
                        </a:spcAft>
                      </a:pPr>
                      <a:r>
                        <a:rPr lang="en-US" sz="2800" dirty="0" smtClean="0">
                          <a:effectLst/>
                        </a:rPr>
                        <a:t>Conventional </a:t>
                      </a:r>
                      <a:r>
                        <a:rPr lang="en-US" sz="2800" dirty="0">
                          <a:effectLst/>
                        </a:rPr>
                        <a:t>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A</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-8.9</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a:effectLst/>
                        </a:rPr>
                        <a:t>No till 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A</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-2.5</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err="1">
                          <a:effectLst/>
                        </a:rPr>
                        <a:t>Switchgrass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180</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+2.4</a:t>
                      </a:r>
                      <a:endParaRPr lang="en-US" sz="4000" dirty="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smtClean="0">
                          <a:effectLst/>
                        </a:rPr>
                        <a:t>Prairie 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P</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81</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a:t>
                      </a:r>
                      <a:endParaRPr lang="en-US" sz="4000" dirty="0">
                        <a:effectLst/>
                        <a:latin typeface="Calibri"/>
                        <a:ea typeface="Calibri"/>
                        <a:cs typeface="Times New Roman"/>
                      </a:endParaRPr>
                    </a:p>
                  </a:txBody>
                  <a:tcPr marL="68580" marR="68580" marT="0" marB="0"/>
                </a:tc>
              </a:tr>
            </a:tbl>
          </a:graphicData>
        </a:graphic>
      </p:graphicFrame>
      <p:sp>
        <p:nvSpPr>
          <p:cNvPr id="4" name="Oval 3"/>
          <p:cNvSpPr/>
          <p:nvPr/>
        </p:nvSpPr>
        <p:spPr>
          <a:xfrm>
            <a:off x="2484783" y="1232452"/>
            <a:ext cx="2027582" cy="19679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3095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the data</a:t>
            </a:r>
            <a:endParaRPr lang="en-US" dirty="0"/>
          </a:p>
        </p:txBody>
      </p:sp>
      <p:graphicFrame>
        <p:nvGraphicFramePr>
          <p:cNvPr id="5" name="Content Placeholder 5"/>
          <p:cNvGraphicFramePr>
            <a:graphicFrameLocks/>
          </p:cNvGraphicFramePr>
          <p:nvPr>
            <p:extLst>
              <p:ext uri="{D42A27DB-BD31-4B8C-83A1-F6EECF244321}">
                <p14:modId xmlns:p14="http://schemas.microsoft.com/office/powerpoint/2010/main" val="2360770257"/>
              </p:ext>
            </p:extLst>
          </p:nvPr>
        </p:nvGraphicFramePr>
        <p:xfrm>
          <a:off x="516834" y="1504826"/>
          <a:ext cx="8309113" cy="5112769"/>
        </p:xfrm>
        <a:graphic>
          <a:graphicData uri="http://schemas.openxmlformats.org/drawingml/2006/table">
            <a:tbl>
              <a:tblPr firstRow="1" firstCol="1" bandRow="1">
                <a:tableStyleId>{5C22544A-7EE6-4342-B048-85BDC9FD1C3A}</a:tableStyleId>
              </a:tblPr>
              <a:tblGrid>
                <a:gridCol w="2398074"/>
                <a:gridCol w="1914251"/>
                <a:gridCol w="2019430"/>
                <a:gridCol w="1977358"/>
              </a:tblGrid>
              <a:tr h="1899822">
                <a:tc>
                  <a:txBody>
                    <a:bodyPr/>
                    <a:lstStyle/>
                    <a:p>
                      <a:pPr marL="0" marR="0">
                        <a:lnSpc>
                          <a:spcPct val="115000"/>
                        </a:lnSpc>
                        <a:spcBef>
                          <a:spcPts val="0"/>
                        </a:spcBef>
                        <a:spcAft>
                          <a:spcPts val="0"/>
                        </a:spcAft>
                      </a:pPr>
                      <a:r>
                        <a:rPr lang="en-US" sz="2800" dirty="0">
                          <a:effectLst/>
                        </a:rPr>
                        <a:t>Crop type</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Perennial </a:t>
                      </a:r>
                    </a:p>
                    <a:p>
                      <a:pPr marL="0" marR="0">
                        <a:lnSpc>
                          <a:spcPct val="115000"/>
                        </a:lnSpc>
                        <a:spcBef>
                          <a:spcPts val="0"/>
                        </a:spcBef>
                        <a:spcAft>
                          <a:spcPts val="0"/>
                        </a:spcAft>
                      </a:pPr>
                      <a:r>
                        <a:rPr lang="en-US" sz="2800" dirty="0">
                          <a:effectLst/>
                        </a:rPr>
                        <a:t>verses </a:t>
                      </a:r>
                    </a:p>
                    <a:p>
                      <a:pPr marL="0" marR="0">
                        <a:lnSpc>
                          <a:spcPct val="115000"/>
                        </a:lnSpc>
                        <a:spcBef>
                          <a:spcPts val="0"/>
                        </a:spcBef>
                        <a:spcAft>
                          <a:spcPts val="0"/>
                        </a:spcAft>
                      </a:pPr>
                      <a:r>
                        <a:rPr lang="en-US" sz="2800" dirty="0">
                          <a:effectLst/>
                        </a:rPr>
                        <a:t>annual</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Annual</a:t>
                      </a:r>
                    </a:p>
                    <a:p>
                      <a:pPr marL="0" marR="0">
                        <a:lnSpc>
                          <a:spcPct val="115000"/>
                        </a:lnSpc>
                        <a:spcBef>
                          <a:spcPts val="0"/>
                        </a:spcBef>
                        <a:spcAft>
                          <a:spcPts val="0"/>
                        </a:spcAft>
                      </a:pPr>
                      <a:r>
                        <a:rPr lang="en-US" sz="2800" dirty="0">
                          <a:effectLst/>
                        </a:rPr>
                        <a:t>Biomass</a:t>
                      </a:r>
                    </a:p>
                    <a:p>
                      <a:pPr marL="0" marR="0">
                        <a:lnSpc>
                          <a:spcPct val="115000"/>
                        </a:lnSpc>
                        <a:spcBef>
                          <a:spcPts val="0"/>
                        </a:spcBef>
                        <a:spcAft>
                          <a:spcPts val="0"/>
                        </a:spcAft>
                      </a:pPr>
                      <a:r>
                        <a:rPr lang="en-US" sz="2800" dirty="0">
                          <a:effectLst/>
                        </a:rPr>
                        <a:t>Yield</a:t>
                      </a:r>
                    </a:p>
                    <a:p>
                      <a:pPr marL="0" marR="0">
                        <a:lnSpc>
                          <a:spcPct val="115000"/>
                        </a:lnSpc>
                        <a:spcBef>
                          <a:spcPts val="0"/>
                        </a:spcBef>
                        <a:spcAft>
                          <a:spcPts val="0"/>
                        </a:spcAft>
                      </a:pPr>
                      <a:r>
                        <a:rPr lang="en-US" sz="2000" dirty="0">
                          <a:effectLst/>
                        </a:rPr>
                        <a:t>people 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Change in </a:t>
                      </a:r>
                    </a:p>
                    <a:p>
                      <a:pPr marL="0" marR="0">
                        <a:lnSpc>
                          <a:spcPct val="115000"/>
                        </a:lnSpc>
                        <a:spcBef>
                          <a:spcPts val="0"/>
                        </a:spcBef>
                        <a:spcAft>
                          <a:spcPts val="0"/>
                        </a:spcAft>
                      </a:pPr>
                      <a:r>
                        <a:rPr lang="en-US" sz="2800" dirty="0">
                          <a:effectLst/>
                        </a:rPr>
                        <a:t>soil </a:t>
                      </a:r>
                      <a:r>
                        <a:rPr lang="en-US" sz="2800" dirty="0" smtClean="0">
                          <a:effectLst/>
                        </a:rPr>
                        <a:t>carbon</a:t>
                      </a:r>
                      <a:endParaRPr lang="en-US" sz="2800" dirty="0">
                        <a:effectLst/>
                      </a:endParaRPr>
                    </a:p>
                    <a:p>
                      <a:pPr marL="0" marR="0">
                        <a:lnSpc>
                          <a:spcPct val="115000"/>
                        </a:lnSpc>
                        <a:spcBef>
                          <a:spcPts val="0"/>
                        </a:spcBef>
                        <a:spcAft>
                          <a:spcPts val="0"/>
                        </a:spcAft>
                      </a:pPr>
                      <a:r>
                        <a:rPr lang="en-US" sz="2000" dirty="0">
                          <a:effectLst/>
                        </a:rPr>
                        <a:t>people </a:t>
                      </a:r>
                    </a:p>
                    <a:p>
                      <a:pPr marL="0" marR="0">
                        <a:lnSpc>
                          <a:spcPct val="115000"/>
                        </a:lnSpc>
                        <a:spcBef>
                          <a:spcPts val="0"/>
                        </a:spcBef>
                        <a:spcAft>
                          <a:spcPts val="0"/>
                        </a:spcAft>
                      </a:pPr>
                      <a:r>
                        <a:rPr lang="en-US" sz="2000" dirty="0">
                          <a:effectLst/>
                        </a:rPr>
                        <a:t>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r>
              <a:tr h="1109827">
                <a:tc>
                  <a:txBody>
                    <a:bodyPr/>
                    <a:lstStyle/>
                    <a:p>
                      <a:pPr marL="0" marR="0">
                        <a:lnSpc>
                          <a:spcPct val="115000"/>
                        </a:lnSpc>
                        <a:spcBef>
                          <a:spcPts val="0"/>
                        </a:spcBef>
                        <a:spcAft>
                          <a:spcPts val="0"/>
                        </a:spcAft>
                      </a:pPr>
                      <a:r>
                        <a:rPr lang="en-US" sz="2800" dirty="0" smtClean="0">
                          <a:effectLst/>
                        </a:rPr>
                        <a:t>Conventional </a:t>
                      </a:r>
                      <a:r>
                        <a:rPr lang="en-US" sz="2800" dirty="0">
                          <a:effectLst/>
                        </a:rPr>
                        <a:t>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A</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-8.9</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a:effectLst/>
                        </a:rPr>
                        <a:t>No till 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A</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-2.5</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err="1">
                          <a:effectLst/>
                        </a:rPr>
                        <a:t>Switchgrass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180</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+2.4</a:t>
                      </a:r>
                      <a:endParaRPr lang="en-US" sz="4000" dirty="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smtClean="0">
                          <a:effectLst/>
                        </a:rPr>
                        <a:t>Prairie 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81</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a:t>
                      </a:r>
                      <a:endParaRPr lang="en-US" sz="4000" dirty="0">
                        <a:effectLst/>
                        <a:latin typeface="Calibri"/>
                        <a:ea typeface="Calibri"/>
                        <a:cs typeface="Times New Roman"/>
                      </a:endParaRPr>
                    </a:p>
                  </a:txBody>
                  <a:tcPr marL="68580" marR="68580" marT="0" marB="0"/>
                </a:tc>
              </a:tr>
            </a:tbl>
          </a:graphicData>
        </a:graphic>
      </p:graphicFrame>
      <p:sp>
        <p:nvSpPr>
          <p:cNvPr id="8" name="Oval 7"/>
          <p:cNvSpPr/>
          <p:nvPr/>
        </p:nvSpPr>
        <p:spPr>
          <a:xfrm>
            <a:off x="4552120" y="1393985"/>
            <a:ext cx="1808921" cy="1679713"/>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57150">
                <a:solidFill>
                  <a:srgbClr val="FF0000"/>
                </a:solidFill>
              </a:ln>
            </a:endParaRPr>
          </a:p>
        </p:txBody>
      </p:sp>
    </p:spTree>
    <p:extLst>
      <p:ext uri="{BB962C8B-B14F-4D97-AF65-F5344CB8AC3E}">
        <p14:creationId xmlns:p14="http://schemas.microsoft.com/office/powerpoint/2010/main" val="3726392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the data</a:t>
            </a:r>
            <a:endParaRPr lang="en-US" dirty="0"/>
          </a:p>
        </p:txBody>
      </p:sp>
      <p:sp>
        <p:nvSpPr>
          <p:cNvPr id="7" name="Oval 6"/>
          <p:cNvSpPr/>
          <p:nvPr/>
        </p:nvSpPr>
        <p:spPr>
          <a:xfrm>
            <a:off x="4055163" y="2623930"/>
            <a:ext cx="1808921" cy="815009"/>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57150">
                <a:solidFill>
                  <a:srgbClr val="FF0000"/>
                </a:solidFill>
              </a:ln>
            </a:endParaRPr>
          </a:p>
        </p:txBody>
      </p:sp>
      <p:sp>
        <p:nvSpPr>
          <p:cNvPr id="3" name="Content Placeholder 2"/>
          <p:cNvSpPr>
            <a:spLocks noGrp="1"/>
          </p:cNvSpPr>
          <p:nvPr>
            <p:ph idx="1"/>
          </p:nvPr>
        </p:nvSpPr>
        <p:spPr/>
        <p:txBody>
          <a:bodyPr/>
          <a:lstStyle/>
          <a:p>
            <a:endParaRPr lang="en-US" dirty="0"/>
          </a:p>
        </p:txBody>
      </p:sp>
      <p:graphicFrame>
        <p:nvGraphicFramePr>
          <p:cNvPr id="8" name="Content Placeholder 5"/>
          <p:cNvGraphicFramePr>
            <a:graphicFrameLocks/>
          </p:cNvGraphicFramePr>
          <p:nvPr>
            <p:extLst>
              <p:ext uri="{D42A27DB-BD31-4B8C-83A1-F6EECF244321}">
                <p14:modId xmlns:p14="http://schemas.microsoft.com/office/powerpoint/2010/main" val="1889684819"/>
              </p:ext>
            </p:extLst>
          </p:nvPr>
        </p:nvGraphicFramePr>
        <p:xfrm>
          <a:off x="516834" y="1300578"/>
          <a:ext cx="8309113" cy="5112769"/>
        </p:xfrm>
        <a:graphic>
          <a:graphicData uri="http://schemas.openxmlformats.org/drawingml/2006/table">
            <a:tbl>
              <a:tblPr firstRow="1" firstCol="1" bandRow="1">
                <a:tableStyleId>{5C22544A-7EE6-4342-B048-85BDC9FD1C3A}</a:tableStyleId>
              </a:tblPr>
              <a:tblGrid>
                <a:gridCol w="2398074"/>
                <a:gridCol w="1914251"/>
                <a:gridCol w="2019430"/>
                <a:gridCol w="1977358"/>
              </a:tblGrid>
              <a:tr h="1899822">
                <a:tc>
                  <a:txBody>
                    <a:bodyPr/>
                    <a:lstStyle/>
                    <a:p>
                      <a:pPr marL="0" marR="0">
                        <a:lnSpc>
                          <a:spcPct val="115000"/>
                        </a:lnSpc>
                        <a:spcBef>
                          <a:spcPts val="0"/>
                        </a:spcBef>
                        <a:spcAft>
                          <a:spcPts val="0"/>
                        </a:spcAft>
                      </a:pPr>
                      <a:r>
                        <a:rPr lang="en-US" sz="2800" dirty="0">
                          <a:effectLst/>
                        </a:rPr>
                        <a:t>Crop type</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Perennial </a:t>
                      </a:r>
                    </a:p>
                    <a:p>
                      <a:pPr marL="0" marR="0">
                        <a:lnSpc>
                          <a:spcPct val="115000"/>
                        </a:lnSpc>
                        <a:spcBef>
                          <a:spcPts val="0"/>
                        </a:spcBef>
                        <a:spcAft>
                          <a:spcPts val="0"/>
                        </a:spcAft>
                      </a:pPr>
                      <a:r>
                        <a:rPr lang="en-US" sz="2800" dirty="0">
                          <a:effectLst/>
                        </a:rPr>
                        <a:t>verses </a:t>
                      </a:r>
                    </a:p>
                    <a:p>
                      <a:pPr marL="0" marR="0">
                        <a:lnSpc>
                          <a:spcPct val="115000"/>
                        </a:lnSpc>
                        <a:spcBef>
                          <a:spcPts val="0"/>
                        </a:spcBef>
                        <a:spcAft>
                          <a:spcPts val="0"/>
                        </a:spcAft>
                      </a:pPr>
                      <a:r>
                        <a:rPr lang="en-US" sz="2800" dirty="0">
                          <a:effectLst/>
                        </a:rPr>
                        <a:t>annual</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Annual</a:t>
                      </a:r>
                    </a:p>
                    <a:p>
                      <a:pPr marL="0" marR="0">
                        <a:lnSpc>
                          <a:spcPct val="115000"/>
                        </a:lnSpc>
                        <a:spcBef>
                          <a:spcPts val="0"/>
                        </a:spcBef>
                        <a:spcAft>
                          <a:spcPts val="0"/>
                        </a:spcAft>
                      </a:pPr>
                      <a:r>
                        <a:rPr lang="en-US" sz="2800" dirty="0">
                          <a:effectLst/>
                        </a:rPr>
                        <a:t>Biomass</a:t>
                      </a:r>
                    </a:p>
                    <a:p>
                      <a:pPr marL="0" marR="0">
                        <a:lnSpc>
                          <a:spcPct val="115000"/>
                        </a:lnSpc>
                        <a:spcBef>
                          <a:spcPts val="0"/>
                        </a:spcBef>
                        <a:spcAft>
                          <a:spcPts val="0"/>
                        </a:spcAft>
                      </a:pPr>
                      <a:r>
                        <a:rPr lang="en-US" sz="2800" dirty="0">
                          <a:effectLst/>
                        </a:rPr>
                        <a:t>Yield</a:t>
                      </a:r>
                    </a:p>
                    <a:p>
                      <a:pPr marL="0" marR="0">
                        <a:lnSpc>
                          <a:spcPct val="115000"/>
                        </a:lnSpc>
                        <a:spcBef>
                          <a:spcPts val="0"/>
                        </a:spcBef>
                        <a:spcAft>
                          <a:spcPts val="0"/>
                        </a:spcAft>
                      </a:pPr>
                      <a:r>
                        <a:rPr lang="en-US" sz="2000" dirty="0">
                          <a:effectLst/>
                        </a:rPr>
                        <a:t>people 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Change in </a:t>
                      </a:r>
                    </a:p>
                    <a:p>
                      <a:pPr marL="0" marR="0">
                        <a:lnSpc>
                          <a:spcPct val="115000"/>
                        </a:lnSpc>
                        <a:spcBef>
                          <a:spcPts val="0"/>
                        </a:spcBef>
                        <a:spcAft>
                          <a:spcPts val="0"/>
                        </a:spcAft>
                      </a:pPr>
                      <a:r>
                        <a:rPr lang="en-US" sz="2800" dirty="0">
                          <a:effectLst/>
                        </a:rPr>
                        <a:t>soil </a:t>
                      </a:r>
                      <a:r>
                        <a:rPr lang="en-US" sz="2800" dirty="0" smtClean="0">
                          <a:effectLst/>
                        </a:rPr>
                        <a:t>carbon</a:t>
                      </a:r>
                      <a:endParaRPr lang="en-US" sz="2800" dirty="0">
                        <a:effectLst/>
                      </a:endParaRPr>
                    </a:p>
                    <a:p>
                      <a:pPr marL="0" marR="0">
                        <a:lnSpc>
                          <a:spcPct val="115000"/>
                        </a:lnSpc>
                        <a:spcBef>
                          <a:spcPts val="0"/>
                        </a:spcBef>
                        <a:spcAft>
                          <a:spcPts val="0"/>
                        </a:spcAft>
                      </a:pPr>
                      <a:r>
                        <a:rPr lang="en-US" sz="2000" dirty="0">
                          <a:effectLst/>
                        </a:rPr>
                        <a:t>people </a:t>
                      </a:r>
                    </a:p>
                    <a:p>
                      <a:pPr marL="0" marR="0">
                        <a:lnSpc>
                          <a:spcPct val="115000"/>
                        </a:lnSpc>
                        <a:spcBef>
                          <a:spcPts val="0"/>
                        </a:spcBef>
                        <a:spcAft>
                          <a:spcPts val="0"/>
                        </a:spcAft>
                      </a:pPr>
                      <a:r>
                        <a:rPr lang="en-US" sz="2000" dirty="0">
                          <a:effectLst/>
                        </a:rPr>
                        <a:t>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r>
              <a:tr h="1109827">
                <a:tc>
                  <a:txBody>
                    <a:bodyPr/>
                    <a:lstStyle/>
                    <a:p>
                      <a:pPr marL="0" marR="0">
                        <a:lnSpc>
                          <a:spcPct val="115000"/>
                        </a:lnSpc>
                        <a:spcBef>
                          <a:spcPts val="0"/>
                        </a:spcBef>
                        <a:spcAft>
                          <a:spcPts val="0"/>
                        </a:spcAft>
                      </a:pPr>
                      <a:r>
                        <a:rPr lang="en-US" sz="2800" dirty="0" smtClean="0">
                          <a:effectLst/>
                        </a:rPr>
                        <a:t>Conventional </a:t>
                      </a:r>
                      <a:r>
                        <a:rPr lang="en-US" sz="2800" dirty="0">
                          <a:effectLst/>
                        </a:rPr>
                        <a:t>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A</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-8.9</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a:effectLst/>
                        </a:rPr>
                        <a:t>No till 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A</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-2.5</a:t>
                      </a:r>
                      <a:endParaRPr lang="en-US" sz="4000" dirty="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err="1">
                          <a:effectLst/>
                        </a:rPr>
                        <a:t>Switchgrass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180</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+2.4</a:t>
                      </a:r>
                      <a:endParaRPr lang="en-US" sz="4000" dirty="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smtClean="0">
                          <a:effectLst/>
                        </a:rPr>
                        <a:t>Prairie 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P</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81</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a:t>
                      </a:r>
                      <a:endParaRPr lang="en-US" sz="4000" dirty="0">
                        <a:effectLst/>
                        <a:latin typeface="Calibri"/>
                        <a:ea typeface="Calibri"/>
                        <a:cs typeface="Times New Roman"/>
                      </a:endParaRPr>
                    </a:p>
                  </a:txBody>
                  <a:tcPr marL="68580" marR="68580" marT="0" marB="0"/>
                </a:tc>
              </a:tr>
            </a:tbl>
          </a:graphicData>
        </a:graphic>
      </p:graphicFrame>
      <p:sp>
        <p:nvSpPr>
          <p:cNvPr id="4" name="Oval 3"/>
          <p:cNvSpPr/>
          <p:nvPr/>
        </p:nvSpPr>
        <p:spPr>
          <a:xfrm>
            <a:off x="4671391" y="2623930"/>
            <a:ext cx="2087218" cy="57647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5112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data</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dirty="0" smtClean="0"/>
              <a:t>people </a:t>
            </a:r>
            <a:r>
              <a:rPr lang="en-US" dirty="0"/>
              <a:t>fbf</a:t>
            </a:r>
            <a:r>
              <a:rPr lang="en-US" baseline="30000" dirty="0"/>
              <a:t>-1</a:t>
            </a:r>
            <a:r>
              <a:rPr lang="en-US" dirty="0"/>
              <a:t> </a:t>
            </a:r>
            <a:r>
              <a:rPr lang="en-US" dirty="0" smtClean="0"/>
              <a:t>yr</a:t>
            </a:r>
            <a:r>
              <a:rPr lang="en-US" baseline="30000" dirty="0" smtClean="0"/>
              <a:t>-1</a:t>
            </a:r>
            <a:r>
              <a:rPr lang="en-US" dirty="0" smtClean="0"/>
              <a:t> = </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13</a:t>
            </a:fld>
            <a:endParaRPr lang="en-US"/>
          </a:p>
        </p:txBody>
      </p:sp>
      <p:sp>
        <p:nvSpPr>
          <p:cNvPr id="5" name="TextBox 4"/>
          <p:cNvSpPr txBox="1"/>
          <p:nvPr/>
        </p:nvSpPr>
        <p:spPr>
          <a:xfrm>
            <a:off x="3516923" y="1977525"/>
            <a:ext cx="5169877" cy="2554545"/>
          </a:xfrm>
          <a:prstGeom prst="rect">
            <a:avLst/>
          </a:prstGeom>
          <a:noFill/>
        </p:spPr>
        <p:txBody>
          <a:bodyPr wrap="square" rtlCol="0">
            <a:spAutoFit/>
          </a:bodyPr>
          <a:lstStyle/>
          <a:p>
            <a:pPr algn="ctr"/>
            <a:r>
              <a:rPr lang="en-US" sz="3200" dirty="0" smtClean="0"/>
              <a:t>Amount of biomass that weighs </a:t>
            </a:r>
          </a:p>
          <a:p>
            <a:pPr algn="ctr"/>
            <a:r>
              <a:rPr lang="en-US" sz="3200" dirty="0" smtClean="0"/>
              <a:t>as much as a standard person </a:t>
            </a:r>
          </a:p>
          <a:p>
            <a:pPr algn="ctr"/>
            <a:r>
              <a:rPr lang="en-US" sz="3200" dirty="0" smtClean="0"/>
              <a:t>grown in one year on a field the size of a football field</a:t>
            </a:r>
            <a:endParaRPr lang="en-US" sz="3200" dirty="0"/>
          </a:p>
        </p:txBody>
      </p:sp>
    </p:spTree>
    <p:extLst>
      <p:ext uri="{BB962C8B-B14F-4D97-AF65-F5344CB8AC3E}">
        <p14:creationId xmlns:p14="http://schemas.microsoft.com/office/powerpoint/2010/main" val="11835196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the data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08003753"/>
              </p:ext>
            </p:extLst>
          </p:nvPr>
        </p:nvGraphicFramePr>
        <p:xfrm>
          <a:off x="834887" y="1590258"/>
          <a:ext cx="7851912" cy="5239373"/>
        </p:xfrm>
        <a:graphic>
          <a:graphicData uri="http://schemas.openxmlformats.org/drawingml/2006/table">
            <a:tbl>
              <a:tblPr firstRow="1" firstCol="1" bandRow="1">
                <a:tableStyleId>{5C22544A-7EE6-4342-B048-85BDC9FD1C3A}</a:tableStyleId>
              </a:tblPr>
              <a:tblGrid>
                <a:gridCol w="2266122"/>
                <a:gridCol w="1808921"/>
                <a:gridCol w="1908313"/>
                <a:gridCol w="1868556"/>
              </a:tblGrid>
              <a:tr h="2026426">
                <a:tc>
                  <a:txBody>
                    <a:bodyPr/>
                    <a:lstStyle/>
                    <a:p>
                      <a:pPr marL="0" marR="0">
                        <a:lnSpc>
                          <a:spcPct val="115000"/>
                        </a:lnSpc>
                        <a:spcBef>
                          <a:spcPts val="0"/>
                        </a:spcBef>
                        <a:spcAft>
                          <a:spcPts val="0"/>
                        </a:spcAft>
                      </a:pPr>
                      <a:r>
                        <a:rPr lang="en-US" sz="2800" dirty="0">
                          <a:effectLst/>
                        </a:rPr>
                        <a:t>Crop type</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Perennial </a:t>
                      </a:r>
                    </a:p>
                    <a:p>
                      <a:pPr marL="0" marR="0">
                        <a:lnSpc>
                          <a:spcPct val="115000"/>
                        </a:lnSpc>
                        <a:spcBef>
                          <a:spcPts val="0"/>
                        </a:spcBef>
                        <a:spcAft>
                          <a:spcPts val="0"/>
                        </a:spcAft>
                      </a:pPr>
                      <a:r>
                        <a:rPr lang="en-US" sz="2800" dirty="0">
                          <a:effectLst/>
                        </a:rPr>
                        <a:t>verses </a:t>
                      </a:r>
                    </a:p>
                    <a:p>
                      <a:pPr marL="0" marR="0">
                        <a:lnSpc>
                          <a:spcPct val="115000"/>
                        </a:lnSpc>
                        <a:spcBef>
                          <a:spcPts val="0"/>
                        </a:spcBef>
                        <a:spcAft>
                          <a:spcPts val="0"/>
                        </a:spcAft>
                      </a:pPr>
                      <a:r>
                        <a:rPr lang="en-US" sz="2800" dirty="0">
                          <a:effectLst/>
                        </a:rPr>
                        <a:t>annual</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Annual</a:t>
                      </a:r>
                    </a:p>
                    <a:p>
                      <a:pPr marL="0" marR="0">
                        <a:lnSpc>
                          <a:spcPct val="115000"/>
                        </a:lnSpc>
                        <a:spcBef>
                          <a:spcPts val="0"/>
                        </a:spcBef>
                        <a:spcAft>
                          <a:spcPts val="0"/>
                        </a:spcAft>
                      </a:pPr>
                      <a:r>
                        <a:rPr lang="en-US" sz="2800" dirty="0">
                          <a:effectLst/>
                        </a:rPr>
                        <a:t>Biomass</a:t>
                      </a:r>
                    </a:p>
                    <a:p>
                      <a:pPr marL="0" marR="0">
                        <a:lnSpc>
                          <a:spcPct val="115000"/>
                        </a:lnSpc>
                        <a:spcBef>
                          <a:spcPts val="0"/>
                        </a:spcBef>
                        <a:spcAft>
                          <a:spcPts val="0"/>
                        </a:spcAft>
                      </a:pPr>
                      <a:r>
                        <a:rPr lang="en-US" sz="2800" dirty="0">
                          <a:effectLst/>
                        </a:rPr>
                        <a:t>Yield</a:t>
                      </a:r>
                    </a:p>
                    <a:p>
                      <a:pPr marL="0" marR="0">
                        <a:lnSpc>
                          <a:spcPct val="115000"/>
                        </a:lnSpc>
                        <a:spcBef>
                          <a:spcPts val="0"/>
                        </a:spcBef>
                        <a:spcAft>
                          <a:spcPts val="0"/>
                        </a:spcAft>
                      </a:pPr>
                      <a:r>
                        <a:rPr lang="en-US" sz="2000" dirty="0">
                          <a:effectLst/>
                        </a:rPr>
                        <a:t>people 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Change in </a:t>
                      </a:r>
                    </a:p>
                    <a:p>
                      <a:pPr marL="0" marR="0">
                        <a:lnSpc>
                          <a:spcPct val="115000"/>
                        </a:lnSpc>
                        <a:spcBef>
                          <a:spcPts val="0"/>
                        </a:spcBef>
                        <a:spcAft>
                          <a:spcPts val="0"/>
                        </a:spcAft>
                      </a:pPr>
                      <a:r>
                        <a:rPr lang="en-US" sz="2800" dirty="0">
                          <a:effectLst/>
                        </a:rPr>
                        <a:t>soil </a:t>
                      </a:r>
                      <a:r>
                        <a:rPr lang="en-US" sz="2800" dirty="0" smtClean="0">
                          <a:effectLst/>
                        </a:rPr>
                        <a:t>carbon</a:t>
                      </a:r>
                      <a:endParaRPr lang="en-US" sz="2800" dirty="0">
                        <a:effectLst/>
                      </a:endParaRPr>
                    </a:p>
                    <a:p>
                      <a:pPr marL="0" marR="0">
                        <a:lnSpc>
                          <a:spcPct val="115000"/>
                        </a:lnSpc>
                        <a:spcBef>
                          <a:spcPts val="0"/>
                        </a:spcBef>
                        <a:spcAft>
                          <a:spcPts val="0"/>
                        </a:spcAft>
                      </a:pPr>
                      <a:r>
                        <a:rPr lang="en-US" sz="2000" dirty="0">
                          <a:effectLst/>
                        </a:rPr>
                        <a:t>people </a:t>
                      </a:r>
                    </a:p>
                    <a:p>
                      <a:pPr marL="0" marR="0">
                        <a:lnSpc>
                          <a:spcPct val="115000"/>
                        </a:lnSpc>
                        <a:spcBef>
                          <a:spcPts val="0"/>
                        </a:spcBef>
                        <a:spcAft>
                          <a:spcPts val="0"/>
                        </a:spcAft>
                      </a:pPr>
                      <a:r>
                        <a:rPr lang="en-US" sz="2000" dirty="0">
                          <a:effectLst/>
                        </a:rPr>
                        <a:t>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r>
              <a:tr h="1109827">
                <a:tc>
                  <a:txBody>
                    <a:bodyPr/>
                    <a:lstStyle/>
                    <a:p>
                      <a:pPr marL="0" marR="0">
                        <a:lnSpc>
                          <a:spcPct val="115000"/>
                        </a:lnSpc>
                        <a:spcBef>
                          <a:spcPts val="0"/>
                        </a:spcBef>
                        <a:spcAft>
                          <a:spcPts val="0"/>
                        </a:spcAft>
                      </a:pPr>
                      <a:r>
                        <a:rPr lang="en-US" sz="2800" dirty="0" smtClean="0">
                          <a:effectLst/>
                        </a:rPr>
                        <a:t>Conventional </a:t>
                      </a:r>
                      <a:r>
                        <a:rPr lang="en-US" sz="2800" dirty="0">
                          <a:effectLst/>
                        </a:rPr>
                        <a:t>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A</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-8.9</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a:effectLst/>
                        </a:rPr>
                        <a:t>No till 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A</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-2.5</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err="1">
                          <a:effectLst/>
                        </a:rPr>
                        <a:t>Switchgrass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180</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+2.4</a:t>
                      </a:r>
                      <a:endParaRPr lang="en-US" sz="4000" dirty="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smtClean="0">
                          <a:effectLst/>
                        </a:rPr>
                        <a:t>Prairie 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81</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a:t>
                      </a:r>
                      <a:endParaRPr lang="en-US" sz="4000" dirty="0">
                        <a:effectLst/>
                        <a:latin typeface="Calibri"/>
                        <a:ea typeface="Calibri"/>
                        <a:cs typeface="Times New Roman"/>
                      </a:endParaRPr>
                    </a:p>
                  </a:txBody>
                  <a:tcPr marL="68580" marR="68580" marT="0" marB="0"/>
                </a:tc>
              </a:tr>
            </a:tbl>
          </a:graphicData>
        </a:graphic>
      </p:graphicFrame>
      <p:sp>
        <p:nvSpPr>
          <p:cNvPr id="7" name="Oval 6"/>
          <p:cNvSpPr/>
          <p:nvPr/>
        </p:nvSpPr>
        <p:spPr>
          <a:xfrm>
            <a:off x="6569758" y="1469479"/>
            <a:ext cx="2276067" cy="1373111"/>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57150">
                <a:solidFill>
                  <a:srgbClr val="FF0000"/>
                </a:solidFill>
              </a:ln>
            </a:endParaRPr>
          </a:p>
        </p:txBody>
      </p:sp>
    </p:spTree>
    <p:extLst>
      <p:ext uri="{BB962C8B-B14F-4D97-AF65-F5344CB8AC3E}">
        <p14:creationId xmlns:p14="http://schemas.microsoft.com/office/powerpoint/2010/main" val="27602078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data</a:t>
            </a:r>
            <a:endParaRPr lang="en-US" dirty="0"/>
          </a:p>
        </p:txBody>
      </p:sp>
      <p:sp>
        <p:nvSpPr>
          <p:cNvPr id="3" name="Content Placeholder 2"/>
          <p:cNvSpPr>
            <a:spLocks noGrp="1"/>
          </p:cNvSpPr>
          <p:nvPr>
            <p:ph idx="1"/>
          </p:nvPr>
        </p:nvSpPr>
        <p:spPr/>
        <p:txBody>
          <a:bodyPr/>
          <a:lstStyle/>
          <a:p>
            <a:pPr marL="0" indent="0">
              <a:buNone/>
            </a:pPr>
            <a:r>
              <a:rPr lang="en-US" i="1" dirty="0" smtClean="0"/>
              <a:t>Soil Carbon </a:t>
            </a:r>
          </a:p>
          <a:p>
            <a:r>
              <a:rPr lang="en-US" dirty="0" smtClean="0"/>
              <a:t>Decomposing organic matter</a:t>
            </a:r>
          </a:p>
          <a:p>
            <a:r>
              <a:rPr lang="en-US" dirty="0" smtClean="0"/>
              <a:t>Gives soil its black color</a:t>
            </a:r>
          </a:p>
          <a:p>
            <a:r>
              <a:rPr lang="en-US" dirty="0" smtClean="0"/>
              <a:t>Important component of healthy soil, because it prevents minerals and water from running through the soil out of the reach of plants.</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15</a:t>
            </a:fld>
            <a:endParaRPr lang="en-US"/>
          </a:p>
        </p:txBody>
      </p:sp>
    </p:spTree>
    <p:extLst>
      <p:ext uri="{BB962C8B-B14F-4D97-AF65-F5344CB8AC3E}">
        <p14:creationId xmlns:p14="http://schemas.microsoft.com/office/powerpoint/2010/main" val="814118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data</a:t>
            </a:r>
            <a:endParaRPr lang="en-US" dirty="0"/>
          </a:p>
        </p:txBody>
      </p:sp>
      <p:sp>
        <p:nvSpPr>
          <p:cNvPr id="3" name="Content Placeholder 2"/>
          <p:cNvSpPr>
            <a:spLocks noGrp="1"/>
          </p:cNvSpPr>
          <p:nvPr>
            <p:ph idx="1"/>
          </p:nvPr>
        </p:nvSpPr>
        <p:spPr/>
        <p:txBody>
          <a:bodyPr/>
          <a:lstStyle/>
          <a:p>
            <a:pPr marL="0" indent="0">
              <a:buNone/>
            </a:pPr>
            <a:r>
              <a:rPr lang="en-US" i="1" dirty="0" smtClean="0"/>
              <a:t>Soil Carbon </a:t>
            </a:r>
          </a:p>
        </p:txBody>
      </p:sp>
      <p:sp>
        <p:nvSpPr>
          <p:cNvPr id="4" name="Slide Number Placeholder 3"/>
          <p:cNvSpPr>
            <a:spLocks noGrp="1"/>
          </p:cNvSpPr>
          <p:nvPr>
            <p:ph type="sldNum" sz="quarter" idx="12"/>
          </p:nvPr>
        </p:nvSpPr>
        <p:spPr/>
        <p:txBody>
          <a:bodyPr/>
          <a:lstStyle/>
          <a:p>
            <a:fld id="{D3A1C050-F6FE-0E43-A9D0-F8EEADE3D1E4}" type="slidenum">
              <a:rPr lang="en-US" smtClean="0"/>
              <a:pPr/>
              <a:t>16</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0050" y="2184920"/>
            <a:ext cx="5665515" cy="4226654"/>
          </a:xfrm>
          <a:prstGeom prst="rect">
            <a:avLst/>
          </a:prstGeom>
        </p:spPr>
      </p:pic>
    </p:spTree>
    <p:extLst>
      <p:ext uri="{BB962C8B-B14F-4D97-AF65-F5344CB8AC3E}">
        <p14:creationId xmlns:p14="http://schemas.microsoft.com/office/powerpoint/2010/main" val="342178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Cost/benefit of biofuels agriculture</a:t>
            </a:r>
            <a:endParaRPr lang="en-US" dirty="0"/>
          </a:p>
        </p:txBody>
      </p:sp>
      <p:sp>
        <p:nvSpPr>
          <p:cNvPr id="3" name="Content Placeholder 2"/>
          <p:cNvSpPr>
            <a:spLocks noGrp="1"/>
          </p:cNvSpPr>
          <p:nvPr>
            <p:ph idx="1"/>
          </p:nvPr>
        </p:nvSpPr>
        <p:spPr/>
        <p:txBody>
          <a:bodyPr/>
          <a:lstStyle/>
          <a:p>
            <a:pPr marL="0" indent="0">
              <a:buNone/>
            </a:pPr>
            <a:r>
              <a:rPr lang="en-US" dirty="0" smtClean="0"/>
              <a:t>Factors to consider</a:t>
            </a:r>
          </a:p>
          <a:p>
            <a:r>
              <a:rPr lang="en-US" dirty="0" smtClean="0"/>
              <a:t>Choice of crop</a:t>
            </a:r>
          </a:p>
          <a:p>
            <a:r>
              <a:rPr lang="en-US" dirty="0" smtClean="0"/>
              <a:t>Energy use of agricultural processes</a:t>
            </a:r>
          </a:p>
          <a:p>
            <a:r>
              <a:rPr lang="en-US" dirty="0" smtClean="0"/>
              <a:t>Fertilizer and pesticide use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71097" y="3816626"/>
            <a:ext cx="4068241" cy="2930513"/>
          </a:xfrm>
          <a:prstGeom prst="rect">
            <a:avLst/>
          </a:prstGeom>
        </p:spPr>
      </p:pic>
    </p:spTree>
    <p:extLst>
      <p:ext uri="{BB962C8B-B14F-4D97-AF65-F5344CB8AC3E}">
        <p14:creationId xmlns:p14="http://schemas.microsoft.com/office/powerpoint/2010/main" val="114095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08176"/>
            <a:ext cx="8229600" cy="992402"/>
          </a:xfrm>
        </p:spPr>
        <p:txBody>
          <a:bodyPr>
            <a:normAutofit/>
          </a:bodyPr>
          <a:lstStyle/>
          <a:p>
            <a:r>
              <a:rPr lang="en-US" dirty="0" smtClean="0"/>
              <a:t>Understanding the data</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83915145"/>
              </p:ext>
            </p:extLst>
          </p:nvPr>
        </p:nvGraphicFramePr>
        <p:xfrm>
          <a:off x="834887" y="1590258"/>
          <a:ext cx="7851912" cy="3780214"/>
        </p:xfrm>
        <a:graphic>
          <a:graphicData uri="http://schemas.openxmlformats.org/drawingml/2006/table">
            <a:tbl>
              <a:tblPr firstRow="1" firstCol="1" bandRow="1">
                <a:tableStyleId>{5C22544A-7EE6-4342-B048-85BDC9FD1C3A}</a:tableStyleId>
              </a:tblPr>
              <a:tblGrid>
                <a:gridCol w="1550504"/>
                <a:gridCol w="1729409"/>
                <a:gridCol w="2047461"/>
                <a:gridCol w="2524538"/>
              </a:tblGrid>
              <a:tr h="755377">
                <a:tc>
                  <a:txBody>
                    <a:bodyPr/>
                    <a:lstStyle/>
                    <a:p>
                      <a:pPr marL="0" marR="0">
                        <a:lnSpc>
                          <a:spcPct val="115000"/>
                        </a:lnSpc>
                        <a:spcBef>
                          <a:spcPts val="0"/>
                        </a:spcBef>
                        <a:spcAft>
                          <a:spcPts val="0"/>
                        </a:spcAft>
                      </a:pPr>
                      <a:r>
                        <a:rPr lang="en-US" sz="2400" dirty="0">
                          <a:effectLst/>
                        </a:rPr>
                        <a:t>Crop type</a:t>
                      </a:r>
                      <a:endParaRPr lang="en-US" sz="2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400" dirty="0">
                          <a:effectLst/>
                        </a:rPr>
                        <a:t>Perennial </a:t>
                      </a:r>
                    </a:p>
                    <a:p>
                      <a:pPr marL="0" marR="0">
                        <a:lnSpc>
                          <a:spcPct val="115000"/>
                        </a:lnSpc>
                        <a:spcBef>
                          <a:spcPts val="0"/>
                        </a:spcBef>
                        <a:spcAft>
                          <a:spcPts val="0"/>
                        </a:spcAft>
                      </a:pPr>
                      <a:r>
                        <a:rPr lang="en-US" sz="2400" dirty="0">
                          <a:effectLst/>
                        </a:rPr>
                        <a:t>verses </a:t>
                      </a:r>
                    </a:p>
                    <a:p>
                      <a:pPr marL="0" marR="0">
                        <a:lnSpc>
                          <a:spcPct val="115000"/>
                        </a:lnSpc>
                        <a:spcBef>
                          <a:spcPts val="0"/>
                        </a:spcBef>
                        <a:spcAft>
                          <a:spcPts val="0"/>
                        </a:spcAft>
                      </a:pPr>
                      <a:r>
                        <a:rPr lang="en-US" sz="2400" dirty="0">
                          <a:effectLst/>
                        </a:rPr>
                        <a:t>annual</a:t>
                      </a:r>
                      <a:endParaRPr lang="en-US" sz="24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400" dirty="0">
                          <a:effectLst/>
                        </a:rPr>
                        <a:t>Annual</a:t>
                      </a:r>
                    </a:p>
                    <a:p>
                      <a:pPr marL="0" marR="0">
                        <a:lnSpc>
                          <a:spcPct val="115000"/>
                        </a:lnSpc>
                        <a:spcBef>
                          <a:spcPts val="0"/>
                        </a:spcBef>
                        <a:spcAft>
                          <a:spcPts val="0"/>
                        </a:spcAft>
                      </a:pPr>
                      <a:r>
                        <a:rPr lang="en-US" sz="2400" dirty="0">
                          <a:effectLst/>
                        </a:rPr>
                        <a:t>Biomass</a:t>
                      </a:r>
                    </a:p>
                    <a:p>
                      <a:pPr marL="0" marR="0">
                        <a:lnSpc>
                          <a:spcPct val="115000"/>
                        </a:lnSpc>
                        <a:spcBef>
                          <a:spcPts val="0"/>
                        </a:spcBef>
                        <a:spcAft>
                          <a:spcPts val="0"/>
                        </a:spcAft>
                      </a:pPr>
                      <a:r>
                        <a:rPr lang="en-US" sz="2400" dirty="0">
                          <a:effectLst/>
                        </a:rPr>
                        <a:t>Yield</a:t>
                      </a:r>
                    </a:p>
                    <a:p>
                      <a:pPr marL="0" marR="0">
                        <a:lnSpc>
                          <a:spcPct val="115000"/>
                        </a:lnSpc>
                        <a:spcBef>
                          <a:spcPts val="0"/>
                        </a:spcBef>
                        <a:spcAft>
                          <a:spcPts val="0"/>
                        </a:spcAft>
                      </a:pPr>
                      <a:r>
                        <a:rPr lang="en-US" sz="2000" dirty="0">
                          <a:effectLst/>
                        </a:rPr>
                        <a:t>people 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400" dirty="0">
                          <a:effectLst/>
                        </a:rPr>
                        <a:t>Change in </a:t>
                      </a:r>
                    </a:p>
                    <a:p>
                      <a:pPr marL="0" marR="0">
                        <a:lnSpc>
                          <a:spcPct val="115000"/>
                        </a:lnSpc>
                        <a:spcBef>
                          <a:spcPts val="0"/>
                        </a:spcBef>
                        <a:spcAft>
                          <a:spcPts val="0"/>
                        </a:spcAft>
                      </a:pPr>
                      <a:r>
                        <a:rPr lang="en-US" sz="2400" dirty="0">
                          <a:effectLst/>
                        </a:rPr>
                        <a:t>soil </a:t>
                      </a:r>
                      <a:r>
                        <a:rPr lang="en-US" sz="2400" dirty="0" smtClean="0">
                          <a:effectLst/>
                        </a:rPr>
                        <a:t>carbon</a:t>
                      </a:r>
                      <a:endParaRPr lang="en-US" sz="2400" dirty="0">
                        <a:effectLst/>
                      </a:endParaRPr>
                    </a:p>
                    <a:p>
                      <a:pPr marL="0" marR="0">
                        <a:lnSpc>
                          <a:spcPct val="115000"/>
                        </a:lnSpc>
                        <a:spcBef>
                          <a:spcPts val="0"/>
                        </a:spcBef>
                        <a:spcAft>
                          <a:spcPts val="0"/>
                        </a:spcAft>
                      </a:pPr>
                      <a:r>
                        <a:rPr lang="en-US" sz="2000" dirty="0">
                          <a:effectLst/>
                        </a:rPr>
                        <a:t>people </a:t>
                      </a:r>
                    </a:p>
                    <a:p>
                      <a:pPr marL="0" marR="0">
                        <a:lnSpc>
                          <a:spcPct val="115000"/>
                        </a:lnSpc>
                        <a:spcBef>
                          <a:spcPts val="0"/>
                        </a:spcBef>
                        <a:spcAft>
                          <a:spcPts val="0"/>
                        </a:spcAft>
                      </a:pPr>
                      <a:r>
                        <a:rPr lang="en-US" sz="2000" dirty="0">
                          <a:effectLst/>
                        </a:rPr>
                        <a:t>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r>
              <a:tr h="883070">
                <a:tc>
                  <a:txBody>
                    <a:bodyPr/>
                    <a:lstStyle/>
                    <a:p>
                      <a:pPr marL="0" marR="0">
                        <a:lnSpc>
                          <a:spcPct val="115000"/>
                        </a:lnSpc>
                        <a:spcBef>
                          <a:spcPts val="0"/>
                        </a:spcBef>
                        <a:spcAft>
                          <a:spcPts val="0"/>
                        </a:spcAft>
                      </a:pPr>
                      <a:r>
                        <a:rPr lang="en-US" sz="2000">
                          <a:effectLst/>
                        </a:rPr>
                        <a:t>Conventional corn</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A</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227</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-8.9</a:t>
                      </a:r>
                      <a:endParaRPr lang="en-US" sz="2000">
                        <a:effectLst/>
                        <a:latin typeface="Calibri"/>
                        <a:ea typeface="Calibri"/>
                        <a:cs typeface="Times New Roman"/>
                      </a:endParaRPr>
                    </a:p>
                  </a:txBody>
                  <a:tcPr marL="68580" marR="68580" marT="0" marB="0"/>
                </a:tc>
              </a:tr>
              <a:tr h="428251">
                <a:tc>
                  <a:txBody>
                    <a:bodyPr/>
                    <a:lstStyle/>
                    <a:p>
                      <a:pPr marL="0" marR="0">
                        <a:lnSpc>
                          <a:spcPct val="115000"/>
                        </a:lnSpc>
                        <a:spcBef>
                          <a:spcPts val="0"/>
                        </a:spcBef>
                        <a:spcAft>
                          <a:spcPts val="0"/>
                        </a:spcAft>
                      </a:pPr>
                      <a:r>
                        <a:rPr lang="en-US" sz="2000">
                          <a:effectLst/>
                        </a:rPr>
                        <a:t>No till corn</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A</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227</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-2.5</a:t>
                      </a:r>
                      <a:endParaRPr lang="en-US" sz="2000">
                        <a:effectLst/>
                        <a:latin typeface="Calibri"/>
                        <a:ea typeface="Calibri"/>
                        <a:cs typeface="Times New Roman"/>
                      </a:endParaRPr>
                    </a:p>
                  </a:txBody>
                  <a:tcPr marL="68580" marR="68580" marT="0" marB="0"/>
                </a:tc>
              </a:tr>
              <a:tr h="428251">
                <a:tc>
                  <a:txBody>
                    <a:bodyPr/>
                    <a:lstStyle/>
                    <a:p>
                      <a:pPr marL="0" marR="0">
                        <a:lnSpc>
                          <a:spcPct val="115000"/>
                        </a:lnSpc>
                        <a:spcBef>
                          <a:spcPts val="0"/>
                        </a:spcBef>
                        <a:spcAft>
                          <a:spcPts val="0"/>
                        </a:spcAft>
                      </a:pPr>
                      <a:r>
                        <a:rPr lang="en-US" sz="2000">
                          <a:effectLst/>
                        </a:rPr>
                        <a:t>Switchgrass</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P</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180</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+2.4</a:t>
                      </a:r>
                      <a:endParaRPr lang="en-US" sz="2000">
                        <a:effectLst/>
                        <a:latin typeface="Calibri"/>
                        <a:ea typeface="Calibri"/>
                        <a:cs typeface="Times New Roman"/>
                      </a:endParaRPr>
                    </a:p>
                  </a:txBody>
                  <a:tcPr marL="68580" marR="68580" marT="0" marB="0"/>
                </a:tc>
              </a:tr>
              <a:tr h="428251">
                <a:tc>
                  <a:txBody>
                    <a:bodyPr/>
                    <a:lstStyle/>
                    <a:p>
                      <a:pPr marL="0" marR="0">
                        <a:lnSpc>
                          <a:spcPct val="115000"/>
                        </a:lnSpc>
                        <a:spcBef>
                          <a:spcPts val="0"/>
                        </a:spcBef>
                        <a:spcAft>
                          <a:spcPts val="0"/>
                        </a:spcAft>
                      </a:pPr>
                      <a:r>
                        <a:rPr lang="en-US" sz="2000">
                          <a:effectLst/>
                        </a:rPr>
                        <a:t>Prairie</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P</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a:effectLst/>
                        </a:rPr>
                        <a:t>81</a:t>
                      </a:r>
                      <a:endParaRPr lang="en-US" sz="2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dirty="0">
                          <a:effectLst/>
                        </a:rPr>
                        <a:t>+1.8</a:t>
                      </a:r>
                      <a:endParaRPr lang="en-US" sz="2000" dirty="0">
                        <a:effectLst/>
                        <a:latin typeface="Calibri"/>
                        <a:ea typeface="Calibri"/>
                        <a:cs typeface="Times New Roman"/>
                      </a:endParaRPr>
                    </a:p>
                  </a:txBody>
                  <a:tcPr marL="68580" marR="68580" marT="0" marB="0"/>
                </a:tc>
              </a:tr>
            </a:tbl>
          </a:graphicData>
        </a:graphic>
      </p:graphicFrame>
      <p:sp>
        <p:nvSpPr>
          <p:cNvPr id="7" name="Oval 6"/>
          <p:cNvSpPr/>
          <p:nvPr/>
        </p:nvSpPr>
        <p:spPr>
          <a:xfrm>
            <a:off x="834887" y="1590258"/>
            <a:ext cx="1391478" cy="417446"/>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57150">
                <a:solidFill>
                  <a:srgbClr val="FF0000"/>
                </a:solidFill>
              </a:ln>
            </a:endParaRPr>
          </a:p>
        </p:txBody>
      </p:sp>
      <p:graphicFrame>
        <p:nvGraphicFramePr>
          <p:cNvPr id="8" name="Content Placeholder 5"/>
          <p:cNvGraphicFramePr>
            <a:graphicFrameLocks/>
          </p:cNvGraphicFramePr>
          <p:nvPr>
            <p:extLst>
              <p:ext uri="{D42A27DB-BD31-4B8C-83A1-F6EECF244321}">
                <p14:modId xmlns:p14="http://schemas.microsoft.com/office/powerpoint/2010/main" val="145906675"/>
              </p:ext>
            </p:extLst>
          </p:nvPr>
        </p:nvGraphicFramePr>
        <p:xfrm>
          <a:off x="516834" y="1300578"/>
          <a:ext cx="8309113" cy="5112769"/>
        </p:xfrm>
        <a:graphic>
          <a:graphicData uri="http://schemas.openxmlformats.org/drawingml/2006/table">
            <a:tbl>
              <a:tblPr firstRow="1" firstCol="1" bandRow="1">
                <a:tableStyleId>{5C22544A-7EE6-4342-B048-85BDC9FD1C3A}</a:tableStyleId>
              </a:tblPr>
              <a:tblGrid>
                <a:gridCol w="2398074"/>
                <a:gridCol w="1914251"/>
                <a:gridCol w="2019430"/>
                <a:gridCol w="1977358"/>
              </a:tblGrid>
              <a:tr h="1899822">
                <a:tc>
                  <a:txBody>
                    <a:bodyPr/>
                    <a:lstStyle/>
                    <a:p>
                      <a:pPr marL="0" marR="0">
                        <a:lnSpc>
                          <a:spcPct val="115000"/>
                        </a:lnSpc>
                        <a:spcBef>
                          <a:spcPts val="0"/>
                        </a:spcBef>
                        <a:spcAft>
                          <a:spcPts val="0"/>
                        </a:spcAft>
                      </a:pPr>
                      <a:r>
                        <a:rPr lang="en-US" sz="2800" dirty="0">
                          <a:effectLst/>
                        </a:rPr>
                        <a:t>Crop type</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Perennial </a:t>
                      </a:r>
                    </a:p>
                    <a:p>
                      <a:pPr marL="0" marR="0">
                        <a:lnSpc>
                          <a:spcPct val="115000"/>
                        </a:lnSpc>
                        <a:spcBef>
                          <a:spcPts val="0"/>
                        </a:spcBef>
                        <a:spcAft>
                          <a:spcPts val="0"/>
                        </a:spcAft>
                      </a:pPr>
                      <a:r>
                        <a:rPr lang="en-US" sz="2800" dirty="0">
                          <a:effectLst/>
                        </a:rPr>
                        <a:t>verses </a:t>
                      </a:r>
                    </a:p>
                    <a:p>
                      <a:pPr marL="0" marR="0">
                        <a:lnSpc>
                          <a:spcPct val="115000"/>
                        </a:lnSpc>
                        <a:spcBef>
                          <a:spcPts val="0"/>
                        </a:spcBef>
                        <a:spcAft>
                          <a:spcPts val="0"/>
                        </a:spcAft>
                      </a:pPr>
                      <a:r>
                        <a:rPr lang="en-US" sz="2800" dirty="0">
                          <a:effectLst/>
                        </a:rPr>
                        <a:t>annual</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Annual</a:t>
                      </a:r>
                    </a:p>
                    <a:p>
                      <a:pPr marL="0" marR="0">
                        <a:lnSpc>
                          <a:spcPct val="115000"/>
                        </a:lnSpc>
                        <a:spcBef>
                          <a:spcPts val="0"/>
                        </a:spcBef>
                        <a:spcAft>
                          <a:spcPts val="0"/>
                        </a:spcAft>
                      </a:pPr>
                      <a:r>
                        <a:rPr lang="en-US" sz="2800" dirty="0">
                          <a:effectLst/>
                        </a:rPr>
                        <a:t>Biomass</a:t>
                      </a:r>
                    </a:p>
                    <a:p>
                      <a:pPr marL="0" marR="0">
                        <a:lnSpc>
                          <a:spcPct val="115000"/>
                        </a:lnSpc>
                        <a:spcBef>
                          <a:spcPts val="0"/>
                        </a:spcBef>
                        <a:spcAft>
                          <a:spcPts val="0"/>
                        </a:spcAft>
                      </a:pPr>
                      <a:r>
                        <a:rPr lang="en-US" sz="2800" dirty="0">
                          <a:effectLst/>
                        </a:rPr>
                        <a:t>Yield</a:t>
                      </a:r>
                    </a:p>
                    <a:p>
                      <a:pPr marL="0" marR="0">
                        <a:lnSpc>
                          <a:spcPct val="115000"/>
                        </a:lnSpc>
                        <a:spcBef>
                          <a:spcPts val="0"/>
                        </a:spcBef>
                        <a:spcAft>
                          <a:spcPts val="0"/>
                        </a:spcAft>
                      </a:pPr>
                      <a:r>
                        <a:rPr lang="en-US" sz="2000" dirty="0">
                          <a:effectLst/>
                        </a:rPr>
                        <a:t>people 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800" dirty="0">
                          <a:effectLst/>
                        </a:rPr>
                        <a:t>Change in </a:t>
                      </a:r>
                    </a:p>
                    <a:p>
                      <a:pPr marL="0" marR="0">
                        <a:lnSpc>
                          <a:spcPct val="115000"/>
                        </a:lnSpc>
                        <a:spcBef>
                          <a:spcPts val="0"/>
                        </a:spcBef>
                        <a:spcAft>
                          <a:spcPts val="0"/>
                        </a:spcAft>
                      </a:pPr>
                      <a:r>
                        <a:rPr lang="en-US" sz="2800" dirty="0">
                          <a:effectLst/>
                        </a:rPr>
                        <a:t>soil </a:t>
                      </a:r>
                      <a:r>
                        <a:rPr lang="en-US" sz="2800" dirty="0" smtClean="0">
                          <a:effectLst/>
                        </a:rPr>
                        <a:t>carbon</a:t>
                      </a:r>
                      <a:endParaRPr lang="en-US" sz="2800" dirty="0">
                        <a:effectLst/>
                      </a:endParaRPr>
                    </a:p>
                    <a:p>
                      <a:pPr marL="0" marR="0">
                        <a:lnSpc>
                          <a:spcPct val="115000"/>
                        </a:lnSpc>
                        <a:spcBef>
                          <a:spcPts val="0"/>
                        </a:spcBef>
                        <a:spcAft>
                          <a:spcPts val="0"/>
                        </a:spcAft>
                      </a:pPr>
                      <a:r>
                        <a:rPr lang="en-US" sz="2000" dirty="0">
                          <a:effectLst/>
                        </a:rPr>
                        <a:t>people </a:t>
                      </a:r>
                    </a:p>
                    <a:p>
                      <a:pPr marL="0" marR="0">
                        <a:lnSpc>
                          <a:spcPct val="115000"/>
                        </a:lnSpc>
                        <a:spcBef>
                          <a:spcPts val="0"/>
                        </a:spcBef>
                        <a:spcAft>
                          <a:spcPts val="0"/>
                        </a:spcAft>
                      </a:pPr>
                      <a:r>
                        <a:rPr lang="en-US" sz="2000" dirty="0">
                          <a:effectLst/>
                        </a:rPr>
                        <a:t>fbf</a:t>
                      </a:r>
                      <a:r>
                        <a:rPr lang="en-US" sz="2000" baseline="30000" dirty="0">
                          <a:effectLst/>
                        </a:rPr>
                        <a:t>-1</a:t>
                      </a:r>
                      <a:r>
                        <a:rPr lang="en-US" sz="2000" dirty="0">
                          <a:effectLst/>
                        </a:rPr>
                        <a:t> yr</a:t>
                      </a:r>
                      <a:r>
                        <a:rPr lang="en-US" sz="2000" baseline="30000" dirty="0">
                          <a:effectLst/>
                        </a:rPr>
                        <a:t>-1</a:t>
                      </a:r>
                      <a:endParaRPr lang="en-US" sz="2000" dirty="0">
                        <a:effectLst/>
                        <a:latin typeface="Calibri"/>
                        <a:ea typeface="Calibri"/>
                        <a:cs typeface="Times New Roman"/>
                      </a:endParaRPr>
                    </a:p>
                  </a:txBody>
                  <a:tcPr marL="68580" marR="68580" marT="0" marB="0"/>
                </a:tc>
              </a:tr>
              <a:tr h="1109827">
                <a:tc>
                  <a:txBody>
                    <a:bodyPr/>
                    <a:lstStyle/>
                    <a:p>
                      <a:pPr marL="0" marR="0">
                        <a:lnSpc>
                          <a:spcPct val="115000"/>
                        </a:lnSpc>
                        <a:spcBef>
                          <a:spcPts val="0"/>
                        </a:spcBef>
                        <a:spcAft>
                          <a:spcPts val="0"/>
                        </a:spcAft>
                      </a:pPr>
                      <a:r>
                        <a:rPr lang="en-US" sz="2800" dirty="0" smtClean="0">
                          <a:effectLst/>
                        </a:rPr>
                        <a:t>Conventional </a:t>
                      </a:r>
                      <a:r>
                        <a:rPr lang="en-US" sz="2800" dirty="0">
                          <a:effectLst/>
                        </a:rPr>
                        <a:t>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A</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-8.9</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a:effectLst/>
                        </a:rPr>
                        <a:t>No till corn</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A</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227</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-2.5</a:t>
                      </a:r>
                      <a:endParaRPr lang="en-US" sz="400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err="1">
                          <a:effectLst/>
                        </a:rPr>
                        <a:t>Switchgrass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180</a:t>
                      </a:r>
                      <a:endParaRPr lang="en-US" sz="40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+2.4</a:t>
                      </a:r>
                      <a:endParaRPr lang="en-US" sz="4000" dirty="0">
                        <a:effectLst/>
                        <a:latin typeface="Calibri"/>
                        <a:ea typeface="Calibri"/>
                        <a:cs typeface="Times New Roman"/>
                      </a:endParaRPr>
                    </a:p>
                  </a:txBody>
                  <a:tcPr marL="68580" marR="68580" marT="0" marB="0"/>
                </a:tc>
              </a:tr>
              <a:tr h="538218">
                <a:tc>
                  <a:txBody>
                    <a:bodyPr/>
                    <a:lstStyle/>
                    <a:p>
                      <a:pPr marL="0" marR="0">
                        <a:lnSpc>
                          <a:spcPct val="115000"/>
                        </a:lnSpc>
                        <a:spcBef>
                          <a:spcPts val="0"/>
                        </a:spcBef>
                        <a:spcAft>
                          <a:spcPts val="0"/>
                        </a:spcAft>
                      </a:pPr>
                      <a:r>
                        <a:rPr lang="en-US" sz="2800" dirty="0" smtClean="0">
                          <a:effectLst/>
                        </a:rPr>
                        <a:t>Prairie grass</a:t>
                      </a:r>
                      <a:endParaRPr lang="en-US" sz="2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P</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a:effectLst/>
                        </a:rPr>
                        <a:t>81</a:t>
                      </a:r>
                      <a:endParaRPr lang="en-US" sz="40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4000" dirty="0">
                          <a:effectLst/>
                        </a:rPr>
                        <a:t>+1.8</a:t>
                      </a:r>
                      <a:endParaRPr lang="en-US" sz="4000" dirty="0">
                        <a:effectLst/>
                        <a:latin typeface="Calibri"/>
                        <a:ea typeface="Calibri"/>
                        <a:cs typeface="Times New Roman"/>
                      </a:endParaRPr>
                    </a:p>
                  </a:txBody>
                  <a:tcPr marL="68580" marR="68580" marT="0" marB="0"/>
                </a:tc>
              </a:tr>
            </a:tbl>
          </a:graphicData>
        </a:graphic>
      </p:graphicFrame>
      <p:sp>
        <p:nvSpPr>
          <p:cNvPr id="9" name="Oval 8"/>
          <p:cNvSpPr/>
          <p:nvPr/>
        </p:nvSpPr>
        <p:spPr>
          <a:xfrm>
            <a:off x="278296" y="1113183"/>
            <a:ext cx="1948069" cy="894521"/>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260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data</a:t>
            </a:r>
            <a:endParaRPr lang="en-US" dirty="0"/>
          </a:p>
        </p:txBody>
      </p:sp>
      <p:sp>
        <p:nvSpPr>
          <p:cNvPr id="3" name="Content Placeholder 2"/>
          <p:cNvSpPr>
            <a:spLocks noGrp="1"/>
          </p:cNvSpPr>
          <p:nvPr>
            <p:ph idx="1"/>
          </p:nvPr>
        </p:nvSpPr>
        <p:spPr/>
        <p:txBody>
          <a:bodyPr/>
          <a:lstStyle/>
          <a:p>
            <a:pPr marL="0" indent="0">
              <a:buNone/>
            </a:pPr>
            <a:r>
              <a:rPr lang="en-US" dirty="0" smtClean="0"/>
              <a:t>Crop types</a:t>
            </a:r>
          </a:p>
          <a:p>
            <a:r>
              <a:rPr lang="en-US" i="1" dirty="0" smtClean="0"/>
              <a:t>Conventional corn </a:t>
            </a:r>
          </a:p>
          <a:p>
            <a:endParaRPr lang="en-US" i="1" dirty="0"/>
          </a:p>
          <a:p>
            <a:r>
              <a:rPr lang="en-US" i="1" dirty="0" smtClean="0"/>
              <a:t>No till corn</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4</a:t>
            </a:fld>
            <a:endParaRPr lang="en-US"/>
          </a:p>
        </p:txBody>
      </p:sp>
    </p:spTree>
    <p:extLst>
      <p:ext uri="{BB962C8B-B14F-4D97-AF65-F5344CB8AC3E}">
        <p14:creationId xmlns:p14="http://schemas.microsoft.com/office/powerpoint/2010/main" val="3345729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data</a:t>
            </a:r>
            <a:endParaRPr lang="en-US" dirty="0"/>
          </a:p>
        </p:txBody>
      </p:sp>
      <p:sp>
        <p:nvSpPr>
          <p:cNvPr id="3" name="Content Placeholder 2"/>
          <p:cNvSpPr>
            <a:spLocks noGrp="1"/>
          </p:cNvSpPr>
          <p:nvPr>
            <p:ph idx="1"/>
          </p:nvPr>
        </p:nvSpPr>
        <p:spPr/>
        <p:txBody>
          <a:bodyPr/>
          <a:lstStyle/>
          <a:p>
            <a:pPr marL="0" indent="0">
              <a:buNone/>
            </a:pPr>
            <a:r>
              <a:rPr lang="en-US" dirty="0" smtClean="0"/>
              <a:t>Crop types</a:t>
            </a:r>
          </a:p>
          <a:p>
            <a:r>
              <a:rPr lang="en-US" i="1" dirty="0" smtClean="0"/>
              <a:t>Conventional corn </a:t>
            </a:r>
            <a:r>
              <a:rPr lang="en-US" dirty="0" smtClean="0"/>
              <a:t>- </a:t>
            </a:r>
            <a:r>
              <a:rPr lang="en-US" dirty="0"/>
              <a:t>grown in the conventional way where furrows are plowed in the ground and seeds dropped into </a:t>
            </a:r>
            <a:r>
              <a:rPr lang="en-US" dirty="0" smtClean="0"/>
              <a:t>them and stubble is plowed under.</a:t>
            </a:r>
          </a:p>
          <a:p>
            <a:r>
              <a:rPr lang="en-US" i="1" dirty="0" smtClean="0"/>
              <a:t>No till corn </a:t>
            </a:r>
            <a:r>
              <a:rPr lang="en-US" dirty="0" smtClean="0"/>
              <a:t>- </a:t>
            </a:r>
            <a:r>
              <a:rPr lang="en-US" dirty="0"/>
              <a:t>corn seeds are drilled into the ground without </a:t>
            </a:r>
            <a:r>
              <a:rPr lang="en-US" dirty="0" smtClean="0"/>
              <a:t>plowing; stubble is not plowed under.</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5</a:t>
            </a:fld>
            <a:endParaRPr lang="en-US"/>
          </a:p>
        </p:txBody>
      </p:sp>
    </p:spTree>
    <p:extLst>
      <p:ext uri="{BB962C8B-B14F-4D97-AF65-F5344CB8AC3E}">
        <p14:creationId xmlns:p14="http://schemas.microsoft.com/office/powerpoint/2010/main" val="5304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data</a:t>
            </a:r>
            <a:endParaRPr lang="en-US" dirty="0"/>
          </a:p>
        </p:txBody>
      </p:sp>
      <p:sp>
        <p:nvSpPr>
          <p:cNvPr id="3" name="Content Placeholder 2"/>
          <p:cNvSpPr>
            <a:spLocks noGrp="1"/>
          </p:cNvSpPr>
          <p:nvPr>
            <p:ph idx="1"/>
          </p:nvPr>
        </p:nvSpPr>
        <p:spPr/>
        <p:txBody>
          <a:bodyPr/>
          <a:lstStyle/>
          <a:p>
            <a:r>
              <a:rPr lang="en-US" i="1" dirty="0" smtClean="0"/>
              <a:t>Conventional corn</a:t>
            </a:r>
          </a:p>
          <a:p>
            <a:pPr marL="0" indent="0">
              <a:buNone/>
            </a:pPr>
            <a:endParaRPr lang="en-US" i="1" dirty="0"/>
          </a:p>
          <a:p>
            <a:endParaRPr lang="en-US" i="1" dirty="0"/>
          </a:p>
          <a:p>
            <a:endParaRPr lang="en-US" i="1" dirty="0" smtClean="0"/>
          </a:p>
          <a:p>
            <a:endParaRPr lang="en-US" i="1" dirty="0"/>
          </a:p>
          <a:p>
            <a:r>
              <a:rPr lang="en-US" i="1" dirty="0" smtClean="0"/>
              <a:t>No till corn</a:t>
            </a:r>
            <a:endParaRPr lang="en-US" i="1"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6</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95520" y="1638300"/>
            <a:ext cx="3622302" cy="216188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49365" y="4313584"/>
            <a:ext cx="4968457" cy="2463116"/>
          </a:xfrm>
          <a:prstGeom prst="rect">
            <a:avLst/>
          </a:prstGeom>
        </p:spPr>
      </p:pic>
    </p:spTree>
    <p:extLst>
      <p:ext uri="{BB962C8B-B14F-4D97-AF65-F5344CB8AC3E}">
        <p14:creationId xmlns:p14="http://schemas.microsoft.com/office/powerpoint/2010/main" val="1924885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6" y="457200"/>
            <a:ext cx="8229600" cy="992402"/>
          </a:xfrm>
        </p:spPr>
        <p:txBody>
          <a:bodyPr>
            <a:normAutofit/>
          </a:bodyPr>
          <a:lstStyle/>
          <a:p>
            <a:r>
              <a:rPr lang="en-US" dirty="0" smtClean="0"/>
              <a:t>Understanding the data</a:t>
            </a:r>
            <a:endParaRPr lang="en-US" dirty="0"/>
          </a:p>
        </p:txBody>
      </p:sp>
      <p:sp>
        <p:nvSpPr>
          <p:cNvPr id="3" name="Content Placeholder 2"/>
          <p:cNvSpPr>
            <a:spLocks noGrp="1"/>
          </p:cNvSpPr>
          <p:nvPr>
            <p:ph idx="1"/>
          </p:nvPr>
        </p:nvSpPr>
        <p:spPr>
          <a:xfrm>
            <a:off x="457200" y="1600201"/>
            <a:ext cx="8229600" cy="3252082"/>
          </a:xfrm>
        </p:spPr>
        <p:txBody>
          <a:bodyPr/>
          <a:lstStyle/>
          <a:p>
            <a:r>
              <a:rPr lang="en-US" i="1" dirty="0" err="1" smtClean="0"/>
              <a:t>Switchgrass</a:t>
            </a:r>
            <a:endParaRPr lang="en-US" i="1" dirty="0" smtClean="0"/>
          </a:p>
          <a:p>
            <a:endParaRPr lang="en-US" i="1" dirty="0"/>
          </a:p>
          <a:p>
            <a:endParaRPr lang="en-US" i="1" dirty="0" smtClean="0"/>
          </a:p>
          <a:p>
            <a:r>
              <a:rPr lang="en-US" i="1" dirty="0" smtClean="0"/>
              <a:t>Prairie grass</a:t>
            </a:r>
            <a:endParaRPr lang="en-US" i="1" dirty="0"/>
          </a:p>
        </p:txBody>
      </p:sp>
    </p:spTree>
    <p:extLst>
      <p:ext uri="{BB962C8B-B14F-4D97-AF65-F5344CB8AC3E}">
        <p14:creationId xmlns:p14="http://schemas.microsoft.com/office/powerpoint/2010/main" val="1882156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6" y="457200"/>
            <a:ext cx="8229600" cy="992402"/>
          </a:xfrm>
        </p:spPr>
        <p:txBody>
          <a:bodyPr>
            <a:normAutofit/>
          </a:bodyPr>
          <a:lstStyle/>
          <a:p>
            <a:r>
              <a:rPr lang="en-US" dirty="0" smtClean="0"/>
              <a:t>Understanding the data</a:t>
            </a:r>
            <a:endParaRPr lang="en-US" dirty="0"/>
          </a:p>
        </p:txBody>
      </p:sp>
      <p:sp>
        <p:nvSpPr>
          <p:cNvPr id="3" name="Content Placeholder 2"/>
          <p:cNvSpPr>
            <a:spLocks noGrp="1"/>
          </p:cNvSpPr>
          <p:nvPr>
            <p:ph idx="1"/>
          </p:nvPr>
        </p:nvSpPr>
        <p:spPr>
          <a:xfrm>
            <a:off x="457200" y="1600201"/>
            <a:ext cx="8229600" cy="3252082"/>
          </a:xfrm>
        </p:spPr>
        <p:txBody>
          <a:bodyPr/>
          <a:lstStyle/>
          <a:p>
            <a:r>
              <a:rPr lang="en-US" i="1" dirty="0" err="1" smtClean="0"/>
              <a:t>Switchgrass</a:t>
            </a:r>
            <a:r>
              <a:rPr lang="en-US" i="1" dirty="0" smtClean="0"/>
              <a:t> - </a:t>
            </a:r>
            <a:r>
              <a:rPr lang="en-US" dirty="0" smtClean="0"/>
              <a:t> Grass native to the tall grass prairies that can grow all over the Midwest.</a:t>
            </a:r>
            <a:endParaRPr lang="en-US" i="1" dirty="0" smtClean="0"/>
          </a:p>
          <a:p>
            <a:pPr marL="0" indent="0">
              <a:buNone/>
            </a:pPr>
            <a:endParaRPr lang="en-US" i="1" dirty="0" smtClean="0"/>
          </a:p>
          <a:p>
            <a:r>
              <a:rPr lang="en-US" i="1" dirty="0" smtClean="0"/>
              <a:t>Prairie grass – </a:t>
            </a:r>
            <a:r>
              <a:rPr lang="en-US" dirty="0" smtClean="0"/>
              <a:t>A mix of grasses and flowering plants native to the tall grass prairies of the Midwest.</a:t>
            </a:r>
            <a:endParaRPr lang="en-US" i="1" dirty="0"/>
          </a:p>
        </p:txBody>
      </p:sp>
    </p:spTree>
    <p:extLst>
      <p:ext uri="{BB962C8B-B14F-4D97-AF65-F5344CB8AC3E}">
        <p14:creationId xmlns:p14="http://schemas.microsoft.com/office/powerpoint/2010/main" val="3949255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6" y="457200"/>
            <a:ext cx="8229600" cy="992402"/>
          </a:xfrm>
        </p:spPr>
        <p:txBody>
          <a:bodyPr>
            <a:normAutofit/>
          </a:bodyPr>
          <a:lstStyle/>
          <a:p>
            <a:r>
              <a:rPr lang="en-US" dirty="0" smtClean="0"/>
              <a:t>Understanding the data</a:t>
            </a:r>
            <a:endParaRPr lang="en-US" dirty="0"/>
          </a:p>
        </p:txBody>
      </p:sp>
      <p:sp>
        <p:nvSpPr>
          <p:cNvPr id="3" name="Content Placeholder 2"/>
          <p:cNvSpPr>
            <a:spLocks noGrp="1"/>
          </p:cNvSpPr>
          <p:nvPr>
            <p:ph idx="1"/>
          </p:nvPr>
        </p:nvSpPr>
        <p:spPr>
          <a:xfrm>
            <a:off x="457200" y="1600201"/>
            <a:ext cx="8229600" cy="3252082"/>
          </a:xfrm>
        </p:spPr>
        <p:txBody>
          <a:bodyPr/>
          <a:lstStyle/>
          <a:p>
            <a:r>
              <a:rPr lang="en-US" i="1" dirty="0" err="1" smtClean="0"/>
              <a:t>Switchgrass</a:t>
            </a:r>
            <a:endParaRPr lang="en-US" i="1" dirty="0" smtClean="0"/>
          </a:p>
          <a:p>
            <a:endParaRPr lang="en-US" i="1" dirty="0"/>
          </a:p>
          <a:p>
            <a:endParaRPr lang="en-US" i="1" dirty="0" smtClean="0"/>
          </a:p>
          <a:p>
            <a:endParaRPr lang="en-US" i="1" dirty="0" smtClean="0"/>
          </a:p>
          <a:p>
            <a:r>
              <a:rPr lang="en-US" i="1" dirty="0" smtClean="0"/>
              <a:t>Prairie grass</a:t>
            </a:r>
            <a:endParaRPr lang="en-US" i="1"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02803" y="1314450"/>
            <a:ext cx="3682999" cy="245287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55294" y="3860796"/>
            <a:ext cx="3630508" cy="2722881"/>
          </a:xfrm>
          <a:prstGeom prst="rect">
            <a:avLst/>
          </a:prstGeom>
        </p:spPr>
      </p:pic>
    </p:spTree>
    <p:extLst>
      <p:ext uri="{BB962C8B-B14F-4D97-AF65-F5344CB8AC3E}">
        <p14:creationId xmlns:p14="http://schemas.microsoft.com/office/powerpoint/2010/main" val="1733871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2014</TotalTime>
  <Words>967</Words>
  <Application>Microsoft Macintosh PowerPoint</Application>
  <PresentationFormat>On-screen Show (4:3)</PresentationFormat>
  <Paragraphs>265</Paragraphs>
  <Slides>16</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Lesson 4 Activity 3</vt:lpstr>
      <vt:lpstr>Cost/benefit of biofuels agriculture</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lpstr>Understanding the data</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92</cp:revision>
  <dcterms:created xsi:type="dcterms:W3CDTF">2013-03-07T17:02:19Z</dcterms:created>
  <dcterms:modified xsi:type="dcterms:W3CDTF">2016-11-28T20:37:20Z</dcterms:modified>
</cp:coreProperties>
</file>